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8"/>
  </p:notesMasterIdLst>
  <p:handoutMasterIdLst>
    <p:handoutMasterId r:id="rId39"/>
  </p:handoutMasterIdLst>
  <p:sldIdLst>
    <p:sldId id="256" r:id="rId3"/>
    <p:sldId id="292" r:id="rId4"/>
    <p:sldId id="288" r:id="rId5"/>
    <p:sldId id="287" r:id="rId6"/>
    <p:sldId id="282" r:id="rId7"/>
    <p:sldId id="289" r:id="rId8"/>
    <p:sldId id="313" r:id="rId9"/>
    <p:sldId id="283" r:id="rId10"/>
    <p:sldId id="291" r:id="rId11"/>
    <p:sldId id="293" r:id="rId12"/>
    <p:sldId id="295" r:id="rId13"/>
    <p:sldId id="290" r:id="rId14"/>
    <p:sldId id="294" r:id="rId15"/>
    <p:sldId id="299" r:id="rId16"/>
    <p:sldId id="314" r:id="rId17"/>
    <p:sldId id="312" r:id="rId18"/>
    <p:sldId id="296" r:id="rId19"/>
    <p:sldId id="297" r:id="rId20"/>
    <p:sldId id="286" r:id="rId21"/>
    <p:sldId id="300" r:id="rId22"/>
    <p:sldId id="298" r:id="rId23"/>
    <p:sldId id="301" r:id="rId24"/>
    <p:sldId id="302" r:id="rId25"/>
    <p:sldId id="304" r:id="rId26"/>
    <p:sldId id="317" r:id="rId27"/>
    <p:sldId id="318" r:id="rId28"/>
    <p:sldId id="303" r:id="rId29"/>
    <p:sldId id="316" r:id="rId30"/>
    <p:sldId id="306" r:id="rId31"/>
    <p:sldId id="305" r:id="rId32"/>
    <p:sldId id="307" r:id="rId33"/>
    <p:sldId id="308" r:id="rId34"/>
    <p:sldId id="309" r:id="rId35"/>
    <p:sldId id="310" r:id="rId36"/>
    <p:sldId id="311" r:id="rId37"/>
  </p:sldIdLst>
  <p:sldSz cx="12188825"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919" autoAdjust="0"/>
  </p:normalViewPr>
  <p:slideViewPr>
    <p:cSldViewPr>
      <p:cViewPr>
        <p:scale>
          <a:sx n="60" d="100"/>
          <a:sy n="60" d="100"/>
        </p:scale>
        <p:origin x="414" y="138"/>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14B33-10F1-44E7-830A-7B6710364330}" type="doc">
      <dgm:prSet loTypeId="urn:microsoft.com/office/officeart/2005/8/layout/list1" loCatId="list" qsTypeId="urn:microsoft.com/office/officeart/2005/8/quickstyle/simple3" qsCatId="simple" csTypeId="urn:microsoft.com/office/officeart/2005/8/colors/accent2_1" csCatId="accent2" phldr="1"/>
      <dgm:spPr/>
      <dgm:t>
        <a:bodyPr/>
        <a:lstStyle/>
        <a:p>
          <a:endParaRPr lang="en-US"/>
        </a:p>
      </dgm:t>
    </dgm:pt>
    <dgm:pt modelId="{3C1E78B2-2B9C-4A46-A494-C0823780FCDA}">
      <dgm:prSet phldrT="[Text]"/>
      <dgm:spPr/>
      <dgm:t>
        <a:bodyPr/>
        <a:lstStyle/>
        <a:p>
          <a:r>
            <a:rPr lang="en-US" dirty="0" smtClean="0"/>
            <a:t>Learning the Environment Setup Needs</a:t>
          </a:r>
          <a:endParaRPr lang="en-US" dirty="0"/>
        </a:p>
      </dgm:t>
    </dgm:pt>
    <dgm:pt modelId="{40AF242D-EEDC-4EA7-A39C-BCBF69BEB20A}" type="parTrans" cxnId="{724A2390-3BC5-4EB8-B7F2-2E1A9492AD09}">
      <dgm:prSet/>
      <dgm:spPr/>
      <dgm:t>
        <a:bodyPr/>
        <a:lstStyle/>
        <a:p>
          <a:endParaRPr lang="en-US"/>
        </a:p>
      </dgm:t>
    </dgm:pt>
    <dgm:pt modelId="{DCE9BBA9-B00E-4744-9A84-F0F0E6DA86DD}" type="sibTrans" cxnId="{724A2390-3BC5-4EB8-B7F2-2E1A9492AD09}">
      <dgm:prSet/>
      <dgm:spPr/>
      <dgm:t>
        <a:bodyPr/>
        <a:lstStyle/>
        <a:p>
          <a:endParaRPr lang="en-US"/>
        </a:p>
      </dgm:t>
    </dgm:pt>
    <dgm:pt modelId="{80EB1EDF-F3F8-4F8B-9B6F-3DC961EEBFB1}">
      <dgm:prSet phldrT="[Text]"/>
      <dgm:spPr/>
      <dgm:t>
        <a:bodyPr/>
        <a:lstStyle/>
        <a:p>
          <a:r>
            <a:rPr lang="en-US" dirty="0" smtClean="0"/>
            <a:t>This was our first application with such deep integration into the multitude of vendor systems we work with</a:t>
          </a:r>
          <a:endParaRPr lang="en-US" dirty="0"/>
        </a:p>
      </dgm:t>
    </dgm:pt>
    <dgm:pt modelId="{489E6DCF-EB7F-452F-A992-2A7CCFBFDEAA}" type="parTrans" cxnId="{E083B602-78F6-4CE8-ADDF-D1E80342EE59}">
      <dgm:prSet/>
      <dgm:spPr/>
      <dgm:t>
        <a:bodyPr/>
        <a:lstStyle/>
        <a:p>
          <a:endParaRPr lang="en-US"/>
        </a:p>
      </dgm:t>
    </dgm:pt>
    <dgm:pt modelId="{591287B5-CE91-4E10-A7E8-28FA503E0E38}" type="sibTrans" cxnId="{E083B602-78F6-4CE8-ADDF-D1E80342EE59}">
      <dgm:prSet/>
      <dgm:spPr/>
      <dgm:t>
        <a:bodyPr/>
        <a:lstStyle/>
        <a:p>
          <a:endParaRPr lang="en-US"/>
        </a:p>
      </dgm:t>
    </dgm:pt>
    <dgm:pt modelId="{E0243BAF-6943-4A9C-B01A-C2E06C1AEE0A}" type="pres">
      <dgm:prSet presAssocID="{EEE14B33-10F1-44E7-830A-7B6710364330}" presName="linear" presStyleCnt="0">
        <dgm:presLayoutVars>
          <dgm:dir/>
          <dgm:animLvl val="lvl"/>
          <dgm:resizeHandles val="exact"/>
        </dgm:presLayoutVars>
      </dgm:prSet>
      <dgm:spPr/>
      <dgm:t>
        <a:bodyPr/>
        <a:lstStyle/>
        <a:p>
          <a:endParaRPr lang="en-US"/>
        </a:p>
      </dgm:t>
    </dgm:pt>
    <dgm:pt modelId="{3C2FC48A-EB37-4215-B374-25A11063FAE3}" type="pres">
      <dgm:prSet presAssocID="{3C1E78B2-2B9C-4A46-A494-C0823780FCDA}" presName="parentLin" presStyleCnt="0"/>
      <dgm:spPr/>
      <dgm:t>
        <a:bodyPr/>
        <a:lstStyle/>
        <a:p>
          <a:endParaRPr lang="en-US"/>
        </a:p>
      </dgm:t>
    </dgm:pt>
    <dgm:pt modelId="{89EA54D3-C465-48DC-9610-C337274F5712}" type="pres">
      <dgm:prSet presAssocID="{3C1E78B2-2B9C-4A46-A494-C0823780FCDA}" presName="parentLeftMargin" presStyleLbl="node1" presStyleIdx="0" presStyleCnt="1"/>
      <dgm:spPr/>
      <dgm:t>
        <a:bodyPr/>
        <a:lstStyle/>
        <a:p>
          <a:endParaRPr lang="en-US"/>
        </a:p>
      </dgm:t>
    </dgm:pt>
    <dgm:pt modelId="{0FDC0387-29A9-477D-BEEE-8F53E0C5EB50}" type="pres">
      <dgm:prSet presAssocID="{3C1E78B2-2B9C-4A46-A494-C0823780FCDA}" presName="parentText" presStyleLbl="node1" presStyleIdx="0" presStyleCnt="1">
        <dgm:presLayoutVars>
          <dgm:chMax val="0"/>
          <dgm:bulletEnabled val="1"/>
        </dgm:presLayoutVars>
      </dgm:prSet>
      <dgm:spPr/>
      <dgm:t>
        <a:bodyPr/>
        <a:lstStyle/>
        <a:p>
          <a:endParaRPr lang="en-US"/>
        </a:p>
      </dgm:t>
    </dgm:pt>
    <dgm:pt modelId="{FF6F627A-A8A4-4C9F-B4CF-75C10AC7694B}" type="pres">
      <dgm:prSet presAssocID="{3C1E78B2-2B9C-4A46-A494-C0823780FCDA}" presName="negativeSpace" presStyleCnt="0"/>
      <dgm:spPr/>
      <dgm:t>
        <a:bodyPr/>
        <a:lstStyle/>
        <a:p>
          <a:endParaRPr lang="en-US"/>
        </a:p>
      </dgm:t>
    </dgm:pt>
    <dgm:pt modelId="{50EC85A2-FC2F-427B-BF4C-47BF34F543C5}" type="pres">
      <dgm:prSet presAssocID="{3C1E78B2-2B9C-4A46-A494-C0823780FCDA}" presName="childText" presStyleLbl="conFgAcc1" presStyleIdx="0" presStyleCnt="1">
        <dgm:presLayoutVars>
          <dgm:bulletEnabled val="1"/>
        </dgm:presLayoutVars>
      </dgm:prSet>
      <dgm:spPr/>
      <dgm:t>
        <a:bodyPr/>
        <a:lstStyle/>
        <a:p>
          <a:endParaRPr lang="en-US"/>
        </a:p>
      </dgm:t>
    </dgm:pt>
  </dgm:ptLst>
  <dgm:cxnLst>
    <dgm:cxn modelId="{724A2390-3BC5-4EB8-B7F2-2E1A9492AD09}" srcId="{EEE14B33-10F1-44E7-830A-7B6710364330}" destId="{3C1E78B2-2B9C-4A46-A494-C0823780FCDA}" srcOrd="0" destOrd="0" parTransId="{40AF242D-EEDC-4EA7-A39C-BCBF69BEB20A}" sibTransId="{DCE9BBA9-B00E-4744-9A84-F0F0E6DA86DD}"/>
    <dgm:cxn modelId="{F643EB19-843B-4084-9A1E-FBB3D69BF44D}" type="presOf" srcId="{3C1E78B2-2B9C-4A46-A494-C0823780FCDA}" destId="{0FDC0387-29A9-477D-BEEE-8F53E0C5EB50}" srcOrd="1" destOrd="0" presId="urn:microsoft.com/office/officeart/2005/8/layout/list1"/>
    <dgm:cxn modelId="{99833F4D-B8F0-4510-B206-0BEFA8C9AC59}" type="presOf" srcId="{EEE14B33-10F1-44E7-830A-7B6710364330}" destId="{E0243BAF-6943-4A9C-B01A-C2E06C1AEE0A}" srcOrd="0" destOrd="0" presId="urn:microsoft.com/office/officeart/2005/8/layout/list1"/>
    <dgm:cxn modelId="{C20C1A1F-88E9-4626-94DD-079A3BDBC042}" type="presOf" srcId="{3C1E78B2-2B9C-4A46-A494-C0823780FCDA}" destId="{89EA54D3-C465-48DC-9610-C337274F5712}" srcOrd="0" destOrd="0" presId="urn:microsoft.com/office/officeart/2005/8/layout/list1"/>
    <dgm:cxn modelId="{4309E0B2-1CE6-4218-AE7E-C62A68A7078A}" type="presOf" srcId="{80EB1EDF-F3F8-4F8B-9B6F-3DC961EEBFB1}" destId="{50EC85A2-FC2F-427B-BF4C-47BF34F543C5}" srcOrd="0" destOrd="0" presId="urn:microsoft.com/office/officeart/2005/8/layout/list1"/>
    <dgm:cxn modelId="{E083B602-78F6-4CE8-ADDF-D1E80342EE59}" srcId="{3C1E78B2-2B9C-4A46-A494-C0823780FCDA}" destId="{80EB1EDF-F3F8-4F8B-9B6F-3DC961EEBFB1}" srcOrd="0" destOrd="0" parTransId="{489E6DCF-EB7F-452F-A992-2A7CCFBFDEAA}" sibTransId="{591287B5-CE91-4E10-A7E8-28FA503E0E38}"/>
    <dgm:cxn modelId="{AFF5BC03-8085-409A-9740-2D0078023F2A}" type="presParOf" srcId="{E0243BAF-6943-4A9C-B01A-C2E06C1AEE0A}" destId="{3C2FC48A-EB37-4215-B374-25A11063FAE3}" srcOrd="0" destOrd="0" presId="urn:microsoft.com/office/officeart/2005/8/layout/list1"/>
    <dgm:cxn modelId="{3C456131-0C5A-4899-BA13-5F2D93242869}" type="presParOf" srcId="{3C2FC48A-EB37-4215-B374-25A11063FAE3}" destId="{89EA54D3-C465-48DC-9610-C337274F5712}" srcOrd="0" destOrd="0" presId="urn:microsoft.com/office/officeart/2005/8/layout/list1"/>
    <dgm:cxn modelId="{F4F315EB-4813-4DB3-A3D2-508A42CBBF22}" type="presParOf" srcId="{3C2FC48A-EB37-4215-B374-25A11063FAE3}" destId="{0FDC0387-29A9-477D-BEEE-8F53E0C5EB50}" srcOrd="1" destOrd="0" presId="urn:microsoft.com/office/officeart/2005/8/layout/list1"/>
    <dgm:cxn modelId="{0626FA5F-BCA1-4BDE-97D8-3088E9C03CF8}" type="presParOf" srcId="{E0243BAF-6943-4A9C-B01A-C2E06C1AEE0A}" destId="{FF6F627A-A8A4-4C9F-B4CF-75C10AC7694B}" srcOrd="1" destOrd="0" presId="urn:microsoft.com/office/officeart/2005/8/layout/list1"/>
    <dgm:cxn modelId="{38E8ED0E-1B85-4326-BE92-A8370243F987}" type="presParOf" srcId="{E0243BAF-6943-4A9C-B01A-C2E06C1AEE0A}" destId="{50EC85A2-FC2F-427B-BF4C-47BF34F543C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E14B33-10F1-44E7-830A-7B6710364330}" type="doc">
      <dgm:prSet loTypeId="urn:microsoft.com/office/officeart/2005/8/layout/list1" loCatId="list" qsTypeId="urn:microsoft.com/office/officeart/2005/8/quickstyle/simple3" qsCatId="simple" csTypeId="urn:microsoft.com/office/officeart/2005/8/colors/accent2_1" csCatId="accent2" phldr="1"/>
      <dgm:spPr/>
      <dgm:t>
        <a:bodyPr/>
        <a:lstStyle/>
        <a:p>
          <a:endParaRPr lang="en-US"/>
        </a:p>
      </dgm:t>
    </dgm:pt>
    <dgm:pt modelId="{36CB7805-10A3-4304-8E67-CAEB2349EF7A}">
      <dgm:prSet phldrT="[Text]"/>
      <dgm:spPr/>
      <dgm:t>
        <a:bodyPr/>
        <a:lstStyle/>
        <a:p>
          <a:r>
            <a:rPr lang="en-US" dirty="0" smtClean="0"/>
            <a:t>Proper Release &amp; Feature Tracking</a:t>
          </a:r>
          <a:endParaRPr lang="en-US" dirty="0"/>
        </a:p>
      </dgm:t>
    </dgm:pt>
    <dgm:pt modelId="{CEB75731-F7BE-4880-899A-03578D69FE74}" type="parTrans" cxnId="{5E8B38F9-3C4E-4DEA-9E90-FCDC51C5CAF0}">
      <dgm:prSet/>
      <dgm:spPr/>
      <dgm:t>
        <a:bodyPr/>
        <a:lstStyle/>
        <a:p>
          <a:endParaRPr lang="en-US"/>
        </a:p>
      </dgm:t>
    </dgm:pt>
    <dgm:pt modelId="{47CE0FAE-297E-422F-AB36-83253774C2DA}" type="sibTrans" cxnId="{5E8B38F9-3C4E-4DEA-9E90-FCDC51C5CAF0}">
      <dgm:prSet/>
      <dgm:spPr/>
      <dgm:t>
        <a:bodyPr/>
        <a:lstStyle/>
        <a:p>
          <a:endParaRPr lang="en-US"/>
        </a:p>
      </dgm:t>
    </dgm:pt>
    <dgm:pt modelId="{87AB055F-3753-4E51-B344-DAD3874F10EA}">
      <dgm:prSet phldrT="[Text]"/>
      <dgm:spPr/>
      <dgm:t>
        <a:bodyPr/>
        <a:lstStyle/>
        <a:p>
          <a:r>
            <a:rPr lang="en-US" dirty="0" smtClean="0"/>
            <a:t>Our tracking processes for what items were contained in releases were under par</a:t>
          </a:r>
          <a:endParaRPr lang="en-US" dirty="0"/>
        </a:p>
      </dgm:t>
    </dgm:pt>
    <dgm:pt modelId="{F2754724-D450-4F5E-84EA-D1D083EF73D3}" type="parTrans" cxnId="{109DE49D-AF1B-480D-96AB-25D476377B94}">
      <dgm:prSet/>
      <dgm:spPr/>
      <dgm:t>
        <a:bodyPr/>
        <a:lstStyle/>
        <a:p>
          <a:endParaRPr lang="en-US"/>
        </a:p>
      </dgm:t>
    </dgm:pt>
    <dgm:pt modelId="{79F4E3F5-D2C9-4CF9-B4D1-F54806DE29FC}" type="sibTrans" cxnId="{109DE49D-AF1B-480D-96AB-25D476377B94}">
      <dgm:prSet/>
      <dgm:spPr/>
      <dgm:t>
        <a:bodyPr/>
        <a:lstStyle/>
        <a:p>
          <a:endParaRPr lang="en-US"/>
        </a:p>
      </dgm:t>
    </dgm:pt>
    <dgm:pt modelId="{74509A24-DD8B-4ACC-9FB3-974F17963322}" type="pres">
      <dgm:prSet presAssocID="{EEE14B33-10F1-44E7-830A-7B6710364330}" presName="linear" presStyleCnt="0">
        <dgm:presLayoutVars>
          <dgm:dir/>
          <dgm:animLvl val="lvl"/>
          <dgm:resizeHandles val="exact"/>
        </dgm:presLayoutVars>
      </dgm:prSet>
      <dgm:spPr/>
      <dgm:t>
        <a:bodyPr/>
        <a:lstStyle/>
        <a:p>
          <a:endParaRPr lang="en-US"/>
        </a:p>
      </dgm:t>
    </dgm:pt>
    <dgm:pt modelId="{585D8514-A548-469D-936A-5DEB3D31BBB3}" type="pres">
      <dgm:prSet presAssocID="{36CB7805-10A3-4304-8E67-CAEB2349EF7A}" presName="parentLin" presStyleCnt="0"/>
      <dgm:spPr/>
      <dgm:t>
        <a:bodyPr/>
        <a:lstStyle/>
        <a:p>
          <a:endParaRPr lang="en-US"/>
        </a:p>
      </dgm:t>
    </dgm:pt>
    <dgm:pt modelId="{E06EB419-A911-4CD6-8AD8-F78469C0017D}" type="pres">
      <dgm:prSet presAssocID="{36CB7805-10A3-4304-8E67-CAEB2349EF7A}" presName="parentLeftMargin" presStyleLbl="node1" presStyleIdx="0" presStyleCnt="1"/>
      <dgm:spPr/>
      <dgm:t>
        <a:bodyPr/>
        <a:lstStyle/>
        <a:p>
          <a:endParaRPr lang="en-US"/>
        </a:p>
      </dgm:t>
    </dgm:pt>
    <dgm:pt modelId="{E57DFC6B-DB6F-4AD8-A264-C2802E864416}" type="pres">
      <dgm:prSet presAssocID="{36CB7805-10A3-4304-8E67-CAEB2349EF7A}" presName="parentText" presStyleLbl="node1" presStyleIdx="0" presStyleCnt="1">
        <dgm:presLayoutVars>
          <dgm:chMax val="0"/>
          <dgm:bulletEnabled val="1"/>
        </dgm:presLayoutVars>
      </dgm:prSet>
      <dgm:spPr/>
      <dgm:t>
        <a:bodyPr/>
        <a:lstStyle/>
        <a:p>
          <a:endParaRPr lang="en-US"/>
        </a:p>
      </dgm:t>
    </dgm:pt>
    <dgm:pt modelId="{85C33A51-7586-446C-868F-157D723289F5}" type="pres">
      <dgm:prSet presAssocID="{36CB7805-10A3-4304-8E67-CAEB2349EF7A}" presName="negativeSpace" presStyleCnt="0"/>
      <dgm:spPr/>
      <dgm:t>
        <a:bodyPr/>
        <a:lstStyle/>
        <a:p>
          <a:endParaRPr lang="en-US"/>
        </a:p>
      </dgm:t>
    </dgm:pt>
    <dgm:pt modelId="{40F7D6F6-C4A5-4DD4-AF18-6A6E475CD04C}" type="pres">
      <dgm:prSet presAssocID="{36CB7805-10A3-4304-8E67-CAEB2349EF7A}" presName="childText" presStyleLbl="conFgAcc1" presStyleIdx="0" presStyleCnt="1">
        <dgm:presLayoutVars>
          <dgm:bulletEnabled val="1"/>
        </dgm:presLayoutVars>
      </dgm:prSet>
      <dgm:spPr/>
      <dgm:t>
        <a:bodyPr/>
        <a:lstStyle/>
        <a:p>
          <a:endParaRPr lang="en-US"/>
        </a:p>
      </dgm:t>
    </dgm:pt>
  </dgm:ptLst>
  <dgm:cxnLst>
    <dgm:cxn modelId="{1420C1DE-8E8F-48FD-B2A6-5EE972307B96}" type="presOf" srcId="{36CB7805-10A3-4304-8E67-CAEB2349EF7A}" destId="{E57DFC6B-DB6F-4AD8-A264-C2802E864416}" srcOrd="1" destOrd="0" presId="urn:microsoft.com/office/officeart/2005/8/layout/list1"/>
    <dgm:cxn modelId="{2D8022DE-B584-42B4-97A1-0FC5625F0856}" type="presOf" srcId="{87AB055F-3753-4E51-B344-DAD3874F10EA}" destId="{40F7D6F6-C4A5-4DD4-AF18-6A6E475CD04C}" srcOrd="0" destOrd="0" presId="urn:microsoft.com/office/officeart/2005/8/layout/list1"/>
    <dgm:cxn modelId="{BEE53041-4EFD-4B8E-9D3B-D11A082DF423}" type="presOf" srcId="{36CB7805-10A3-4304-8E67-CAEB2349EF7A}" destId="{E06EB419-A911-4CD6-8AD8-F78469C0017D}" srcOrd="0" destOrd="0" presId="urn:microsoft.com/office/officeart/2005/8/layout/list1"/>
    <dgm:cxn modelId="{1D8CD24F-24EF-4754-87A9-9F545647EE1F}" type="presOf" srcId="{EEE14B33-10F1-44E7-830A-7B6710364330}" destId="{74509A24-DD8B-4ACC-9FB3-974F17963322}" srcOrd="0" destOrd="0" presId="urn:microsoft.com/office/officeart/2005/8/layout/list1"/>
    <dgm:cxn modelId="{5E8B38F9-3C4E-4DEA-9E90-FCDC51C5CAF0}" srcId="{EEE14B33-10F1-44E7-830A-7B6710364330}" destId="{36CB7805-10A3-4304-8E67-CAEB2349EF7A}" srcOrd="0" destOrd="0" parTransId="{CEB75731-F7BE-4880-899A-03578D69FE74}" sibTransId="{47CE0FAE-297E-422F-AB36-83253774C2DA}"/>
    <dgm:cxn modelId="{109DE49D-AF1B-480D-96AB-25D476377B94}" srcId="{36CB7805-10A3-4304-8E67-CAEB2349EF7A}" destId="{87AB055F-3753-4E51-B344-DAD3874F10EA}" srcOrd="0" destOrd="0" parTransId="{F2754724-D450-4F5E-84EA-D1D083EF73D3}" sibTransId="{79F4E3F5-D2C9-4CF9-B4D1-F54806DE29FC}"/>
    <dgm:cxn modelId="{E0DED801-9349-4898-A5B4-9F57F806E4CC}" type="presParOf" srcId="{74509A24-DD8B-4ACC-9FB3-974F17963322}" destId="{585D8514-A548-469D-936A-5DEB3D31BBB3}" srcOrd="0" destOrd="0" presId="urn:microsoft.com/office/officeart/2005/8/layout/list1"/>
    <dgm:cxn modelId="{8C00B584-7BB4-4B81-8306-B0E0DBBB1CD2}" type="presParOf" srcId="{585D8514-A548-469D-936A-5DEB3D31BBB3}" destId="{E06EB419-A911-4CD6-8AD8-F78469C0017D}" srcOrd="0" destOrd="0" presId="urn:microsoft.com/office/officeart/2005/8/layout/list1"/>
    <dgm:cxn modelId="{B2DF5CE4-34B0-49D2-88D3-CEE12039EDD7}" type="presParOf" srcId="{585D8514-A548-469D-936A-5DEB3D31BBB3}" destId="{E57DFC6B-DB6F-4AD8-A264-C2802E864416}" srcOrd="1" destOrd="0" presId="urn:microsoft.com/office/officeart/2005/8/layout/list1"/>
    <dgm:cxn modelId="{F54E15C4-3DBD-4640-8040-BEDE783AB0DE}" type="presParOf" srcId="{74509A24-DD8B-4ACC-9FB3-974F17963322}" destId="{85C33A51-7586-446C-868F-157D723289F5}" srcOrd="1" destOrd="0" presId="urn:microsoft.com/office/officeart/2005/8/layout/list1"/>
    <dgm:cxn modelId="{8A4D8F31-AFD0-4D34-BFC4-2C653EE78829}" type="presParOf" srcId="{74509A24-DD8B-4ACC-9FB3-974F17963322}" destId="{40F7D6F6-C4A5-4DD4-AF18-6A6E475CD04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E14B33-10F1-44E7-830A-7B6710364330}" type="doc">
      <dgm:prSet loTypeId="urn:microsoft.com/office/officeart/2005/8/layout/list1" loCatId="list" qsTypeId="urn:microsoft.com/office/officeart/2005/8/quickstyle/simple3" qsCatId="simple" csTypeId="urn:microsoft.com/office/officeart/2005/8/colors/accent2_1" csCatId="accent2" phldr="1"/>
      <dgm:spPr/>
      <dgm:t>
        <a:bodyPr/>
        <a:lstStyle/>
        <a:p>
          <a:endParaRPr lang="en-US"/>
        </a:p>
      </dgm:t>
    </dgm:pt>
    <dgm:pt modelId="{28929FC7-A8AB-4C37-951D-2A430D4241F0}">
      <dgm:prSet phldrT="[Text]"/>
      <dgm:spPr/>
      <dgm:t>
        <a:bodyPr/>
        <a:lstStyle/>
        <a:p>
          <a:r>
            <a:rPr lang="en-US" dirty="0" smtClean="0"/>
            <a:t>Using Stakeholders for Testers</a:t>
          </a:r>
          <a:endParaRPr lang="en-US" dirty="0"/>
        </a:p>
      </dgm:t>
    </dgm:pt>
    <dgm:pt modelId="{46FADDD7-A377-4844-B42B-78C1C4B399FB}" type="parTrans" cxnId="{B3E5E659-115D-4B50-921A-D678309D37A0}">
      <dgm:prSet/>
      <dgm:spPr/>
      <dgm:t>
        <a:bodyPr/>
        <a:lstStyle/>
        <a:p>
          <a:endParaRPr lang="en-US"/>
        </a:p>
      </dgm:t>
    </dgm:pt>
    <dgm:pt modelId="{F836DDF5-6AF1-4EF2-801C-4B5FF1D9FF4D}" type="sibTrans" cxnId="{B3E5E659-115D-4B50-921A-D678309D37A0}">
      <dgm:prSet/>
      <dgm:spPr/>
      <dgm:t>
        <a:bodyPr/>
        <a:lstStyle/>
        <a:p>
          <a:endParaRPr lang="en-US"/>
        </a:p>
      </dgm:t>
    </dgm:pt>
    <dgm:pt modelId="{487A42FB-D3D3-4E5B-9B37-6A5D58F0EB74}">
      <dgm:prSet phldrT="[Text]"/>
      <dgm:spPr/>
      <dgm:t>
        <a:bodyPr/>
        <a:lstStyle/>
        <a:p>
          <a:r>
            <a:rPr lang="en-US" dirty="0" smtClean="0"/>
            <a:t>Rush to get things out the door often gave stakeholders more testing responsibilities than ideal</a:t>
          </a:r>
          <a:endParaRPr lang="en-US" dirty="0"/>
        </a:p>
      </dgm:t>
    </dgm:pt>
    <dgm:pt modelId="{CC2A6BE6-DD30-4EAD-A813-6674780DFCBF}" type="parTrans" cxnId="{AAA1AA2D-7529-40A2-96D0-824A106C23B5}">
      <dgm:prSet/>
      <dgm:spPr/>
      <dgm:t>
        <a:bodyPr/>
        <a:lstStyle/>
        <a:p>
          <a:endParaRPr lang="en-US"/>
        </a:p>
      </dgm:t>
    </dgm:pt>
    <dgm:pt modelId="{9409A0E8-5084-47D0-94FC-C4EE865EC7F8}" type="sibTrans" cxnId="{AAA1AA2D-7529-40A2-96D0-824A106C23B5}">
      <dgm:prSet/>
      <dgm:spPr/>
      <dgm:t>
        <a:bodyPr/>
        <a:lstStyle/>
        <a:p>
          <a:endParaRPr lang="en-US"/>
        </a:p>
      </dgm:t>
    </dgm:pt>
    <dgm:pt modelId="{CA303495-BD95-44B2-9C6C-B8950D64693E}" type="pres">
      <dgm:prSet presAssocID="{EEE14B33-10F1-44E7-830A-7B6710364330}" presName="linear" presStyleCnt="0">
        <dgm:presLayoutVars>
          <dgm:dir/>
          <dgm:animLvl val="lvl"/>
          <dgm:resizeHandles val="exact"/>
        </dgm:presLayoutVars>
      </dgm:prSet>
      <dgm:spPr/>
      <dgm:t>
        <a:bodyPr/>
        <a:lstStyle/>
        <a:p>
          <a:endParaRPr lang="en-US"/>
        </a:p>
      </dgm:t>
    </dgm:pt>
    <dgm:pt modelId="{F99E1F6B-CBDB-4053-957F-A2B5E456C1AE}" type="pres">
      <dgm:prSet presAssocID="{28929FC7-A8AB-4C37-951D-2A430D4241F0}" presName="parentLin" presStyleCnt="0"/>
      <dgm:spPr/>
      <dgm:t>
        <a:bodyPr/>
        <a:lstStyle/>
        <a:p>
          <a:endParaRPr lang="en-US"/>
        </a:p>
      </dgm:t>
    </dgm:pt>
    <dgm:pt modelId="{ADFE8849-40C1-4B47-A105-78D20120199B}" type="pres">
      <dgm:prSet presAssocID="{28929FC7-A8AB-4C37-951D-2A430D4241F0}" presName="parentLeftMargin" presStyleLbl="node1" presStyleIdx="0" presStyleCnt="1"/>
      <dgm:spPr/>
      <dgm:t>
        <a:bodyPr/>
        <a:lstStyle/>
        <a:p>
          <a:endParaRPr lang="en-US"/>
        </a:p>
      </dgm:t>
    </dgm:pt>
    <dgm:pt modelId="{8CBEC404-AB66-45C0-B8C2-5B2C8998CC8E}" type="pres">
      <dgm:prSet presAssocID="{28929FC7-A8AB-4C37-951D-2A430D4241F0}" presName="parentText" presStyleLbl="node1" presStyleIdx="0" presStyleCnt="1">
        <dgm:presLayoutVars>
          <dgm:chMax val="0"/>
          <dgm:bulletEnabled val="1"/>
        </dgm:presLayoutVars>
      </dgm:prSet>
      <dgm:spPr/>
      <dgm:t>
        <a:bodyPr/>
        <a:lstStyle/>
        <a:p>
          <a:endParaRPr lang="en-US"/>
        </a:p>
      </dgm:t>
    </dgm:pt>
    <dgm:pt modelId="{63C6D9B8-3CB1-43C0-9D8F-435330896F54}" type="pres">
      <dgm:prSet presAssocID="{28929FC7-A8AB-4C37-951D-2A430D4241F0}" presName="negativeSpace" presStyleCnt="0"/>
      <dgm:spPr/>
      <dgm:t>
        <a:bodyPr/>
        <a:lstStyle/>
        <a:p>
          <a:endParaRPr lang="en-US"/>
        </a:p>
      </dgm:t>
    </dgm:pt>
    <dgm:pt modelId="{2E9ACB03-9BBF-4660-99BB-E16613A9F0F4}" type="pres">
      <dgm:prSet presAssocID="{28929FC7-A8AB-4C37-951D-2A430D4241F0}" presName="childText" presStyleLbl="conFgAcc1" presStyleIdx="0" presStyleCnt="1">
        <dgm:presLayoutVars>
          <dgm:bulletEnabled val="1"/>
        </dgm:presLayoutVars>
      </dgm:prSet>
      <dgm:spPr/>
      <dgm:t>
        <a:bodyPr/>
        <a:lstStyle/>
        <a:p>
          <a:endParaRPr lang="en-US"/>
        </a:p>
      </dgm:t>
    </dgm:pt>
  </dgm:ptLst>
  <dgm:cxnLst>
    <dgm:cxn modelId="{4474AD38-F443-4375-8D6E-975ED9069F7C}" type="presOf" srcId="{28929FC7-A8AB-4C37-951D-2A430D4241F0}" destId="{8CBEC404-AB66-45C0-B8C2-5B2C8998CC8E}" srcOrd="1" destOrd="0" presId="urn:microsoft.com/office/officeart/2005/8/layout/list1"/>
    <dgm:cxn modelId="{B3E5E659-115D-4B50-921A-D678309D37A0}" srcId="{EEE14B33-10F1-44E7-830A-7B6710364330}" destId="{28929FC7-A8AB-4C37-951D-2A430D4241F0}" srcOrd="0" destOrd="0" parTransId="{46FADDD7-A377-4844-B42B-78C1C4B399FB}" sibTransId="{F836DDF5-6AF1-4EF2-801C-4B5FF1D9FF4D}"/>
    <dgm:cxn modelId="{AAA1AA2D-7529-40A2-96D0-824A106C23B5}" srcId="{28929FC7-A8AB-4C37-951D-2A430D4241F0}" destId="{487A42FB-D3D3-4E5B-9B37-6A5D58F0EB74}" srcOrd="0" destOrd="0" parTransId="{CC2A6BE6-DD30-4EAD-A813-6674780DFCBF}" sibTransId="{9409A0E8-5084-47D0-94FC-C4EE865EC7F8}"/>
    <dgm:cxn modelId="{96DC7C4C-385C-4397-8E42-5BEA4A453770}" type="presOf" srcId="{EEE14B33-10F1-44E7-830A-7B6710364330}" destId="{CA303495-BD95-44B2-9C6C-B8950D64693E}" srcOrd="0" destOrd="0" presId="urn:microsoft.com/office/officeart/2005/8/layout/list1"/>
    <dgm:cxn modelId="{6EB55EFC-56B7-4AE9-BFDB-569B530C4BCB}" type="presOf" srcId="{487A42FB-D3D3-4E5B-9B37-6A5D58F0EB74}" destId="{2E9ACB03-9BBF-4660-99BB-E16613A9F0F4}" srcOrd="0" destOrd="0" presId="urn:microsoft.com/office/officeart/2005/8/layout/list1"/>
    <dgm:cxn modelId="{4B6F1B3B-5C5C-4CE2-9C86-45C670DD6BA6}" type="presOf" srcId="{28929FC7-A8AB-4C37-951D-2A430D4241F0}" destId="{ADFE8849-40C1-4B47-A105-78D20120199B}" srcOrd="0" destOrd="0" presId="urn:microsoft.com/office/officeart/2005/8/layout/list1"/>
    <dgm:cxn modelId="{D0240183-57C9-411D-AF86-6291C4FE0C0E}" type="presParOf" srcId="{CA303495-BD95-44B2-9C6C-B8950D64693E}" destId="{F99E1F6B-CBDB-4053-957F-A2B5E456C1AE}" srcOrd="0" destOrd="0" presId="urn:microsoft.com/office/officeart/2005/8/layout/list1"/>
    <dgm:cxn modelId="{BD3D71F4-C441-48F7-93D0-1F99EF20F5F8}" type="presParOf" srcId="{F99E1F6B-CBDB-4053-957F-A2B5E456C1AE}" destId="{ADFE8849-40C1-4B47-A105-78D20120199B}" srcOrd="0" destOrd="0" presId="urn:microsoft.com/office/officeart/2005/8/layout/list1"/>
    <dgm:cxn modelId="{1AB91FD8-2672-4639-BC21-B17A1512CB3D}" type="presParOf" srcId="{F99E1F6B-CBDB-4053-957F-A2B5E456C1AE}" destId="{8CBEC404-AB66-45C0-B8C2-5B2C8998CC8E}" srcOrd="1" destOrd="0" presId="urn:microsoft.com/office/officeart/2005/8/layout/list1"/>
    <dgm:cxn modelId="{BFAA61D9-96F8-4335-87A1-43B4C40F624B}" type="presParOf" srcId="{CA303495-BD95-44B2-9C6C-B8950D64693E}" destId="{63C6D9B8-3CB1-43C0-9D8F-435330896F54}" srcOrd="1" destOrd="0" presId="urn:microsoft.com/office/officeart/2005/8/layout/list1"/>
    <dgm:cxn modelId="{2486BD04-9BCC-46EF-B530-35AD649D674A}" type="presParOf" srcId="{CA303495-BD95-44B2-9C6C-B8950D64693E}" destId="{2E9ACB03-9BBF-4660-99BB-E16613A9F0F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C53EF8-8507-451E-9988-572AC8B8D71D}" type="doc">
      <dgm:prSet loTypeId="urn:microsoft.com/office/officeart/2005/8/layout/chevron1" loCatId="process" qsTypeId="urn:microsoft.com/office/officeart/2005/8/quickstyle/simple3" qsCatId="simple" csTypeId="urn:microsoft.com/office/officeart/2005/8/colors/colorful1" csCatId="colorful" phldr="1"/>
      <dgm:spPr/>
    </dgm:pt>
    <dgm:pt modelId="{5DC04D2E-0C1D-4909-A47B-8A4F5D808EBF}">
      <dgm:prSet phldrT="[Text]"/>
      <dgm:spPr/>
      <dgm:t>
        <a:bodyPr/>
        <a:lstStyle/>
        <a:p>
          <a:r>
            <a:rPr lang="en-US" dirty="0" smtClean="0"/>
            <a:t>Requirements</a:t>
          </a:r>
          <a:endParaRPr lang="en-US" dirty="0"/>
        </a:p>
      </dgm:t>
    </dgm:pt>
    <dgm:pt modelId="{35B6A920-CA86-4270-8F40-282656FD43FD}" type="parTrans" cxnId="{86641073-3F80-4646-89A8-2D938AE650E9}">
      <dgm:prSet/>
      <dgm:spPr/>
      <dgm:t>
        <a:bodyPr/>
        <a:lstStyle/>
        <a:p>
          <a:endParaRPr lang="en-US"/>
        </a:p>
      </dgm:t>
    </dgm:pt>
    <dgm:pt modelId="{0F09A898-B643-4D3D-98B5-F2A1942165BA}" type="sibTrans" cxnId="{86641073-3F80-4646-89A8-2D938AE650E9}">
      <dgm:prSet/>
      <dgm:spPr/>
      <dgm:t>
        <a:bodyPr/>
        <a:lstStyle/>
        <a:p>
          <a:endParaRPr lang="en-US"/>
        </a:p>
      </dgm:t>
    </dgm:pt>
    <dgm:pt modelId="{40A19A60-0104-4113-85B6-DFB948E2995D}">
      <dgm:prSet phldrT="[Text]"/>
      <dgm:spPr/>
      <dgm:t>
        <a:bodyPr/>
        <a:lstStyle/>
        <a:p>
          <a:r>
            <a:rPr lang="en-US" dirty="0" smtClean="0"/>
            <a:t>Development</a:t>
          </a:r>
          <a:endParaRPr lang="en-US" dirty="0"/>
        </a:p>
      </dgm:t>
    </dgm:pt>
    <dgm:pt modelId="{A87A79C9-8718-4B47-9A34-72E2A91B35F7}" type="parTrans" cxnId="{EA1F9E92-060A-4AF8-A5AA-7ED0C9AAF0BC}">
      <dgm:prSet/>
      <dgm:spPr/>
      <dgm:t>
        <a:bodyPr/>
        <a:lstStyle/>
        <a:p>
          <a:endParaRPr lang="en-US"/>
        </a:p>
      </dgm:t>
    </dgm:pt>
    <dgm:pt modelId="{681A0312-9273-42B6-8C61-34DEBE86D3D0}" type="sibTrans" cxnId="{EA1F9E92-060A-4AF8-A5AA-7ED0C9AAF0BC}">
      <dgm:prSet/>
      <dgm:spPr/>
      <dgm:t>
        <a:bodyPr/>
        <a:lstStyle/>
        <a:p>
          <a:endParaRPr lang="en-US"/>
        </a:p>
      </dgm:t>
    </dgm:pt>
    <dgm:pt modelId="{C517941D-5879-4A22-B902-CABAA004F8EB}">
      <dgm:prSet phldrT="[Text]"/>
      <dgm:spPr/>
      <dgm:t>
        <a:bodyPr/>
        <a:lstStyle/>
        <a:p>
          <a:r>
            <a:rPr lang="en-US" dirty="0" smtClean="0"/>
            <a:t>QA Testing</a:t>
          </a:r>
          <a:endParaRPr lang="en-US" dirty="0"/>
        </a:p>
      </dgm:t>
    </dgm:pt>
    <dgm:pt modelId="{4DA9B305-3D66-4E85-B254-A7B9FBFB8FE3}" type="parTrans" cxnId="{E77D1A56-3256-42D2-B168-08B5AED91173}">
      <dgm:prSet/>
      <dgm:spPr/>
      <dgm:t>
        <a:bodyPr/>
        <a:lstStyle/>
        <a:p>
          <a:endParaRPr lang="en-US"/>
        </a:p>
      </dgm:t>
    </dgm:pt>
    <dgm:pt modelId="{F1BCF799-0631-48EF-8A8D-E05F98A9D815}" type="sibTrans" cxnId="{E77D1A56-3256-42D2-B168-08B5AED91173}">
      <dgm:prSet/>
      <dgm:spPr/>
      <dgm:t>
        <a:bodyPr/>
        <a:lstStyle/>
        <a:p>
          <a:endParaRPr lang="en-US"/>
        </a:p>
      </dgm:t>
    </dgm:pt>
    <dgm:pt modelId="{CFEA7E4B-911D-4281-BDD3-6A9552B582AE}">
      <dgm:prSet phldrT="[Text]"/>
      <dgm:spPr/>
      <dgm:t>
        <a:bodyPr/>
        <a:lstStyle/>
        <a:p>
          <a:r>
            <a:rPr lang="en-US" dirty="0" smtClean="0"/>
            <a:t>UAT</a:t>
          </a:r>
          <a:endParaRPr lang="en-US" dirty="0"/>
        </a:p>
      </dgm:t>
    </dgm:pt>
    <dgm:pt modelId="{EEAC591C-7290-4466-AC46-7A218D2B294A}" type="parTrans" cxnId="{C6390AFD-C9BE-451E-A7E9-F9738CB58EF0}">
      <dgm:prSet/>
      <dgm:spPr/>
      <dgm:t>
        <a:bodyPr/>
        <a:lstStyle/>
        <a:p>
          <a:endParaRPr lang="en-US"/>
        </a:p>
      </dgm:t>
    </dgm:pt>
    <dgm:pt modelId="{44B17614-90D3-4B3B-B31E-72A2FD517018}" type="sibTrans" cxnId="{C6390AFD-C9BE-451E-A7E9-F9738CB58EF0}">
      <dgm:prSet/>
      <dgm:spPr/>
      <dgm:t>
        <a:bodyPr/>
        <a:lstStyle/>
        <a:p>
          <a:endParaRPr lang="en-US"/>
        </a:p>
      </dgm:t>
    </dgm:pt>
    <dgm:pt modelId="{AEB5019E-CC71-4027-959B-BCAFD8E9F782}">
      <dgm:prSet phldrT="[Text]"/>
      <dgm:spPr/>
      <dgm:t>
        <a:bodyPr/>
        <a:lstStyle/>
        <a:p>
          <a:r>
            <a:rPr lang="en-US" dirty="0" smtClean="0"/>
            <a:t>Production</a:t>
          </a:r>
          <a:endParaRPr lang="en-US" dirty="0"/>
        </a:p>
      </dgm:t>
    </dgm:pt>
    <dgm:pt modelId="{009F03B9-37E4-4421-91F1-8114B1158B1E}" type="parTrans" cxnId="{6774AF52-083C-4C6B-8635-458DC43458C8}">
      <dgm:prSet/>
      <dgm:spPr/>
      <dgm:t>
        <a:bodyPr/>
        <a:lstStyle/>
        <a:p>
          <a:endParaRPr lang="en-US"/>
        </a:p>
      </dgm:t>
    </dgm:pt>
    <dgm:pt modelId="{F442E40E-53E5-49FA-BBF0-364092BD9392}" type="sibTrans" cxnId="{6774AF52-083C-4C6B-8635-458DC43458C8}">
      <dgm:prSet/>
      <dgm:spPr/>
      <dgm:t>
        <a:bodyPr/>
        <a:lstStyle/>
        <a:p>
          <a:endParaRPr lang="en-US"/>
        </a:p>
      </dgm:t>
    </dgm:pt>
    <dgm:pt modelId="{58DCF290-7EB5-4001-B43D-1B5BBE87C4D1}" type="pres">
      <dgm:prSet presAssocID="{88C53EF8-8507-451E-9988-572AC8B8D71D}" presName="Name0" presStyleCnt="0">
        <dgm:presLayoutVars>
          <dgm:dir/>
          <dgm:animLvl val="lvl"/>
          <dgm:resizeHandles val="exact"/>
        </dgm:presLayoutVars>
      </dgm:prSet>
      <dgm:spPr/>
    </dgm:pt>
    <dgm:pt modelId="{6FEC2B2B-9031-41EF-B388-564C386EE798}" type="pres">
      <dgm:prSet presAssocID="{5DC04D2E-0C1D-4909-A47B-8A4F5D808EBF}" presName="parTxOnly" presStyleLbl="node1" presStyleIdx="0" presStyleCnt="5">
        <dgm:presLayoutVars>
          <dgm:chMax val="0"/>
          <dgm:chPref val="0"/>
          <dgm:bulletEnabled val="1"/>
        </dgm:presLayoutVars>
      </dgm:prSet>
      <dgm:spPr/>
    </dgm:pt>
    <dgm:pt modelId="{4F57CC0F-5150-4A2D-A50C-07B7273F5E11}" type="pres">
      <dgm:prSet presAssocID="{0F09A898-B643-4D3D-98B5-F2A1942165BA}" presName="parTxOnlySpace" presStyleCnt="0"/>
      <dgm:spPr/>
    </dgm:pt>
    <dgm:pt modelId="{B27DFE77-AE89-4CBB-8D36-AF37CB00E4DF}" type="pres">
      <dgm:prSet presAssocID="{40A19A60-0104-4113-85B6-DFB948E2995D}" presName="parTxOnly" presStyleLbl="node1" presStyleIdx="1" presStyleCnt="5">
        <dgm:presLayoutVars>
          <dgm:chMax val="0"/>
          <dgm:chPref val="0"/>
          <dgm:bulletEnabled val="1"/>
        </dgm:presLayoutVars>
      </dgm:prSet>
      <dgm:spPr/>
    </dgm:pt>
    <dgm:pt modelId="{52331EDE-87E3-42D1-8CF9-98EE208087A2}" type="pres">
      <dgm:prSet presAssocID="{681A0312-9273-42B6-8C61-34DEBE86D3D0}" presName="parTxOnlySpace" presStyleCnt="0"/>
      <dgm:spPr/>
    </dgm:pt>
    <dgm:pt modelId="{7E44CE9F-33DB-4E68-AE3E-0A2F220720A4}" type="pres">
      <dgm:prSet presAssocID="{C517941D-5879-4A22-B902-CABAA004F8EB}" presName="parTxOnly" presStyleLbl="node1" presStyleIdx="2" presStyleCnt="5">
        <dgm:presLayoutVars>
          <dgm:chMax val="0"/>
          <dgm:chPref val="0"/>
          <dgm:bulletEnabled val="1"/>
        </dgm:presLayoutVars>
      </dgm:prSet>
      <dgm:spPr/>
    </dgm:pt>
    <dgm:pt modelId="{29CB8721-D394-4F20-9D41-516573423857}" type="pres">
      <dgm:prSet presAssocID="{F1BCF799-0631-48EF-8A8D-E05F98A9D815}" presName="parTxOnlySpace" presStyleCnt="0"/>
      <dgm:spPr/>
    </dgm:pt>
    <dgm:pt modelId="{8B50970F-0F88-4D2C-B272-869A6094F09A}" type="pres">
      <dgm:prSet presAssocID="{CFEA7E4B-911D-4281-BDD3-6A9552B582AE}" presName="parTxOnly" presStyleLbl="node1" presStyleIdx="3" presStyleCnt="5">
        <dgm:presLayoutVars>
          <dgm:chMax val="0"/>
          <dgm:chPref val="0"/>
          <dgm:bulletEnabled val="1"/>
        </dgm:presLayoutVars>
      </dgm:prSet>
      <dgm:spPr/>
    </dgm:pt>
    <dgm:pt modelId="{F3060B69-2F8C-482E-9D10-5A7AFCDB151E}" type="pres">
      <dgm:prSet presAssocID="{44B17614-90D3-4B3B-B31E-72A2FD517018}" presName="parTxOnlySpace" presStyleCnt="0"/>
      <dgm:spPr/>
    </dgm:pt>
    <dgm:pt modelId="{98E90E27-1609-469E-B772-5EE66C9B3FC0}" type="pres">
      <dgm:prSet presAssocID="{AEB5019E-CC71-4027-959B-BCAFD8E9F782}" presName="parTxOnly" presStyleLbl="node1" presStyleIdx="4" presStyleCnt="5">
        <dgm:presLayoutVars>
          <dgm:chMax val="0"/>
          <dgm:chPref val="0"/>
          <dgm:bulletEnabled val="1"/>
        </dgm:presLayoutVars>
      </dgm:prSet>
      <dgm:spPr/>
    </dgm:pt>
  </dgm:ptLst>
  <dgm:cxnLst>
    <dgm:cxn modelId="{7BF6DFC3-88C1-4646-9F20-1256B2C4F409}" type="presOf" srcId="{88C53EF8-8507-451E-9988-572AC8B8D71D}" destId="{58DCF290-7EB5-4001-B43D-1B5BBE87C4D1}" srcOrd="0" destOrd="0" presId="urn:microsoft.com/office/officeart/2005/8/layout/chevron1"/>
    <dgm:cxn modelId="{EA1F9E92-060A-4AF8-A5AA-7ED0C9AAF0BC}" srcId="{88C53EF8-8507-451E-9988-572AC8B8D71D}" destId="{40A19A60-0104-4113-85B6-DFB948E2995D}" srcOrd="1" destOrd="0" parTransId="{A87A79C9-8718-4B47-9A34-72E2A91B35F7}" sibTransId="{681A0312-9273-42B6-8C61-34DEBE86D3D0}"/>
    <dgm:cxn modelId="{CEB9B738-DC81-4130-AED4-70E7AFA60848}" type="presOf" srcId="{C517941D-5879-4A22-B902-CABAA004F8EB}" destId="{7E44CE9F-33DB-4E68-AE3E-0A2F220720A4}" srcOrd="0" destOrd="0" presId="urn:microsoft.com/office/officeart/2005/8/layout/chevron1"/>
    <dgm:cxn modelId="{86641073-3F80-4646-89A8-2D938AE650E9}" srcId="{88C53EF8-8507-451E-9988-572AC8B8D71D}" destId="{5DC04D2E-0C1D-4909-A47B-8A4F5D808EBF}" srcOrd="0" destOrd="0" parTransId="{35B6A920-CA86-4270-8F40-282656FD43FD}" sibTransId="{0F09A898-B643-4D3D-98B5-F2A1942165BA}"/>
    <dgm:cxn modelId="{6774AF52-083C-4C6B-8635-458DC43458C8}" srcId="{88C53EF8-8507-451E-9988-572AC8B8D71D}" destId="{AEB5019E-CC71-4027-959B-BCAFD8E9F782}" srcOrd="4" destOrd="0" parTransId="{009F03B9-37E4-4421-91F1-8114B1158B1E}" sibTransId="{F442E40E-53E5-49FA-BBF0-364092BD9392}"/>
    <dgm:cxn modelId="{9B6DB787-BD61-4665-BCCB-3C707D94C3F0}" type="presOf" srcId="{40A19A60-0104-4113-85B6-DFB948E2995D}" destId="{B27DFE77-AE89-4CBB-8D36-AF37CB00E4DF}" srcOrd="0" destOrd="0" presId="urn:microsoft.com/office/officeart/2005/8/layout/chevron1"/>
    <dgm:cxn modelId="{C6390AFD-C9BE-451E-A7E9-F9738CB58EF0}" srcId="{88C53EF8-8507-451E-9988-572AC8B8D71D}" destId="{CFEA7E4B-911D-4281-BDD3-6A9552B582AE}" srcOrd="3" destOrd="0" parTransId="{EEAC591C-7290-4466-AC46-7A218D2B294A}" sibTransId="{44B17614-90D3-4B3B-B31E-72A2FD517018}"/>
    <dgm:cxn modelId="{9633A69D-0CBB-4F5A-86E9-7020DB1E5684}" type="presOf" srcId="{5DC04D2E-0C1D-4909-A47B-8A4F5D808EBF}" destId="{6FEC2B2B-9031-41EF-B388-564C386EE798}" srcOrd="0" destOrd="0" presId="urn:microsoft.com/office/officeart/2005/8/layout/chevron1"/>
    <dgm:cxn modelId="{B48D7873-41FA-4AFB-8023-0E5B24A64C4A}" type="presOf" srcId="{CFEA7E4B-911D-4281-BDD3-6A9552B582AE}" destId="{8B50970F-0F88-4D2C-B272-869A6094F09A}" srcOrd="0" destOrd="0" presId="urn:microsoft.com/office/officeart/2005/8/layout/chevron1"/>
    <dgm:cxn modelId="{E77D1A56-3256-42D2-B168-08B5AED91173}" srcId="{88C53EF8-8507-451E-9988-572AC8B8D71D}" destId="{C517941D-5879-4A22-B902-CABAA004F8EB}" srcOrd="2" destOrd="0" parTransId="{4DA9B305-3D66-4E85-B254-A7B9FBFB8FE3}" sibTransId="{F1BCF799-0631-48EF-8A8D-E05F98A9D815}"/>
    <dgm:cxn modelId="{D259F037-8964-43F4-9E19-D77D33F99D7B}" type="presOf" srcId="{AEB5019E-CC71-4027-959B-BCAFD8E9F782}" destId="{98E90E27-1609-469E-B772-5EE66C9B3FC0}" srcOrd="0" destOrd="0" presId="urn:microsoft.com/office/officeart/2005/8/layout/chevron1"/>
    <dgm:cxn modelId="{6EC1F33D-481A-4073-A61F-452A37552FD1}" type="presParOf" srcId="{58DCF290-7EB5-4001-B43D-1B5BBE87C4D1}" destId="{6FEC2B2B-9031-41EF-B388-564C386EE798}" srcOrd="0" destOrd="0" presId="urn:microsoft.com/office/officeart/2005/8/layout/chevron1"/>
    <dgm:cxn modelId="{FF4CE10E-3085-4599-968C-AAAEDA5B92D1}" type="presParOf" srcId="{58DCF290-7EB5-4001-B43D-1B5BBE87C4D1}" destId="{4F57CC0F-5150-4A2D-A50C-07B7273F5E11}" srcOrd="1" destOrd="0" presId="urn:microsoft.com/office/officeart/2005/8/layout/chevron1"/>
    <dgm:cxn modelId="{352EA0B1-1D41-443D-8B54-B11CEFDD6FC5}" type="presParOf" srcId="{58DCF290-7EB5-4001-B43D-1B5BBE87C4D1}" destId="{B27DFE77-AE89-4CBB-8D36-AF37CB00E4DF}" srcOrd="2" destOrd="0" presId="urn:microsoft.com/office/officeart/2005/8/layout/chevron1"/>
    <dgm:cxn modelId="{4B7FAF9E-07D3-45A9-B9D0-8CA282D39831}" type="presParOf" srcId="{58DCF290-7EB5-4001-B43D-1B5BBE87C4D1}" destId="{52331EDE-87E3-42D1-8CF9-98EE208087A2}" srcOrd="3" destOrd="0" presId="urn:microsoft.com/office/officeart/2005/8/layout/chevron1"/>
    <dgm:cxn modelId="{A8634E58-2D7F-46B6-BA94-76BC3E925BA1}" type="presParOf" srcId="{58DCF290-7EB5-4001-B43D-1B5BBE87C4D1}" destId="{7E44CE9F-33DB-4E68-AE3E-0A2F220720A4}" srcOrd="4" destOrd="0" presId="urn:microsoft.com/office/officeart/2005/8/layout/chevron1"/>
    <dgm:cxn modelId="{6FDBBB67-5F61-43FC-9B4B-F2984EC27D5E}" type="presParOf" srcId="{58DCF290-7EB5-4001-B43D-1B5BBE87C4D1}" destId="{29CB8721-D394-4F20-9D41-516573423857}" srcOrd="5" destOrd="0" presId="urn:microsoft.com/office/officeart/2005/8/layout/chevron1"/>
    <dgm:cxn modelId="{2713D34B-28EB-4BD7-B96B-E79EFA16D9EF}" type="presParOf" srcId="{58DCF290-7EB5-4001-B43D-1B5BBE87C4D1}" destId="{8B50970F-0F88-4D2C-B272-869A6094F09A}" srcOrd="6" destOrd="0" presId="urn:microsoft.com/office/officeart/2005/8/layout/chevron1"/>
    <dgm:cxn modelId="{35249583-4E17-4F9E-BEB8-5C8B10BE6254}" type="presParOf" srcId="{58DCF290-7EB5-4001-B43D-1B5BBE87C4D1}" destId="{F3060B69-2F8C-482E-9D10-5A7AFCDB151E}" srcOrd="7" destOrd="0" presId="urn:microsoft.com/office/officeart/2005/8/layout/chevron1"/>
    <dgm:cxn modelId="{D7AFD7AA-11F9-4FCF-AA4B-8CD84A36E65A}" type="presParOf" srcId="{58DCF290-7EB5-4001-B43D-1B5BBE87C4D1}" destId="{98E90E27-1609-469E-B772-5EE66C9B3FC0}"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E14B33-10F1-44E7-830A-7B6710364330}" type="doc">
      <dgm:prSet loTypeId="urn:microsoft.com/office/officeart/2005/8/layout/list1" loCatId="list" qsTypeId="urn:microsoft.com/office/officeart/2005/8/quickstyle/simple3" qsCatId="simple" csTypeId="urn:microsoft.com/office/officeart/2005/8/colors/accent2_1" csCatId="accent2" phldr="1"/>
      <dgm:spPr/>
      <dgm:t>
        <a:bodyPr/>
        <a:lstStyle/>
        <a:p>
          <a:endParaRPr lang="en-US"/>
        </a:p>
      </dgm:t>
    </dgm:pt>
    <dgm:pt modelId="{36CB7805-10A3-4304-8E67-CAEB2349EF7A}">
      <dgm:prSet phldrT="[Text]"/>
      <dgm:spPr/>
      <dgm:t>
        <a:bodyPr/>
        <a:lstStyle/>
        <a:p>
          <a:r>
            <a:rPr lang="en-US" dirty="0" smtClean="0"/>
            <a:t>Stakeholder Confidence</a:t>
          </a:r>
          <a:endParaRPr lang="en-US" dirty="0"/>
        </a:p>
      </dgm:t>
    </dgm:pt>
    <dgm:pt modelId="{CEB75731-F7BE-4880-899A-03578D69FE74}" type="parTrans" cxnId="{5E8B38F9-3C4E-4DEA-9E90-FCDC51C5CAF0}">
      <dgm:prSet/>
      <dgm:spPr/>
      <dgm:t>
        <a:bodyPr/>
        <a:lstStyle/>
        <a:p>
          <a:endParaRPr lang="en-US"/>
        </a:p>
      </dgm:t>
    </dgm:pt>
    <dgm:pt modelId="{47CE0FAE-297E-422F-AB36-83253774C2DA}" type="sibTrans" cxnId="{5E8B38F9-3C4E-4DEA-9E90-FCDC51C5CAF0}">
      <dgm:prSet/>
      <dgm:spPr/>
      <dgm:t>
        <a:bodyPr/>
        <a:lstStyle/>
        <a:p>
          <a:endParaRPr lang="en-US"/>
        </a:p>
      </dgm:t>
    </dgm:pt>
    <dgm:pt modelId="{87AB055F-3753-4E51-B344-DAD3874F10EA}">
      <dgm:prSet phldrT="[Text]"/>
      <dgm:spPr/>
      <dgm:t>
        <a:bodyPr/>
        <a:lstStyle/>
        <a:p>
          <a:r>
            <a:rPr lang="en-US" dirty="0" smtClean="0"/>
            <a:t>Due to our other challenges, confidence from stakeholders in our processes dwindled</a:t>
          </a:r>
          <a:endParaRPr lang="en-US" dirty="0"/>
        </a:p>
      </dgm:t>
    </dgm:pt>
    <dgm:pt modelId="{F2754724-D450-4F5E-84EA-D1D083EF73D3}" type="parTrans" cxnId="{109DE49D-AF1B-480D-96AB-25D476377B94}">
      <dgm:prSet/>
      <dgm:spPr/>
      <dgm:t>
        <a:bodyPr/>
        <a:lstStyle/>
        <a:p>
          <a:endParaRPr lang="en-US"/>
        </a:p>
      </dgm:t>
    </dgm:pt>
    <dgm:pt modelId="{79F4E3F5-D2C9-4CF9-B4D1-F54806DE29FC}" type="sibTrans" cxnId="{109DE49D-AF1B-480D-96AB-25D476377B94}">
      <dgm:prSet/>
      <dgm:spPr/>
      <dgm:t>
        <a:bodyPr/>
        <a:lstStyle/>
        <a:p>
          <a:endParaRPr lang="en-US"/>
        </a:p>
      </dgm:t>
    </dgm:pt>
    <dgm:pt modelId="{21A63942-CA81-4A7F-AEF8-D5B6C5E80EF1}" type="pres">
      <dgm:prSet presAssocID="{EEE14B33-10F1-44E7-830A-7B6710364330}" presName="linear" presStyleCnt="0">
        <dgm:presLayoutVars>
          <dgm:dir/>
          <dgm:animLvl val="lvl"/>
          <dgm:resizeHandles val="exact"/>
        </dgm:presLayoutVars>
      </dgm:prSet>
      <dgm:spPr/>
      <dgm:t>
        <a:bodyPr/>
        <a:lstStyle/>
        <a:p>
          <a:endParaRPr lang="en-US"/>
        </a:p>
      </dgm:t>
    </dgm:pt>
    <dgm:pt modelId="{8FBBE3B6-ECF4-4DD1-80C3-CCC45E2F3ADE}" type="pres">
      <dgm:prSet presAssocID="{36CB7805-10A3-4304-8E67-CAEB2349EF7A}" presName="parentLin" presStyleCnt="0"/>
      <dgm:spPr/>
      <dgm:t>
        <a:bodyPr/>
        <a:lstStyle/>
        <a:p>
          <a:endParaRPr lang="en-US"/>
        </a:p>
      </dgm:t>
    </dgm:pt>
    <dgm:pt modelId="{6CABC8AF-6901-40A5-81E8-9CDABD72A306}" type="pres">
      <dgm:prSet presAssocID="{36CB7805-10A3-4304-8E67-CAEB2349EF7A}" presName="parentLeftMargin" presStyleLbl="node1" presStyleIdx="0" presStyleCnt="1"/>
      <dgm:spPr/>
      <dgm:t>
        <a:bodyPr/>
        <a:lstStyle/>
        <a:p>
          <a:endParaRPr lang="en-US"/>
        </a:p>
      </dgm:t>
    </dgm:pt>
    <dgm:pt modelId="{66348616-4BC8-4035-B93F-F44E7A1CA146}" type="pres">
      <dgm:prSet presAssocID="{36CB7805-10A3-4304-8E67-CAEB2349EF7A}" presName="parentText" presStyleLbl="node1" presStyleIdx="0" presStyleCnt="1">
        <dgm:presLayoutVars>
          <dgm:chMax val="0"/>
          <dgm:bulletEnabled val="1"/>
        </dgm:presLayoutVars>
      </dgm:prSet>
      <dgm:spPr/>
      <dgm:t>
        <a:bodyPr/>
        <a:lstStyle/>
        <a:p>
          <a:endParaRPr lang="en-US"/>
        </a:p>
      </dgm:t>
    </dgm:pt>
    <dgm:pt modelId="{A9097BE7-6B5F-4FEC-BEDB-904BDE939114}" type="pres">
      <dgm:prSet presAssocID="{36CB7805-10A3-4304-8E67-CAEB2349EF7A}" presName="negativeSpace" presStyleCnt="0"/>
      <dgm:spPr/>
      <dgm:t>
        <a:bodyPr/>
        <a:lstStyle/>
        <a:p>
          <a:endParaRPr lang="en-US"/>
        </a:p>
      </dgm:t>
    </dgm:pt>
    <dgm:pt modelId="{7A914277-882A-45F1-91C4-308BA6EAD9DD}" type="pres">
      <dgm:prSet presAssocID="{36CB7805-10A3-4304-8E67-CAEB2349EF7A}" presName="childText" presStyleLbl="conFgAcc1" presStyleIdx="0" presStyleCnt="1">
        <dgm:presLayoutVars>
          <dgm:bulletEnabled val="1"/>
        </dgm:presLayoutVars>
      </dgm:prSet>
      <dgm:spPr/>
      <dgm:t>
        <a:bodyPr/>
        <a:lstStyle/>
        <a:p>
          <a:endParaRPr lang="en-US"/>
        </a:p>
      </dgm:t>
    </dgm:pt>
  </dgm:ptLst>
  <dgm:cxnLst>
    <dgm:cxn modelId="{1D04C432-1646-4FE3-9A28-A703E6A9750D}" type="presOf" srcId="{EEE14B33-10F1-44E7-830A-7B6710364330}" destId="{21A63942-CA81-4A7F-AEF8-D5B6C5E80EF1}" srcOrd="0" destOrd="0" presId="urn:microsoft.com/office/officeart/2005/8/layout/list1"/>
    <dgm:cxn modelId="{5E8B38F9-3C4E-4DEA-9E90-FCDC51C5CAF0}" srcId="{EEE14B33-10F1-44E7-830A-7B6710364330}" destId="{36CB7805-10A3-4304-8E67-CAEB2349EF7A}" srcOrd="0" destOrd="0" parTransId="{CEB75731-F7BE-4880-899A-03578D69FE74}" sibTransId="{47CE0FAE-297E-422F-AB36-83253774C2DA}"/>
    <dgm:cxn modelId="{9C920D80-E7B7-4B91-BEB6-E5FB26677945}" type="presOf" srcId="{87AB055F-3753-4E51-B344-DAD3874F10EA}" destId="{7A914277-882A-45F1-91C4-308BA6EAD9DD}" srcOrd="0" destOrd="0" presId="urn:microsoft.com/office/officeart/2005/8/layout/list1"/>
    <dgm:cxn modelId="{D8EC176C-20B8-4DF9-9520-5E7DDCFE9A00}" type="presOf" srcId="{36CB7805-10A3-4304-8E67-CAEB2349EF7A}" destId="{66348616-4BC8-4035-B93F-F44E7A1CA146}" srcOrd="1" destOrd="0" presId="urn:microsoft.com/office/officeart/2005/8/layout/list1"/>
    <dgm:cxn modelId="{3561A492-1101-4CBD-8A86-9541578F0989}" type="presOf" srcId="{36CB7805-10A3-4304-8E67-CAEB2349EF7A}" destId="{6CABC8AF-6901-40A5-81E8-9CDABD72A306}" srcOrd="0" destOrd="0" presId="urn:microsoft.com/office/officeart/2005/8/layout/list1"/>
    <dgm:cxn modelId="{109DE49D-AF1B-480D-96AB-25D476377B94}" srcId="{36CB7805-10A3-4304-8E67-CAEB2349EF7A}" destId="{87AB055F-3753-4E51-B344-DAD3874F10EA}" srcOrd="0" destOrd="0" parTransId="{F2754724-D450-4F5E-84EA-D1D083EF73D3}" sibTransId="{79F4E3F5-D2C9-4CF9-B4D1-F54806DE29FC}"/>
    <dgm:cxn modelId="{11B00864-39CC-43F2-96D8-4B8B916FB32C}" type="presParOf" srcId="{21A63942-CA81-4A7F-AEF8-D5B6C5E80EF1}" destId="{8FBBE3B6-ECF4-4DD1-80C3-CCC45E2F3ADE}" srcOrd="0" destOrd="0" presId="urn:microsoft.com/office/officeart/2005/8/layout/list1"/>
    <dgm:cxn modelId="{1626D9AD-7DE3-4557-802D-E7ED0FB34803}" type="presParOf" srcId="{8FBBE3B6-ECF4-4DD1-80C3-CCC45E2F3ADE}" destId="{6CABC8AF-6901-40A5-81E8-9CDABD72A306}" srcOrd="0" destOrd="0" presId="urn:microsoft.com/office/officeart/2005/8/layout/list1"/>
    <dgm:cxn modelId="{F78E0232-934F-4D67-8A30-83610F9444C4}" type="presParOf" srcId="{8FBBE3B6-ECF4-4DD1-80C3-CCC45E2F3ADE}" destId="{66348616-4BC8-4035-B93F-F44E7A1CA146}" srcOrd="1" destOrd="0" presId="urn:microsoft.com/office/officeart/2005/8/layout/list1"/>
    <dgm:cxn modelId="{A726A322-EB74-4781-ADA5-4A7AB5865537}" type="presParOf" srcId="{21A63942-CA81-4A7F-AEF8-D5B6C5E80EF1}" destId="{A9097BE7-6B5F-4FEC-BEDB-904BDE939114}" srcOrd="1" destOrd="0" presId="urn:microsoft.com/office/officeart/2005/8/layout/list1"/>
    <dgm:cxn modelId="{F5F731A4-2651-47E4-B059-F3B44F184699}" type="presParOf" srcId="{21A63942-CA81-4A7F-AEF8-D5B6C5E80EF1}" destId="{7A914277-882A-45F1-91C4-308BA6EAD9D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855174-32AF-4F37-88A6-F28169EEF1E5}"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en-US"/>
        </a:p>
      </dgm:t>
    </dgm:pt>
    <dgm:pt modelId="{66E39975-AD08-4BD4-9F27-2B3FA132E1A5}">
      <dgm:prSet phldrT="[Text]"/>
      <dgm:spPr/>
      <dgm:t>
        <a:bodyPr/>
        <a:lstStyle/>
        <a:p>
          <a:r>
            <a:rPr lang="en-US" dirty="0" smtClean="0"/>
            <a:t>Trust</a:t>
          </a:r>
          <a:endParaRPr lang="en-US" dirty="0"/>
        </a:p>
      </dgm:t>
    </dgm:pt>
    <dgm:pt modelId="{19FDD0FC-73F5-455C-9DE3-00E55C0F15A0}" type="parTrans" cxnId="{91378CF6-B1CA-495D-8F57-DAC32983DB13}">
      <dgm:prSet/>
      <dgm:spPr/>
      <dgm:t>
        <a:bodyPr/>
        <a:lstStyle/>
        <a:p>
          <a:endParaRPr lang="en-US"/>
        </a:p>
      </dgm:t>
    </dgm:pt>
    <dgm:pt modelId="{E36DCB8C-174F-4470-B72C-BE6BF479C270}" type="sibTrans" cxnId="{91378CF6-B1CA-495D-8F57-DAC32983DB13}">
      <dgm:prSet/>
      <dgm:spPr/>
      <dgm:t>
        <a:bodyPr/>
        <a:lstStyle/>
        <a:p>
          <a:endParaRPr lang="en-US"/>
        </a:p>
      </dgm:t>
    </dgm:pt>
    <dgm:pt modelId="{7CA558BF-4CDD-465B-8C56-C920B14BE746}">
      <dgm:prSet phldrT="[Text]"/>
      <dgm:spPr/>
      <dgm:t>
        <a:bodyPr/>
        <a:lstStyle/>
        <a:p>
          <a:r>
            <a:rPr lang="en-US" dirty="0" smtClean="0"/>
            <a:t>Reliability</a:t>
          </a:r>
          <a:endParaRPr lang="en-US" dirty="0"/>
        </a:p>
      </dgm:t>
    </dgm:pt>
    <dgm:pt modelId="{E42EC52B-1419-46CD-9BCC-B0F9E32215A7}" type="parTrans" cxnId="{54AD4DE0-10E6-4286-BE51-1F6847614367}">
      <dgm:prSet/>
      <dgm:spPr/>
      <dgm:t>
        <a:bodyPr/>
        <a:lstStyle/>
        <a:p>
          <a:endParaRPr lang="en-US"/>
        </a:p>
      </dgm:t>
    </dgm:pt>
    <dgm:pt modelId="{2BDC3F22-7BE6-462E-8F36-F4B28D408ACC}" type="sibTrans" cxnId="{54AD4DE0-10E6-4286-BE51-1F6847614367}">
      <dgm:prSet/>
      <dgm:spPr/>
      <dgm:t>
        <a:bodyPr/>
        <a:lstStyle/>
        <a:p>
          <a:endParaRPr lang="en-US"/>
        </a:p>
      </dgm:t>
    </dgm:pt>
    <dgm:pt modelId="{2BD99C85-10CF-446F-8C6A-15B70F00B7CF}">
      <dgm:prSet phldrT="[Text]"/>
      <dgm:spPr/>
      <dgm:t>
        <a:bodyPr/>
        <a:lstStyle/>
        <a:p>
          <a:r>
            <a:rPr lang="en-US" dirty="0" smtClean="0"/>
            <a:t>Accountability</a:t>
          </a:r>
          <a:endParaRPr lang="en-US" dirty="0"/>
        </a:p>
      </dgm:t>
    </dgm:pt>
    <dgm:pt modelId="{E0133FA6-5332-4AF8-9799-D65DD79B230F}" type="parTrans" cxnId="{B376DC93-0AC9-47F3-997F-BF1E987D53EE}">
      <dgm:prSet/>
      <dgm:spPr/>
      <dgm:t>
        <a:bodyPr/>
        <a:lstStyle/>
        <a:p>
          <a:endParaRPr lang="en-US"/>
        </a:p>
      </dgm:t>
    </dgm:pt>
    <dgm:pt modelId="{66D4B6D7-F276-4CA7-80C9-22B8437A83B5}" type="sibTrans" cxnId="{B376DC93-0AC9-47F3-997F-BF1E987D53EE}">
      <dgm:prSet/>
      <dgm:spPr/>
      <dgm:t>
        <a:bodyPr/>
        <a:lstStyle/>
        <a:p>
          <a:endParaRPr lang="en-US"/>
        </a:p>
      </dgm:t>
    </dgm:pt>
    <dgm:pt modelId="{73E57547-0B8A-4566-B004-0FB42B508F5A}">
      <dgm:prSet phldrT="[Text]"/>
      <dgm:spPr/>
      <dgm:t>
        <a:bodyPr/>
        <a:lstStyle/>
        <a:p>
          <a:r>
            <a:rPr lang="en-US" dirty="0" smtClean="0"/>
            <a:t>Investment</a:t>
          </a:r>
          <a:endParaRPr lang="en-US" dirty="0"/>
        </a:p>
      </dgm:t>
    </dgm:pt>
    <dgm:pt modelId="{7FCF4382-0655-4894-BCE4-05A11A6F6A95}" type="parTrans" cxnId="{F305AEE6-D708-4371-8764-10486AD34234}">
      <dgm:prSet/>
      <dgm:spPr/>
      <dgm:t>
        <a:bodyPr/>
        <a:lstStyle/>
        <a:p>
          <a:endParaRPr lang="en-US"/>
        </a:p>
      </dgm:t>
    </dgm:pt>
    <dgm:pt modelId="{B972777F-2BA4-443F-AEA5-C6F9F9356DA2}" type="sibTrans" cxnId="{F305AEE6-D708-4371-8764-10486AD34234}">
      <dgm:prSet/>
      <dgm:spPr/>
      <dgm:t>
        <a:bodyPr/>
        <a:lstStyle/>
        <a:p>
          <a:endParaRPr lang="en-US"/>
        </a:p>
      </dgm:t>
    </dgm:pt>
    <dgm:pt modelId="{2DE3C5FD-BB63-4C09-AAC2-10E7DEFB9F66}" type="pres">
      <dgm:prSet presAssocID="{2B855174-32AF-4F37-88A6-F28169EEF1E5}" presName="cycle" presStyleCnt="0">
        <dgm:presLayoutVars>
          <dgm:chMax val="1"/>
          <dgm:dir/>
          <dgm:animLvl val="ctr"/>
          <dgm:resizeHandles val="exact"/>
        </dgm:presLayoutVars>
      </dgm:prSet>
      <dgm:spPr/>
      <dgm:t>
        <a:bodyPr/>
        <a:lstStyle/>
        <a:p>
          <a:endParaRPr lang="en-US"/>
        </a:p>
      </dgm:t>
    </dgm:pt>
    <dgm:pt modelId="{67A4C1F3-5EE4-4530-8B53-B617BCB94005}" type="pres">
      <dgm:prSet presAssocID="{66E39975-AD08-4BD4-9F27-2B3FA132E1A5}" presName="centerShape" presStyleLbl="node0" presStyleIdx="0" presStyleCnt="1"/>
      <dgm:spPr/>
      <dgm:t>
        <a:bodyPr/>
        <a:lstStyle/>
        <a:p>
          <a:endParaRPr lang="en-US"/>
        </a:p>
      </dgm:t>
    </dgm:pt>
    <dgm:pt modelId="{BE41CA11-E98C-468B-8305-2C9E943A11EF}" type="pres">
      <dgm:prSet presAssocID="{E42EC52B-1419-46CD-9BCC-B0F9E32215A7}" presName="parTrans" presStyleLbl="bgSibTrans2D1" presStyleIdx="0" presStyleCnt="3"/>
      <dgm:spPr/>
      <dgm:t>
        <a:bodyPr/>
        <a:lstStyle/>
        <a:p>
          <a:endParaRPr lang="en-US"/>
        </a:p>
      </dgm:t>
    </dgm:pt>
    <dgm:pt modelId="{DC1A5076-A5BC-44E3-86C2-9DAD89D0CCB5}" type="pres">
      <dgm:prSet presAssocID="{7CA558BF-4CDD-465B-8C56-C920B14BE746}" presName="node" presStyleLbl="node1" presStyleIdx="0" presStyleCnt="3">
        <dgm:presLayoutVars>
          <dgm:bulletEnabled val="1"/>
        </dgm:presLayoutVars>
      </dgm:prSet>
      <dgm:spPr/>
      <dgm:t>
        <a:bodyPr/>
        <a:lstStyle/>
        <a:p>
          <a:endParaRPr lang="en-US"/>
        </a:p>
      </dgm:t>
    </dgm:pt>
    <dgm:pt modelId="{F9B94B82-3E05-4FF5-BA7B-00D3CD334834}" type="pres">
      <dgm:prSet presAssocID="{E0133FA6-5332-4AF8-9799-D65DD79B230F}" presName="parTrans" presStyleLbl="bgSibTrans2D1" presStyleIdx="1" presStyleCnt="3"/>
      <dgm:spPr/>
      <dgm:t>
        <a:bodyPr/>
        <a:lstStyle/>
        <a:p>
          <a:endParaRPr lang="en-US"/>
        </a:p>
      </dgm:t>
    </dgm:pt>
    <dgm:pt modelId="{871190AB-65A3-426F-A690-0246F987593C}" type="pres">
      <dgm:prSet presAssocID="{2BD99C85-10CF-446F-8C6A-15B70F00B7CF}" presName="node" presStyleLbl="node1" presStyleIdx="1" presStyleCnt="3">
        <dgm:presLayoutVars>
          <dgm:bulletEnabled val="1"/>
        </dgm:presLayoutVars>
      </dgm:prSet>
      <dgm:spPr/>
      <dgm:t>
        <a:bodyPr/>
        <a:lstStyle/>
        <a:p>
          <a:endParaRPr lang="en-US"/>
        </a:p>
      </dgm:t>
    </dgm:pt>
    <dgm:pt modelId="{0881F152-DD5D-4637-A97C-30D571EEC8E3}" type="pres">
      <dgm:prSet presAssocID="{7FCF4382-0655-4894-BCE4-05A11A6F6A95}" presName="parTrans" presStyleLbl="bgSibTrans2D1" presStyleIdx="2" presStyleCnt="3"/>
      <dgm:spPr/>
      <dgm:t>
        <a:bodyPr/>
        <a:lstStyle/>
        <a:p>
          <a:endParaRPr lang="en-US"/>
        </a:p>
      </dgm:t>
    </dgm:pt>
    <dgm:pt modelId="{BB3FBEFA-3245-429C-B92B-08566BA88B64}" type="pres">
      <dgm:prSet presAssocID="{73E57547-0B8A-4566-B004-0FB42B508F5A}" presName="node" presStyleLbl="node1" presStyleIdx="2" presStyleCnt="3">
        <dgm:presLayoutVars>
          <dgm:bulletEnabled val="1"/>
        </dgm:presLayoutVars>
      </dgm:prSet>
      <dgm:spPr/>
      <dgm:t>
        <a:bodyPr/>
        <a:lstStyle/>
        <a:p>
          <a:endParaRPr lang="en-US"/>
        </a:p>
      </dgm:t>
    </dgm:pt>
  </dgm:ptLst>
  <dgm:cxnLst>
    <dgm:cxn modelId="{6061804F-CC6A-44C7-B8CF-FCEF2B156780}" type="presOf" srcId="{7FCF4382-0655-4894-BCE4-05A11A6F6A95}" destId="{0881F152-DD5D-4637-A97C-30D571EEC8E3}" srcOrd="0" destOrd="0" presId="urn:microsoft.com/office/officeart/2005/8/layout/radial4"/>
    <dgm:cxn modelId="{54AD4DE0-10E6-4286-BE51-1F6847614367}" srcId="{66E39975-AD08-4BD4-9F27-2B3FA132E1A5}" destId="{7CA558BF-4CDD-465B-8C56-C920B14BE746}" srcOrd="0" destOrd="0" parTransId="{E42EC52B-1419-46CD-9BCC-B0F9E32215A7}" sibTransId="{2BDC3F22-7BE6-462E-8F36-F4B28D408ACC}"/>
    <dgm:cxn modelId="{688C2107-DD6E-4BF9-8567-B7543AF68658}" type="presOf" srcId="{73E57547-0B8A-4566-B004-0FB42B508F5A}" destId="{BB3FBEFA-3245-429C-B92B-08566BA88B64}" srcOrd="0" destOrd="0" presId="urn:microsoft.com/office/officeart/2005/8/layout/radial4"/>
    <dgm:cxn modelId="{91378CF6-B1CA-495D-8F57-DAC32983DB13}" srcId="{2B855174-32AF-4F37-88A6-F28169EEF1E5}" destId="{66E39975-AD08-4BD4-9F27-2B3FA132E1A5}" srcOrd="0" destOrd="0" parTransId="{19FDD0FC-73F5-455C-9DE3-00E55C0F15A0}" sibTransId="{E36DCB8C-174F-4470-B72C-BE6BF479C270}"/>
    <dgm:cxn modelId="{6CE9AFD9-A6CD-4E1E-A761-859ED2E81485}" type="presOf" srcId="{2B855174-32AF-4F37-88A6-F28169EEF1E5}" destId="{2DE3C5FD-BB63-4C09-AAC2-10E7DEFB9F66}" srcOrd="0" destOrd="0" presId="urn:microsoft.com/office/officeart/2005/8/layout/radial4"/>
    <dgm:cxn modelId="{F305AEE6-D708-4371-8764-10486AD34234}" srcId="{66E39975-AD08-4BD4-9F27-2B3FA132E1A5}" destId="{73E57547-0B8A-4566-B004-0FB42B508F5A}" srcOrd="2" destOrd="0" parTransId="{7FCF4382-0655-4894-BCE4-05A11A6F6A95}" sibTransId="{B972777F-2BA4-443F-AEA5-C6F9F9356DA2}"/>
    <dgm:cxn modelId="{504DF470-25A8-4477-841B-22A7A1C836F9}" type="presOf" srcId="{66E39975-AD08-4BD4-9F27-2B3FA132E1A5}" destId="{67A4C1F3-5EE4-4530-8B53-B617BCB94005}" srcOrd="0" destOrd="0" presId="urn:microsoft.com/office/officeart/2005/8/layout/radial4"/>
    <dgm:cxn modelId="{912D9187-F0A3-48E6-9203-A47267E36DEE}" type="presOf" srcId="{E0133FA6-5332-4AF8-9799-D65DD79B230F}" destId="{F9B94B82-3E05-4FF5-BA7B-00D3CD334834}" srcOrd="0" destOrd="0" presId="urn:microsoft.com/office/officeart/2005/8/layout/radial4"/>
    <dgm:cxn modelId="{4C79B7B6-B57D-40BF-823B-61901FE35A7A}" type="presOf" srcId="{2BD99C85-10CF-446F-8C6A-15B70F00B7CF}" destId="{871190AB-65A3-426F-A690-0246F987593C}" srcOrd="0" destOrd="0" presId="urn:microsoft.com/office/officeart/2005/8/layout/radial4"/>
    <dgm:cxn modelId="{B376DC93-0AC9-47F3-997F-BF1E987D53EE}" srcId="{66E39975-AD08-4BD4-9F27-2B3FA132E1A5}" destId="{2BD99C85-10CF-446F-8C6A-15B70F00B7CF}" srcOrd="1" destOrd="0" parTransId="{E0133FA6-5332-4AF8-9799-D65DD79B230F}" sibTransId="{66D4B6D7-F276-4CA7-80C9-22B8437A83B5}"/>
    <dgm:cxn modelId="{11B32937-3B7A-4EB8-89CA-1E0953CF2832}" type="presOf" srcId="{7CA558BF-4CDD-465B-8C56-C920B14BE746}" destId="{DC1A5076-A5BC-44E3-86C2-9DAD89D0CCB5}" srcOrd="0" destOrd="0" presId="urn:microsoft.com/office/officeart/2005/8/layout/radial4"/>
    <dgm:cxn modelId="{4B283DD5-A272-45BD-B0BC-6EFBDB949ADD}" type="presOf" srcId="{E42EC52B-1419-46CD-9BCC-B0F9E32215A7}" destId="{BE41CA11-E98C-468B-8305-2C9E943A11EF}" srcOrd="0" destOrd="0" presId="urn:microsoft.com/office/officeart/2005/8/layout/radial4"/>
    <dgm:cxn modelId="{C307717D-C2B7-45F8-A440-4217D36359AE}" type="presParOf" srcId="{2DE3C5FD-BB63-4C09-AAC2-10E7DEFB9F66}" destId="{67A4C1F3-5EE4-4530-8B53-B617BCB94005}" srcOrd="0" destOrd="0" presId="urn:microsoft.com/office/officeart/2005/8/layout/radial4"/>
    <dgm:cxn modelId="{B963AD74-DBEA-4CAA-B794-FB5A2870088A}" type="presParOf" srcId="{2DE3C5FD-BB63-4C09-AAC2-10E7DEFB9F66}" destId="{BE41CA11-E98C-468B-8305-2C9E943A11EF}" srcOrd="1" destOrd="0" presId="urn:microsoft.com/office/officeart/2005/8/layout/radial4"/>
    <dgm:cxn modelId="{FABB5ABF-2D88-4400-9AFB-5173C8DF77ED}" type="presParOf" srcId="{2DE3C5FD-BB63-4C09-AAC2-10E7DEFB9F66}" destId="{DC1A5076-A5BC-44E3-86C2-9DAD89D0CCB5}" srcOrd="2" destOrd="0" presId="urn:microsoft.com/office/officeart/2005/8/layout/radial4"/>
    <dgm:cxn modelId="{F7A8133F-61C8-4B59-B61B-92248971DB33}" type="presParOf" srcId="{2DE3C5FD-BB63-4C09-AAC2-10E7DEFB9F66}" destId="{F9B94B82-3E05-4FF5-BA7B-00D3CD334834}" srcOrd="3" destOrd="0" presId="urn:microsoft.com/office/officeart/2005/8/layout/radial4"/>
    <dgm:cxn modelId="{6064ACEE-A122-41B4-B5D4-6308A5461948}" type="presParOf" srcId="{2DE3C5FD-BB63-4C09-AAC2-10E7DEFB9F66}" destId="{871190AB-65A3-426F-A690-0246F987593C}" srcOrd="4" destOrd="0" presId="urn:microsoft.com/office/officeart/2005/8/layout/radial4"/>
    <dgm:cxn modelId="{FB479E89-6A18-4DE5-9070-6ECBAAD07BAE}" type="presParOf" srcId="{2DE3C5FD-BB63-4C09-AAC2-10E7DEFB9F66}" destId="{0881F152-DD5D-4637-A97C-30D571EEC8E3}" srcOrd="5" destOrd="0" presId="urn:microsoft.com/office/officeart/2005/8/layout/radial4"/>
    <dgm:cxn modelId="{95D7BC9D-5C3F-4A06-B3C6-76190E2BAFAE}" type="presParOf" srcId="{2DE3C5FD-BB63-4C09-AAC2-10E7DEFB9F66}" destId="{BB3FBEFA-3245-429C-B92B-08566BA88B6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F8ADF5-75BC-4B72-BDD1-0387442C89DB}" type="doc">
      <dgm:prSet loTypeId="urn:microsoft.com/office/officeart/2005/8/layout/pyramid1" loCatId="pyramid" qsTypeId="urn:microsoft.com/office/officeart/2005/8/quickstyle/simple3" qsCatId="simple" csTypeId="urn:microsoft.com/office/officeart/2005/8/colors/colorful1" csCatId="colorful" phldr="1"/>
      <dgm:spPr/>
    </dgm:pt>
    <dgm:pt modelId="{D7E04901-3C5C-448E-B5A3-DB4224D6B2EA}">
      <dgm:prSet phldrT="[Text]" custT="1"/>
      <dgm:spPr/>
      <dgm:t>
        <a:bodyPr/>
        <a:lstStyle/>
        <a:p>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Automate</a:t>
          </a:r>
          <a:endParaRPr lang="en-US" sz="3600" dirty="0">
            <a:solidFill>
              <a:schemeClr val="bg1"/>
            </a:solidFill>
          </a:endParaRPr>
        </a:p>
      </dgm:t>
    </dgm:pt>
    <dgm:pt modelId="{D1BABBFA-A5D5-451E-B796-6BD7E6B2B627}" type="parTrans" cxnId="{B8D94F88-9E98-4B6C-8F3D-8EC2EF75CE40}">
      <dgm:prSet/>
      <dgm:spPr/>
      <dgm:t>
        <a:bodyPr/>
        <a:lstStyle/>
        <a:p>
          <a:endParaRPr lang="en-US" sz="1050">
            <a:solidFill>
              <a:schemeClr val="bg1"/>
            </a:solidFill>
          </a:endParaRPr>
        </a:p>
      </dgm:t>
    </dgm:pt>
    <dgm:pt modelId="{53B88A9E-A7A9-4649-8FD8-F890CA09533E}" type="sibTrans" cxnId="{B8D94F88-9E98-4B6C-8F3D-8EC2EF75CE40}">
      <dgm:prSet/>
      <dgm:spPr/>
      <dgm:t>
        <a:bodyPr/>
        <a:lstStyle/>
        <a:p>
          <a:endParaRPr lang="en-US" sz="1050">
            <a:solidFill>
              <a:schemeClr val="bg1"/>
            </a:solidFill>
          </a:endParaRPr>
        </a:p>
      </dgm:t>
    </dgm:pt>
    <dgm:pt modelId="{56F733D4-EEAD-49E7-97C8-89D6EF031647}">
      <dgm:prSet phldrT="[Text]" custT="1"/>
      <dgm:spPr/>
      <dgm:t>
        <a:bodyPr/>
        <a:lstStyle/>
        <a:p>
          <a:r>
            <a:rPr lang="en-US" sz="3600" dirty="0" smtClean="0">
              <a:solidFill>
                <a:schemeClr val="bg1"/>
              </a:solidFill>
            </a:rPr>
            <a:t>Consistent Tests</a:t>
          </a:r>
          <a:endParaRPr lang="en-US" sz="3600" dirty="0">
            <a:solidFill>
              <a:schemeClr val="bg1"/>
            </a:solidFill>
          </a:endParaRPr>
        </a:p>
      </dgm:t>
    </dgm:pt>
    <dgm:pt modelId="{8FC8713B-7272-43C7-863B-8F3DD5ABF522}" type="parTrans" cxnId="{C4C0E439-31F1-4C7F-B19E-E77588906BD5}">
      <dgm:prSet/>
      <dgm:spPr/>
      <dgm:t>
        <a:bodyPr/>
        <a:lstStyle/>
        <a:p>
          <a:endParaRPr lang="en-US" sz="1050">
            <a:solidFill>
              <a:schemeClr val="bg1"/>
            </a:solidFill>
          </a:endParaRPr>
        </a:p>
      </dgm:t>
    </dgm:pt>
    <dgm:pt modelId="{E340A857-099B-4AB2-96C6-D879F9FDFDA0}" type="sibTrans" cxnId="{C4C0E439-31F1-4C7F-B19E-E77588906BD5}">
      <dgm:prSet/>
      <dgm:spPr/>
      <dgm:t>
        <a:bodyPr/>
        <a:lstStyle/>
        <a:p>
          <a:endParaRPr lang="en-US" sz="1050">
            <a:solidFill>
              <a:schemeClr val="bg1"/>
            </a:solidFill>
          </a:endParaRPr>
        </a:p>
      </dgm:t>
    </dgm:pt>
    <dgm:pt modelId="{CE2B1283-6295-4F15-966E-4027E19FB9AD}">
      <dgm:prSet phldrT="[Text]" custT="1"/>
      <dgm:spPr/>
      <dgm:t>
        <a:bodyPr/>
        <a:lstStyle/>
        <a:p>
          <a:r>
            <a:rPr lang="en-US" sz="3600" dirty="0" smtClean="0">
              <a:solidFill>
                <a:schemeClr val="bg1"/>
              </a:solidFill>
            </a:rPr>
            <a:t>Stakeholders Help Write Tests</a:t>
          </a:r>
          <a:endParaRPr lang="en-US" sz="3600" dirty="0">
            <a:solidFill>
              <a:schemeClr val="bg1"/>
            </a:solidFill>
          </a:endParaRPr>
        </a:p>
      </dgm:t>
    </dgm:pt>
    <dgm:pt modelId="{489A6C77-7048-4442-812E-329009D42C07}" type="parTrans" cxnId="{94FC8977-94A2-4439-B041-AA9D9B083960}">
      <dgm:prSet/>
      <dgm:spPr/>
      <dgm:t>
        <a:bodyPr/>
        <a:lstStyle/>
        <a:p>
          <a:endParaRPr lang="en-US" sz="1050">
            <a:solidFill>
              <a:schemeClr val="bg1"/>
            </a:solidFill>
          </a:endParaRPr>
        </a:p>
      </dgm:t>
    </dgm:pt>
    <dgm:pt modelId="{F57E9A66-DE23-4E41-8111-0F38B7268F1A}" type="sibTrans" cxnId="{94FC8977-94A2-4439-B041-AA9D9B083960}">
      <dgm:prSet/>
      <dgm:spPr/>
      <dgm:t>
        <a:bodyPr/>
        <a:lstStyle/>
        <a:p>
          <a:endParaRPr lang="en-US" sz="1050">
            <a:solidFill>
              <a:schemeClr val="bg1"/>
            </a:solidFill>
          </a:endParaRPr>
        </a:p>
      </dgm:t>
    </dgm:pt>
    <dgm:pt modelId="{0110DE62-EA84-4334-A53A-C4DBB87A1541}" type="pres">
      <dgm:prSet presAssocID="{B3F8ADF5-75BC-4B72-BDD1-0387442C89DB}" presName="Name0" presStyleCnt="0">
        <dgm:presLayoutVars>
          <dgm:dir/>
          <dgm:animLvl val="lvl"/>
          <dgm:resizeHandles val="exact"/>
        </dgm:presLayoutVars>
      </dgm:prSet>
      <dgm:spPr/>
    </dgm:pt>
    <dgm:pt modelId="{1B9223C7-5F0A-4FA9-8B23-E4ED1687E365}" type="pres">
      <dgm:prSet presAssocID="{D7E04901-3C5C-448E-B5A3-DB4224D6B2EA}" presName="Name8" presStyleCnt="0"/>
      <dgm:spPr/>
    </dgm:pt>
    <dgm:pt modelId="{DA830F36-A0BD-41AD-882D-E09B4AF0A804}" type="pres">
      <dgm:prSet presAssocID="{D7E04901-3C5C-448E-B5A3-DB4224D6B2EA}" presName="level" presStyleLbl="node1" presStyleIdx="0" presStyleCnt="3">
        <dgm:presLayoutVars>
          <dgm:chMax val="1"/>
          <dgm:bulletEnabled val="1"/>
        </dgm:presLayoutVars>
      </dgm:prSet>
      <dgm:spPr/>
    </dgm:pt>
    <dgm:pt modelId="{454A67C9-2B18-41D5-B081-C645B55D8297}" type="pres">
      <dgm:prSet presAssocID="{D7E04901-3C5C-448E-B5A3-DB4224D6B2EA}" presName="levelTx" presStyleLbl="revTx" presStyleIdx="0" presStyleCnt="0">
        <dgm:presLayoutVars>
          <dgm:chMax val="1"/>
          <dgm:bulletEnabled val="1"/>
        </dgm:presLayoutVars>
      </dgm:prSet>
      <dgm:spPr/>
    </dgm:pt>
    <dgm:pt modelId="{01244568-12D6-402B-8BF5-65751CB98981}" type="pres">
      <dgm:prSet presAssocID="{56F733D4-EEAD-49E7-97C8-89D6EF031647}" presName="Name8" presStyleCnt="0"/>
      <dgm:spPr/>
    </dgm:pt>
    <dgm:pt modelId="{7DDE795F-7E8F-4F77-9E06-A34E70F37C1C}" type="pres">
      <dgm:prSet presAssocID="{56F733D4-EEAD-49E7-97C8-89D6EF031647}" presName="level" presStyleLbl="node1" presStyleIdx="1" presStyleCnt="3">
        <dgm:presLayoutVars>
          <dgm:chMax val="1"/>
          <dgm:bulletEnabled val="1"/>
        </dgm:presLayoutVars>
      </dgm:prSet>
      <dgm:spPr/>
      <dgm:t>
        <a:bodyPr/>
        <a:lstStyle/>
        <a:p>
          <a:endParaRPr lang="en-US"/>
        </a:p>
      </dgm:t>
    </dgm:pt>
    <dgm:pt modelId="{DF576319-AD70-450A-A11F-3D251019DAEE}" type="pres">
      <dgm:prSet presAssocID="{56F733D4-EEAD-49E7-97C8-89D6EF031647}" presName="levelTx" presStyleLbl="revTx" presStyleIdx="0" presStyleCnt="0">
        <dgm:presLayoutVars>
          <dgm:chMax val="1"/>
          <dgm:bulletEnabled val="1"/>
        </dgm:presLayoutVars>
      </dgm:prSet>
      <dgm:spPr/>
      <dgm:t>
        <a:bodyPr/>
        <a:lstStyle/>
        <a:p>
          <a:endParaRPr lang="en-US"/>
        </a:p>
      </dgm:t>
    </dgm:pt>
    <dgm:pt modelId="{42F66507-8104-4640-9E09-42AF1AE7EDC4}" type="pres">
      <dgm:prSet presAssocID="{CE2B1283-6295-4F15-966E-4027E19FB9AD}" presName="Name8" presStyleCnt="0"/>
      <dgm:spPr/>
    </dgm:pt>
    <dgm:pt modelId="{F215FF3B-7821-480E-AE5E-B9BDA26D13E3}" type="pres">
      <dgm:prSet presAssocID="{CE2B1283-6295-4F15-966E-4027E19FB9AD}" presName="level" presStyleLbl="node1" presStyleIdx="2" presStyleCnt="3">
        <dgm:presLayoutVars>
          <dgm:chMax val="1"/>
          <dgm:bulletEnabled val="1"/>
        </dgm:presLayoutVars>
      </dgm:prSet>
      <dgm:spPr/>
      <dgm:t>
        <a:bodyPr/>
        <a:lstStyle/>
        <a:p>
          <a:endParaRPr lang="en-US"/>
        </a:p>
      </dgm:t>
    </dgm:pt>
    <dgm:pt modelId="{92527AC0-98CF-4A89-BD94-1154A0D8F788}" type="pres">
      <dgm:prSet presAssocID="{CE2B1283-6295-4F15-966E-4027E19FB9AD}" presName="levelTx" presStyleLbl="revTx" presStyleIdx="0" presStyleCnt="0">
        <dgm:presLayoutVars>
          <dgm:chMax val="1"/>
          <dgm:bulletEnabled val="1"/>
        </dgm:presLayoutVars>
      </dgm:prSet>
      <dgm:spPr/>
      <dgm:t>
        <a:bodyPr/>
        <a:lstStyle/>
        <a:p>
          <a:endParaRPr lang="en-US"/>
        </a:p>
      </dgm:t>
    </dgm:pt>
  </dgm:ptLst>
  <dgm:cxnLst>
    <dgm:cxn modelId="{0F92F23F-C63E-48A4-A4F6-14CEF7DED2E6}" type="presOf" srcId="{B3F8ADF5-75BC-4B72-BDD1-0387442C89DB}" destId="{0110DE62-EA84-4334-A53A-C4DBB87A1541}" srcOrd="0" destOrd="0" presId="urn:microsoft.com/office/officeart/2005/8/layout/pyramid1"/>
    <dgm:cxn modelId="{1D2921DE-FBA5-4142-BC81-D77A91B6BB45}" type="presOf" srcId="{56F733D4-EEAD-49E7-97C8-89D6EF031647}" destId="{7DDE795F-7E8F-4F77-9E06-A34E70F37C1C}" srcOrd="0" destOrd="0" presId="urn:microsoft.com/office/officeart/2005/8/layout/pyramid1"/>
    <dgm:cxn modelId="{C4C0E439-31F1-4C7F-B19E-E77588906BD5}" srcId="{B3F8ADF5-75BC-4B72-BDD1-0387442C89DB}" destId="{56F733D4-EEAD-49E7-97C8-89D6EF031647}" srcOrd="1" destOrd="0" parTransId="{8FC8713B-7272-43C7-863B-8F3DD5ABF522}" sibTransId="{E340A857-099B-4AB2-96C6-D879F9FDFDA0}"/>
    <dgm:cxn modelId="{44F8E4BA-11DE-4A55-8A46-159B5DC14027}" type="presOf" srcId="{CE2B1283-6295-4F15-966E-4027E19FB9AD}" destId="{92527AC0-98CF-4A89-BD94-1154A0D8F788}" srcOrd="1" destOrd="0" presId="urn:microsoft.com/office/officeart/2005/8/layout/pyramid1"/>
    <dgm:cxn modelId="{AA0556BD-5677-4A44-A96B-F93BF45C83F2}" type="presOf" srcId="{56F733D4-EEAD-49E7-97C8-89D6EF031647}" destId="{DF576319-AD70-450A-A11F-3D251019DAEE}" srcOrd="1" destOrd="0" presId="urn:microsoft.com/office/officeart/2005/8/layout/pyramid1"/>
    <dgm:cxn modelId="{05FE3DBC-1108-4E68-9FB4-29BFBAE7B89D}" type="presOf" srcId="{D7E04901-3C5C-448E-B5A3-DB4224D6B2EA}" destId="{DA830F36-A0BD-41AD-882D-E09B4AF0A804}" srcOrd="0" destOrd="0" presId="urn:microsoft.com/office/officeart/2005/8/layout/pyramid1"/>
    <dgm:cxn modelId="{EADD3096-E6F9-4D5C-8131-FFEA33A730EE}" type="presOf" srcId="{D7E04901-3C5C-448E-B5A3-DB4224D6B2EA}" destId="{454A67C9-2B18-41D5-B081-C645B55D8297}" srcOrd="1" destOrd="0" presId="urn:microsoft.com/office/officeart/2005/8/layout/pyramid1"/>
    <dgm:cxn modelId="{94FC8977-94A2-4439-B041-AA9D9B083960}" srcId="{B3F8ADF5-75BC-4B72-BDD1-0387442C89DB}" destId="{CE2B1283-6295-4F15-966E-4027E19FB9AD}" srcOrd="2" destOrd="0" parTransId="{489A6C77-7048-4442-812E-329009D42C07}" sibTransId="{F57E9A66-DE23-4E41-8111-0F38B7268F1A}"/>
    <dgm:cxn modelId="{05157955-7FE9-4B11-B50A-D80C17E1E5A9}" type="presOf" srcId="{CE2B1283-6295-4F15-966E-4027E19FB9AD}" destId="{F215FF3B-7821-480E-AE5E-B9BDA26D13E3}" srcOrd="0" destOrd="0" presId="urn:microsoft.com/office/officeart/2005/8/layout/pyramid1"/>
    <dgm:cxn modelId="{B8D94F88-9E98-4B6C-8F3D-8EC2EF75CE40}" srcId="{B3F8ADF5-75BC-4B72-BDD1-0387442C89DB}" destId="{D7E04901-3C5C-448E-B5A3-DB4224D6B2EA}" srcOrd="0" destOrd="0" parTransId="{D1BABBFA-A5D5-451E-B796-6BD7E6B2B627}" sibTransId="{53B88A9E-A7A9-4649-8FD8-F890CA09533E}"/>
    <dgm:cxn modelId="{EA211258-C30F-4CF0-B715-0A5FA88763E2}" type="presParOf" srcId="{0110DE62-EA84-4334-A53A-C4DBB87A1541}" destId="{1B9223C7-5F0A-4FA9-8B23-E4ED1687E365}" srcOrd="0" destOrd="0" presId="urn:microsoft.com/office/officeart/2005/8/layout/pyramid1"/>
    <dgm:cxn modelId="{E51C3B2E-330F-43CE-8B81-26B55DC66038}" type="presParOf" srcId="{1B9223C7-5F0A-4FA9-8B23-E4ED1687E365}" destId="{DA830F36-A0BD-41AD-882D-E09B4AF0A804}" srcOrd="0" destOrd="0" presId="urn:microsoft.com/office/officeart/2005/8/layout/pyramid1"/>
    <dgm:cxn modelId="{3FF8C1E7-47A9-48FF-8311-59D1E92B196D}" type="presParOf" srcId="{1B9223C7-5F0A-4FA9-8B23-E4ED1687E365}" destId="{454A67C9-2B18-41D5-B081-C645B55D8297}" srcOrd="1" destOrd="0" presId="urn:microsoft.com/office/officeart/2005/8/layout/pyramid1"/>
    <dgm:cxn modelId="{E42C6D09-819E-4C40-B420-9B6ED4EAA953}" type="presParOf" srcId="{0110DE62-EA84-4334-A53A-C4DBB87A1541}" destId="{01244568-12D6-402B-8BF5-65751CB98981}" srcOrd="1" destOrd="0" presId="urn:microsoft.com/office/officeart/2005/8/layout/pyramid1"/>
    <dgm:cxn modelId="{5BBFC92D-9263-4B71-8D6D-44F5211CC82A}" type="presParOf" srcId="{01244568-12D6-402B-8BF5-65751CB98981}" destId="{7DDE795F-7E8F-4F77-9E06-A34E70F37C1C}" srcOrd="0" destOrd="0" presId="urn:microsoft.com/office/officeart/2005/8/layout/pyramid1"/>
    <dgm:cxn modelId="{CC35D451-724C-4B88-B69B-3D20FB9E640C}" type="presParOf" srcId="{01244568-12D6-402B-8BF5-65751CB98981}" destId="{DF576319-AD70-450A-A11F-3D251019DAEE}" srcOrd="1" destOrd="0" presId="urn:microsoft.com/office/officeart/2005/8/layout/pyramid1"/>
    <dgm:cxn modelId="{2ED96017-9820-4592-8843-FFE945F05BF0}" type="presParOf" srcId="{0110DE62-EA84-4334-A53A-C4DBB87A1541}" destId="{42F66507-8104-4640-9E09-42AF1AE7EDC4}" srcOrd="2" destOrd="0" presId="urn:microsoft.com/office/officeart/2005/8/layout/pyramid1"/>
    <dgm:cxn modelId="{2700C16F-599C-47EA-BF11-AD87349D866E}" type="presParOf" srcId="{42F66507-8104-4640-9E09-42AF1AE7EDC4}" destId="{F215FF3B-7821-480E-AE5E-B9BDA26D13E3}" srcOrd="0" destOrd="0" presId="urn:microsoft.com/office/officeart/2005/8/layout/pyramid1"/>
    <dgm:cxn modelId="{533BFF55-C9D9-42CB-9A3D-69D2AD29123F}" type="presParOf" srcId="{42F66507-8104-4640-9E09-42AF1AE7EDC4}" destId="{92527AC0-98CF-4A89-BD94-1154A0D8F78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C85A2-FC2F-427B-BF4C-47BF34F543C5}">
      <dsp:nvSpPr>
        <dsp:cNvPr id="0" name=""/>
        <dsp:cNvSpPr/>
      </dsp:nvSpPr>
      <dsp:spPr>
        <a:xfrm>
          <a:off x="0" y="1931602"/>
          <a:ext cx="11430000" cy="233887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7095" tIns="687324" rIns="887095" bIns="234696" numCol="1" spcCol="1270" anchor="t" anchorCtr="0">
          <a:noAutofit/>
        </a:bodyPr>
        <a:lstStyle/>
        <a:p>
          <a:pPr marL="285750" lvl="1" indent="-285750" algn="l" defTabSz="1466850">
            <a:lnSpc>
              <a:spcPct val="90000"/>
            </a:lnSpc>
            <a:spcBef>
              <a:spcPct val="0"/>
            </a:spcBef>
            <a:spcAft>
              <a:spcPct val="15000"/>
            </a:spcAft>
            <a:buChar char="••"/>
          </a:pPr>
          <a:r>
            <a:rPr lang="en-US" sz="3300" kern="1200" dirty="0" smtClean="0"/>
            <a:t>This was our first application with such deep integration into the multitude of vendor systems we work with</a:t>
          </a:r>
          <a:endParaRPr lang="en-US" sz="3300" kern="1200" dirty="0"/>
        </a:p>
      </dsp:txBody>
      <dsp:txXfrm>
        <a:off x="0" y="1931602"/>
        <a:ext cx="11430000" cy="2338875"/>
      </dsp:txXfrm>
    </dsp:sp>
    <dsp:sp modelId="{0FDC0387-29A9-477D-BEEE-8F53E0C5EB50}">
      <dsp:nvSpPr>
        <dsp:cNvPr id="0" name=""/>
        <dsp:cNvSpPr/>
      </dsp:nvSpPr>
      <dsp:spPr>
        <a:xfrm>
          <a:off x="571500" y="1444522"/>
          <a:ext cx="8001000" cy="974160"/>
        </a:xfrm>
        <a:prstGeom prst="roundRect">
          <a:avLst/>
        </a:prstGeom>
        <a:gradFill rotWithShape="0">
          <a:gsLst>
            <a:gs pos="0">
              <a:schemeClr val="lt1">
                <a:hueOff val="0"/>
                <a:satOff val="0"/>
                <a:lumOff val="0"/>
                <a:alphaOff val="0"/>
                <a:tint val="100000"/>
                <a:shade val="100000"/>
                <a:satMod val="100000"/>
                <a:lumMod val="95000"/>
              </a:schemeClr>
            </a:gs>
            <a:gs pos="100000">
              <a:schemeClr val="lt1">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419" tIns="0" rIns="302419" bIns="0" numCol="1" spcCol="1270" anchor="ctr" anchorCtr="0">
          <a:noAutofit/>
        </a:bodyPr>
        <a:lstStyle/>
        <a:p>
          <a:pPr lvl="0" algn="l" defTabSz="1466850">
            <a:lnSpc>
              <a:spcPct val="90000"/>
            </a:lnSpc>
            <a:spcBef>
              <a:spcPct val="0"/>
            </a:spcBef>
            <a:spcAft>
              <a:spcPct val="35000"/>
            </a:spcAft>
          </a:pPr>
          <a:r>
            <a:rPr lang="en-US" sz="3300" kern="1200" dirty="0" smtClean="0"/>
            <a:t>Learning the Environment Setup Needs</a:t>
          </a:r>
          <a:endParaRPr lang="en-US" sz="3300" kern="1200" dirty="0"/>
        </a:p>
      </dsp:txBody>
      <dsp:txXfrm>
        <a:off x="619055" y="1492077"/>
        <a:ext cx="7905890"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7D6F6-C4A5-4DD4-AF18-6A6E475CD04C}">
      <dsp:nvSpPr>
        <dsp:cNvPr id="0" name=""/>
        <dsp:cNvSpPr/>
      </dsp:nvSpPr>
      <dsp:spPr>
        <a:xfrm>
          <a:off x="0" y="2060640"/>
          <a:ext cx="11353799" cy="21546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1181" tIns="791464" rIns="881181" bIns="270256" numCol="1" spcCol="1270" anchor="t" anchorCtr="0">
          <a:noAutofit/>
        </a:bodyPr>
        <a:lstStyle/>
        <a:p>
          <a:pPr marL="285750" lvl="1" indent="-285750" algn="l" defTabSz="1689100">
            <a:lnSpc>
              <a:spcPct val="90000"/>
            </a:lnSpc>
            <a:spcBef>
              <a:spcPct val="0"/>
            </a:spcBef>
            <a:spcAft>
              <a:spcPct val="15000"/>
            </a:spcAft>
            <a:buChar char="••"/>
          </a:pPr>
          <a:r>
            <a:rPr lang="en-US" sz="3800" kern="1200" dirty="0" smtClean="0"/>
            <a:t>Our tracking processes for what items were contained in releases were under par</a:t>
          </a:r>
          <a:endParaRPr lang="en-US" sz="3800" kern="1200" dirty="0"/>
        </a:p>
      </dsp:txBody>
      <dsp:txXfrm>
        <a:off x="0" y="2060640"/>
        <a:ext cx="11353799" cy="2154600"/>
      </dsp:txXfrm>
    </dsp:sp>
    <dsp:sp modelId="{E57DFC6B-DB6F-4AD8-A264-C2802E864416}">
      <dsp:nvSpPr>
        <dsp:cNvPr id="0" name=""/>
        <dsp:cNvSpPr/>
      </dsp:nvSpPr>
      <dsp:spPr>
        <a:xfrm>
          <a:off x="567689" y="1499759"/>
          <a:ext cx="7947659" cy="1121760"/>
        </a:xfrm>
        <a:prstGeom prst="roundRect">
          <a:avLst/>
        </a:prstGeom>
        <a:gradFill rotWithShape="0">
          <a:gsLst>
            <a:gs pos="0">
              <a:schemeClr val="lt1">
                <a:hueOff val="0"/>
                <a:satOff val="0"/>
                <a:lumOff val="0"/>
                <a:alphaOff val="0"/>
                <a:tint val="100000"/>
                <a:shade val="100000"/>
                <a:satMod val="100000"/>
                <a:lumMod val="95000"/>
              </a:schemeClr>
            </a:gs>
            <a:gs pos="100000">
              <a:schemeClr val="lt1">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403" tIns="0" rIns="300403" bIns="0" numCol="1" spcCol="1270" anchor="ctr" anchorCtr="0">
          <a:noAutofit/>
        </a:bodyPr>
        <a:lstStyle/>
        <a:p>
          <a:pPr lvl="0" algn="l" defTabSz="1689100">
            <a:lnSpc>
              <a:spcPct val="90000"/>
            </a:lnSpc>
            <a:spcBef>
              <a:spcPct val="0"/>
            </a:spcBef>
            <a:spcAft>
              <a:spcPct val="35000"/>
            </a:spcAft>
          </a:pPr>
          <a:r>
            <a:rPr lang="en-US" sz="3800" kern="1200" dirty="0" smtClean="0"/>
            <a:t>Proper Release &amp; Feature Tracking</a:t>
          </a:r>
          <a:endParaRPr lang="en-US" sz="3800" kern="1200" dirty="0"/>
        </a:p>
      </dsp:txBody>
      <dsp:txXfrm>
        <a:off x="622449" y="1554519"/>
        <a:ext cx="7838139" cy="1012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ACB03-9BBF-4660-99BB-E16613A9F0F4}">
      <dsp:nvSpPr>
        <dsp:cNvPr id="0" name=""/>
        <dsp:cNvSpPr/>
      </dsp:nvSpPr>
      <dsp:spPr>
        <a:xfrm>
          <a:off x="0" y="1651027"/>
          <a:ext cx="11201399" cy="304762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9353" tIns="895604" rIns="869353" bIns="305816" numCol="1" spcCol="1270" anchor="t" anchorCtr="0">
          <a:noAutofit/>
        </a:bodyPr>
        <a:lstStyle/>
        <a:p>
          <a:pPr marL="285750" lvl="1" indent="-285750" algn="l" defTabSz="1911350">
            <a:lnSpc>
              <a:spcPct val="90000"/>
            </a:lnSpc>
            <a:spcBef>
              <a:spcPct val="0"/>
            </a:spcBef>
            <a:spcAft>
              <a:spcPct val="15000"/>
            </a:spcAft>
            <a:buChar char="••"/>
          </a:pPr>
          <a:r>
            <a:rPr lang="en-US" sz="4300" kern="1200" dirty="0" smtClean="0"/>
            <a:t>Rush to get things out the door often gave stakeholders more testing responsibilities than ideal</a:t>
          </a:r>
          <a:endParaRPr lang="en-US" sz="4300" kern="1200" dirty="0"/>
        </a:p>
      </dsp:txBody>
      <dsp:txXfrm>
        <a:off x="0" y="1651027"/>
        <a:ext cx="11201399" cy="3047625"/>
      </dsp:txXfrm>
    </dsp:sp>
    <dsp:sp modelId="{8CBEC404-AB66-45C0-B8C2-5B2C8998CC8E}">
      <dsp:nvSpPr>
        <dsp:cNvPr id="0" name=""/>
        <dsp:cNvSpPr/>
      </dsp:nvSpPr>
      <dsp:spPr>
        <a:xfrm>
          <a:off x="560070" y="1016347"/>
          <a:ext cx="7840980" cy="1269360"/>
        </a:xfrm>
        <a:prstGeom prst="roundRect">
          <a:avLst/>
        </a:prstGeom>
        <a:gradFill rotWithShape="0">
          <a:gsLst>
            <a:gs pos="0">
              <a:schemeClr val="lt1">
                <a:hueOff val="0"/>
                <a:satOff val="0"/>
                <a:lumOff val="0"/>
                <a:alphaOff val="0"/>
                <a:tint val="100000"/>
                <a:shade val="100000"/>
                <a:satMod val="100000"/>
                <a:lumMod val="95000"/>
              </a:schemeClr>
            </a:gs>
            <a:gs pos="100000">
              <a:schemeClr val="lt1">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6370" tIns="0" rIns="296370" bIns="0" numCol="1" spcCol="1270" anchor="ctr" anchorCtr="0">
          <a:noAutofit/>
        </a:bodyPr>
        <a:lstStyle/>
        <a:p>
          <a:pPr lvl="0" algn="l" defTabSz="1911350">
            <a:lnSpc>
              <a:spcPct val="90000"/>
            </a:lnSpc>
            <a:spcBef>
              <a:spcPct val="0"/>
            </a:spcBef>
            <a:spcAft>
              <a:spcPct val="35000"/>
            </a:spcAft>
          </a:pPr>
          <a:r>
            <a:rPr lang="en-US" sz="4300" kern="1200" dirty="0" smtClean="0"/>
            <a:t>Using Stakeholders for Testers</a:t>
          </a:r>
          <a:endParaRPr lang="en-US" sz="4300" kern="1200" dirty="0"/>
        </a:p>
      </dsp:txBody>
      <dsp:txXfrm>
        <a:off x="622035" y="1078312"/>
        <a:ext cx="7717050" cy="1145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C2B2B-9031-41EF-B388-564C386EE798}">
      <dsp:nvSpPr>
        <dsp:cNvPr id="0" name=""/>
        <dsp:cNvSpPr/>
      </dsp:nvSpPr>
      <dsp:spPr>
        <a:xfrm>
          <a:off x="2790" y="2211914"/>
          <a:ext cx="2483569" cy="993427"/>
        </a:xfrm>
        <a:prstGeom prst="chevron">
          <a:avLst/>
        </a:prstGeom>
        <a:gradFill rotWithShape="0">
          <a:gsLst>
            <a:gs pos="0">
              <a:schemeClr val="accent2">
                <a:hueOff val="0"/>
                <a:satOff val="0"/>
                <a:lumOff val="0"/>
                <a:alphaOff val="0"/>
                <a:tint val="100000"/>
                <a:shade val="100000"/>
                <a:satMod val="100000"/>
                <a:lumMod val="95000"/>
              </a:schemeClr>
            </a:gs>
            <a:gs pos="100000">
              <a:schemeClr val="accent2">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Requirements</a:t>
          </a:r>
          <a:endParaRPr lang="en-US" sz="1800" kern="1200" dirty="0"/>
        </a:p>
      </dsp:txBody>
      <dsp:txXfrm>
        <a:off x="499504" y="2211914"/>
        <a:ext cx="1490142" cy="993427"/>
      </dsp:txXfrm>
    </dsp:sp>
    <dsp:sp modelId="{B27DFE77-AE89-4CBB-8D36-AF37CB00E4DF}">
      <dsp:nvSpPr>
        <dsp:cNvPr id="0" name=""/>
        <dsp:cNvSpPr/>
      </dsp:nvSpPr>
      <dsp:spPr>
        <a:xfrm>
          <a:off x="2238002" y="2211914"/>
          <a:ext cx="2483569" cy="993427"/>
        </a:xfrm>
        <a:prstGeom prst="chevron">
          <a:avLst/>
        </a:prstGeom>
        <a:gradFill rotWithShape="0">
          <a:gsLst>
            <a:gs pos="0">
              <a:schemeClr val="accent3">
                <a:hueOff val="0"/>
                <a:satOff val="0"/>
                <a:lumOff val="0"/>
                <a:alphaOff val="0"/>
                <a:tint val="100000"/>
                <a:shade val="100000"/>
                <a:satMod val="100000"/>
                <a:lumMod val="95000"/>
              </a:schemeClr>
            </a:gs>
            <a:gs pos="100000">
              <a:schemeClr val="accent3">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Development</a:t>
          </a:r>
          <a:endParaRPr lang="en-US" sz="1800" kern="1200" dirty="0"/>
        </a:p>
      </dsp:txBody>
      <dsp:txXfrm>
        <a:off x="2734716" y="2211914"/>
        <a:ext cx="1490142" cy="993427"/>
      </dsp:txXfrm>
    </dsp:sp>
    <dsp:sp modelId="{7E44CE9F-33DB-4E68-AE3E-0A2F220720A4}">
      <dsp:nvSpPr>
        <dsp:cNvPr id="0" name=""/>
        <dsp:cNvSpPr/>
      </dsp:nvSpPr>
      <dsp:spPr>
        <a:xfrm>
          <a:off x="4473214" y="2211914"/>
          <a:ext cx="2483569" cy="993427"/>
        </a:xfrm>
        <a:prstGeom prst="chevron">
          <a:avLst/>
        </a:prstGeom>
        <a:gradFill rotWithShape="0">
          <a:gsLst>
            <a:gs pos="0">
              <a:schemeClr val="accent4">
                <a:hueOff val="0"/>
                <a:satOff val="0"/>
                <a:lumOff val="0"/>
                <a:alphaOff val="0"/>
                <a:tint val="100000"/>
                <a:shade val="100000"/>
                <a:satMod val="100000"/>
                <a:lumMod val="95000"/>
              </a:schemeClr>
            </a:gs>
            <a:gs pos="100000">
              <a:schemeClr val="accent4">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QA Testing</a:t>
          </a:r>
          <a:endParaRPr lang="en-US" sz="1800" kern="1200" dirty="0"/>
        </a:p>
      </dsp:txBody>
      <dsp:txXfrm>
        <a:off x="4969928" y="2211914"/>
        <a:ext cx="1490142" cy="993427"/>
      </dsp:txXfrm>
    </dsp:sp>
    <dsp:sp modelId="{8B50970F-0F88-4D2C-B272-869A6094F09A}">
      <dsp:nvSpPr>
        <dsp:cNvPr id="0" name=""/>
        <dsp:cNvSpPr/>
      </dsp:nvSpPr>
      <dsp:spPr>
        <a:xfrm>
          <a:off x="6708427" y="2211914"/>
          <a:ext cx="2483569" cy="993427"/>
        </a:xfrm>
        <a:prstGeom prst="chevron">
          <a:avLst/>
        </a:prstGeom>
        <a:gradFill rotWithShape="0">
          <a:gsLst>
            <a:gs pos="0">
              <a:schemeClr val="accent5">
                <a:hueOff val="0"/>
                <a:satOff val="0"/>
                <a:lumOff val="0"/>
                <a:alphaOff val="0"/>
                <a:tint val="100000"/>
                <a:shade val="100000"/>
                <a:satMod val="100000"/>
                <a:lumMod val="95000"/>
              </a:schemeClr>
            </a:gs>
            <a:gs pos="100000">
              <a:schemeClr val="accent5">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UAT</a:t>
          </a:r>
          <a:endParaRPr lang="en-US" sz="1800" kern="1200" dirty="0"/>
        </a:p>
      </dsp:txBody>
      <dsp:txXfrm>
        <a:off x="7205141" y="2211914"/>
        <a:ext cx="1490142" cy="993427"/>
      </dsp:txXfrm>
    </dsp:sp>
    <dsp:sp modelId="{98E90E27-1609-469E-B772-5EE66C9B3FC0}">
      <dsp:nvSpPr>
        <dsp:cNvPr id="0" name=""/>
        <dsp:cNvSpPr/>
      </dsp:nvSpPr>
      <dsp:spPr>
        <a:xfrm>
          <a:off x="8943639" y="2211914"/>
          <a:ext cx="2483569" cy="993427"/>
        </a:xfrm>
        <a:prstGeom prst="chevron">
          <a:avLst/>
        </a:prstGeom>
        <a:gradFill rotWithShape="0">
          <a:gsLst>
            <a:gs pos="0">
              <a:schemeClr val="accent6">
                <a:hueOff val="0"/>
                <a:satOff val="0"/>
                <a:lumOff val="0"/>
                <a:alphaOff val="0"/>
                <a:tint val="100000"/>
                <a:shade val="100000"/>
                <a:satMod val="100000"/>
                <a:lumMod val="95000"/>
              </a:schemeClr>
            </a:gs>
            <a:gs pos="100000">
              <a:schemeClr val="accent6">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Production</a:t>
          </a:r>
          <a:endParaRPr lang="en-US" sz="1800" kern="1200" dirty="0"/>
        </a:p>
      </dsp:txBody>
      <dsp:txXfrm>
        <a:off x="9440353" y="2211914"/>
        <a:ext cx="1490142" cy="9934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14277-882A-45F1-91C4-308BA6EAD9DD}">
      <dsp:nvSpPr>
        <dsp:cNvPr id="0" name=""/>
        <dsp:cNvSpPr/>
      </dsp:nvSpPr>
      <dsp:spPr>
        <a:xfrm>
          <a:off x="0" y="670469"/>
          <a:ext cx="11734799" cy="31185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0751" tIns="916432" rIns="910751" bIns="312928" numCol="1" spcCol="1270" anchor="t" anchorCtr="0">
          <a:noAutofit/>
        </a:bodyPr>
        <a:lstStyle/>
        <a:p>
          <a:pPr marL="285750" lvl="1" indent="-285750" algn="l" defTabSz="1955800">
            <a:lnSpc>
              <a:spcPct val="90000"/>
            </a:lnSpc>
            <a:spcBef>
              <a:spcPct val="0"/>
            </a:spcBef>
            <a:spcAft>
              <a:spcPct val="15000"/>
            </a:spcAft>
            <a:buChar char="••"/>
          </a:pPr>
          <a:r>
            <a:rPr lang="en-US" sz="4400" kern="1200" dirty="0" smtClean="0"/>
            <a:t>Due to our other challenges, confidence from stakeholders in our processes dwindled</a:t>
          </a:r>
          <a:endParaRPr lang="en-US" sz="4400" kern="1200" dirty="0"/>
        </a:p>
      </dsp:txBody>
      <dsp:txXfrm>
        <a:off x="0" y="670469"/>
        <a:ext cx="11734799" cy="3118500"/>
      </dsp:txXfrm>
    </dsp:sp>
    <dsp:sp modelId="{66348616-4BC8-4035-B93F-F44E7A1CA146}">
      <dsp:nvSpPr>
        <dsp:cNvPr id="0" name=""/>
        <dsp:cNvSpPr/>
      </dsp:nvSpPr>
      <dsp:spPr>
        <a:xfrm>
          <a:off x="586740" y="21029"/>
          <a:ext cx="8214360" cy="1298880"/>
        </a:xfrm>
        <a:prstGeom prst="roundRect">
          <a:avLst/>
        </a:prstGeom>
        <a:gradFill rotWithShape="0">
          <a:gsLst>
            <a:gs pos="0">
              <a:schemeClr val="lt1">
                <a:hueOff val="0"/>
                <a:satOff val="0"/>
                <a:lumOff val="0"/>
                <a:alphaOff val="0"/>
                <a:tint val="100000"/>
                <a:shade val="100000"/>
                <a:satMod val="100000"/>
                <a:lumMod val="95000"/>
              </a:schemeClr>
            </a:gs>
            <a:gs pos="100000">
              <a:schemeClr val="lt1">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0483" tIns="0" rIns="310483" bIns="0" numCol="1" spcCol="1270" anchor="ctr" anchorCtr="0">
          <a:noAutofit/>
        </a:bodyPr>
        <a:lstStyle/>
        <a:p>
          <a:pPr lvl="0" algn="l" defTabSz="1955800">
            <a:lnSpc>
              <a:spcPct val="90000"/>
            </a:lnSpc>
            <a:spcBef>
              <a:spcPct val="0"/>
            </a:spcBef>
            <a:spcAft>
              <a:spcPct val="35000"/>
            </a:spcAft>
          </a:pPr>
          <a:r>
            <a:rPr lang="en-US" sz="4400" kern="1200" dirty="0" smtClean="0"/>
            <a:t>Stakeholder Confidence</a:t>
          </a:r>
          <a:endParaRPr lang="en-US" sz="4400" kern="1200" dirty="0"/>
        </a:p>
      </dsp:txBody>
      <dsp:txXfrm>
        <a:off x="650146" y="84435"/>
        <a:ext cx="8087548" cy="11720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4C1F3-5EE4-4530-8B53-B617BCB94005}">
      <dsp:nvSpPr>
        <dsp:cNvPr id="0" name=""/>
        <dsp:cNvSpPr/>
      </dsp:nvSpPr>
      <dsp:spPr>
        <a:xfrm>
          <a:off x="2986382" y="2443143"/>
          <a:ext cx="2052575" cy="2052575"/>
        </a:xfrm>
        <a:prstGeom prst="ellipse">
          <a:avLst/>
        </a:prstGeom>
        <a:gradFill rotWithShape="0">
          <a:gsLst>
            <a:gs pos="0">
              <a:schemeClr val="accent1">
                <a:hueOff val="0"/>
                <a:satOff val="0"/>
                <a:lumOff val="0"/>
                <a:alphaOff val="0"/>
                <a:tint val="100000"/>
                <a:shade val="100000"/>
                <a:satMod val="100000"/>
                <a:lumMod val="95000"/>
              </a:schemeClr>
            </a:gs>
            <a:gs pos="100000">
              <a:schemeClr val="accent1">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Trust</a:t>
          </a:r>
          <a:endParaRPr lang="en-US" sz="4800" kern="1200" dirty="0"/>
        </a:p>
      </dsp:txBody>
      <dsp:txXfrm>
        <a:off x="3286975" y="2743736"/>
        <a:ext cx="1451389" cy="1451389"/>
      </dsp:txXfrm>
    </dsp:sp>
    <dsp:sp modelId="{BE41CA11-E98C-468B-8305-2C9E943A11EF}">
      <dsp:nvSpPr>
        <dsp:cNvPr id="0" name=""/>
        <dsp:cNvSpPr/>
      </dsp:nvSpPr>
      <dsp:spPr>
        <a:xfrm rot="12900000">
          <a:off x="1667555" y="2085099"/>
          <a:ext cx="1571613" cy="584983"/>
        </a:xfrm>
        <a:prstGeom prst="leftArrow">
          <a:avLst>
            <a:gd name="adj1" fmla="val 60000"/>
            <a:gd name="adj2" fmla="val 50000"/>
          </a:avLst>
        </a:prstGeom>
        <a:gradFill rotWithShape="0">
          <a:gsLst>
            <a:gs pos="0">
              <a:schemeClr val="accent2">
                <a:hueOff val="0"/>
                <a:satOff val="0"/>
                <a:lumOff val="0"/>
                <a:alphaOff val="0"/>
                <a:tint val="100000"/>
                <a:shade val="100000"/>
                <a:satMod val="100000"/>
                <a:lumMod val="95000"/>
              </a:schemeClr>
            </a:gs>
            <a:gs pos="100000">
              <a:schemeClr val="accent2">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DC1A5076-A5BC-44E3-86C2-9DAD89D0CCB5}">
      <dsp:nvSpPr>
        <dsp:cNvPr id="0" name=""/>
        <dsp:cNvSpPr/>
      </dsp:nvSpPr>
      <dsp:spPr>
        <a:xfrm>
          <a:off x="834693" y="1146892"/>
          <a:ext cx="1949946" cy="1559957"/>
        </a:xfrm>
        <a:prstGeom prst="roundRect">
          <a:avLst>
            <a:gd name="adj" fmla="val 10000"/>
          </a:avLst>
        </a:prstGeom>
        <a:gradFill rotWithShape="0">
          <a:gsLst>
            <a:gs pos="0">
              <a:schemeClr val="accent2">
                <a:hueOff val="0"/>
                <a:satOff val="0"/>
                <a:lumOff val="0"/>
                <a:alphaOff val="0"/>
                <a:tint val="100000"/>
                <a:shade val="100000"/>
                <a:satMod val="100000"/>
                <a:lumMod val="95000"/>
              </a:schemeClr>
            </a:gs>
            <a:gs pos="100000">
              <a:schemeClr val="accent2">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Reliability</a:t>
          </a:r>
          <a:endParaRPr lang="en-US" sz="2200" kern="1200" dirty="0"/>
        </a:p>
      </dsp:txBody>
      <dsp:txXfrm>
        <a:off x="880383" y="1192582"/>
        <a:ext cx="1858566" cy="1468577"/>
      </dsp:txXfrm>
    </dsp:sp>
    <dsp:sp modelId="{F9B94B82-3E05-4FF5-BA7B-00D3CD334834}">
      <dsp:nvSpPr>
        <dsp:cNvPr id="0" name=""/>
        <dsp:cNvSpPr/>
      </dsp:nvSpPr>
      <dsp:spPr>
        <a:xfrm rot="16200000">
          <a:off x="3226863" y="1273375"/>
          <a:ext cx="1571613" cy="584983"/>
        </a:xfrm>
        <a:prstGeom prst="leftArrow">
          <a:avLst>
            <a:gd name="adj1" fmla="val 60000"/>
            <a:gd name="adj2" fmla="val 50000"/>
          </a:avLst>
        </a:prstGeom>
        <a:gradFill rotWithShape="0">
          <a:gsLst>
            <a:gs pos="0">
              <a:schemeClr val="accent3">
                <a:hueOff val="0"/>
                <a:satOff val="0"/>
                <a:lumOff val="0"/>
                <a:alphaOff val="0"/>
                <a:tint val="100000"/>
                <a:shade val="100000"/>
                <a:satMod val="100000"/>
                <a:lumMod val="95000"/>
              </a:schemeClr>
            </a:gs>
            <a:gs pos="100000">
              <a:schemeClr val="accent3">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871190AB-65A3-426F-A690-0246F987593C}">
      <dsp:nvSpPr>
        <dsp:cNvPr id="0" name=""/>
        <dsp:cNvSpPr/>
      </dsp:nvSpPr>
      <dsp:spPr>
        <a:xfrm>
          <a:off x="3037697" y="81"/>
          <a:ext cx="1949946" cy="1559957"/>
        </a:xfrm>
        <a:prstGeom prst="roundRect">
          <a:avLst>
            <a:gd name="adj" fmla="val 10000"/>
          </a:avLst>
        </a:prstGeom>
        <a:gradFill rotWithShape="0">
          <a:gsLst>
            <a:gs pos="0">
              <a:schemeClr val="accent3">
                <a:hueOff val="0"/>
                <a:satOff val="0"/>
                <a:lumOff val="0"/>
                <a:alphaOff val="0"/>
                <a:tint val="100000"/>
                <a:shade val="100000"/>
                <a:satMod val="100000"/>
                <a:lumMod val="95000"/>
              </a:schemeClr>
            </a:gs>
            <a:gs pos="100000">
              <a:schemeClr val="accent3">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Accountability</a:t>
          </a:r>
          <a:endParaRPr lang="en-US" sz="2200" kern="1200" dirty="0"/>
        </a:p>
      </dsp:txBody>
      <dsp:txXfrm>
        <a:off x="3083387" y="45771"/>
        <a:ext cx="1858566" cy="1468577"/>
      </dsp:txXfrm>
    </dsp:sp>
    <dsp:sp modelId="{0881F152-DD5D-4637-A97C-30D571EEC8E3}">
      <dsp:nvSpPr>
        <dsp:cNvPr id="0" name=""/>
        <dsp:cNvSpPr/>
      </dsp:nvSpPr>
      <dsp:spPr>
        <a:xfrm rot="19500000">
          <a:off x="4786171" y="2085099"/>
          <a:ext cx="1571613" cy="584983"/>
        </a:xfrm>
        <a:prstGeom prst="leftArrow">
          <a:avLst>
            <a:gd name="adj1" fmla="val 60000"/>
            <a:gd name="adj2" fmla="val 50000"/>
          </a:avLst>
        </a:prstGeom>
        <a:gradFill rotWithShape="0">
          <a:gsLst>
            <a:gs pos="0">
              <a:schemeClr val="accent4">
                <a:hueOff val="0"/>
                <a:satOff val="0"/>
                <a:lumOff val="0"/>
                <a:alphaOff val="0"/>
                <a:tint val="100000"/>
                <a:shade val="100000"/>
                <a:satMod val="100000"/>
                <a:lumMod val="95000"/>
              </a:schemeClr>
            </a:gs>
            <a:gs pos="100000">
              <a:schemeClr val="accent4">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BB3FBEFA-3245-429C-B92B-08566BA88B64}">
      <dsp:nvSpPr>
        <dsp:cNvPr id="0" name=""/>
        <dsp:cNvSpPr/>
      </dsp:nvSpPr>
      <dsp:spPr>
        <a:xfrm>
          <a:off x="5240700" y="1146892"/>
          <a:ext cx="1949946" cy="1559957"/>
        </a:xfrm>
        <a:prstGeom prst="roundRect">
          <a:avLst>
            <a:gd name="adj" fmla="val 10000"/>
          </a:avLst>
        </a:prstGeom>
        <a:gradFill rotWithShape="0">
          <a:gsLst>
            <a:gs pos="0">
              <a:schemeClr val="accent4">
                <a:hueOff val="0"/>
                <a:satOff val="0"/>
                <a:lumOff val="0"/>
                <a:alphaOff val="0"/>
                <a:tint val="100000"/>
                <a:shade val="100000"/>
                <a:satMod val="100000"/>
                <a:lumMod val="95000"/>
              </a:schemeClr>
            </a:gs>
            <a:gs pos="100000">
              <a:schemeClr val="accent4">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Investment</a:t>
          </a:r>
          <a:endParaRPr lang="en-US" sz="2200" kern="1200" dirty="0"/>
        </a:p>
      </dsp:txBody>
      <dsp:txXfrm>
        <a:off x="5286390" y="1192582"/>
        <a:ext cx="1858566" cy="14685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30F36-A0BD-41AD-882D-E09B4AF0A804}">
      <dsp:nvSpPr>
        <dsp:cNvPr id="0" name=""/>
        <dsp:cNvSpPr/>
      </dsp:nvSpPr>
      <dsp:spPr>
        <a:xfrm>
          <a:off x="3467946" y="0"/>
          <a:ext cx="3467946" cy="1805752"/>
        </a:xfrm>
        <a:prstGeom prst="trapezoid">
          <a:avLst>
            <a:gd name="adj" fmla="val 96025"/>
          </a:avLst>
        </a:prstGeom>
        <a:gradFill rotWithShape="0">
          <a:gsLst>
            <a:gs pos="0">
              <a:schemeClr val="accent2">
                <a:hueOff val="0"/>
                <a:satOff val="0"/>
                <a:lumOff val="0"/>
                <a:alphaOff val="0"/>
                <a:tint val="100000"/>
                <a:shade val="100000"/>
                <a:satMod val="100000"/>
                <a:lumMod val="95000"/>
              </a:schemeClr>
            </a:gs>
            <a:gs pos="100000">
              <a:schemeClr val="accent2">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solidFill>
            </a:rPr>
            <a:t/>
          </a:r>
          <a:br>
            <a:rPr lang="en-US" sz="3600" kern="1200" dirty="0" smtClean="0">
              <a:solidFill>
                <a:schemeClr val="bg1"/>
              </a:solidFill>
            </a:rPr>
          </a:br>
          <a:r>
            <a:rPr lang="en-US" sz="3600" kern="1200" dirty="0" smtClean="0">
              <a:solidFill>
                <a:schemeClr val="bg1"/>
              </a:solidFill>
            </a:rPr>
            <a:t/>
          </a:r>
          <a:br>
            <a:rPr lang="en-US" sz="3600" kern="1200" dirty="0" smtClean="0">
              <a:solidFill>
                <a:schemeClr val="bg1"/>
              </a:solidFill>
            </a:rPr>
          </a:br>
          <a:r>
            <a:rPr lang="en-US" sz="3600" kern="1200" dirty="0" smtClean="0">
              <a:solidFill>
                <a:schemeClr val="bg1"/>
              </a:solidFill>
            </a:rPr>
            <a:t>Automate</a:t>
          </a:r>
          <a:endParaRPr lang="en-US" sz="3600" kern="1200" dirty="0">
            <a:solidFill>
              <a:schemeClr val="bg1"/>
            </a:solidFill>
          </a:endParaRPr>
        </a:p>
      </dsp:txBody>
      <dsp:txXfrm>
        <a:off x="3467946" y="0"/>
        <a:ext cx="3467946" cy="1805752"/>
      </dsp:txXfrm>
    </dsp:sp>
    <dsp:sp modelId="{7DDE795F-7E8F-4F77-9E06-A34E70F37C1C}">
      <dsp:nvSpPr>
        <dsp:cNvPr id="0" name=""/>
        <dsp:cNvSpPr/>
      </dsp:nvSpPr>
      <dsp:spPr>
        <a:xfrm>
          <a:off x="1733973" y="1805752"/>
          <a:ext cx="6935893" cy="1805752"/>
        </a:xfrm>
        <a:prstGeom prst="trapezoid">
          <a:avLst>
            <a:gd name="adj" fmla="val 96025"/>
          </a:avLst>
        </a:prstGeom>
        <a:gradFill rotWithShape="0">
          <a:gsLst>
            <a:gs pos="0">
              <a:schemeClr val="accent3">
                <a:hueOff val="0"/>
                <a:satOff val="0"/>
                <a:lumOff val="0"/>
                <a:alphaOff val="0"/>
                <a:tint val="100000"/>
                <a:shade val="100000"/>
                <a:satMod val="100000"/>
                <a:lumMod val="95000"/>
              </a:schemeClr>
            </a:gs>
            <a:gs pos="100000">
              <a:schemeClr val="accent3">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solidFill>
            </a:rPr>
            <a:t>Consistent Tests</a:t>
          </a:r>
          <a:endParaRPr lang="en-US" sz="3600" kern="1200" dirty="0">
            <a:solidFill>
              <a:schemeClr val="bg1"/>
            </a:solidFill>
          </a:endParaRPr>
        </a:p>
      </dsp:txBody>
      <dsp:txXfrm>
        <a:off x="2947754" y="1805752"/>
        <a:ext cx="4508330" cy="1805752"/>
      </dsp:txXfrm>
    </dsp:sp>
    <dsp:sp modelId="{F215FF3B-7821-480E-AE5E-B9BDA26D13E3}">
      <dsp:nvSpPr>
        <dsp:cNvPr id="0" name=""/>
        <dsp:cNvSpPr/>
      </dsp:nvSpPr>
      <dsp:spPr>
        <a:xfrm>
          <a:off x="0" y="3611504"/>
          <a:ext cx="10403840" cy="1805752"/>
        </a:xfrm>
        <a:prstGeom prst="trapezoid">
          <a:avLst>
            <a:gd name="adj" fmla="val 96025"/>
          </a:avLst>
        </a:prstGeom>
        <a:gradFill rotWithShape="0">
          <a:gsLst>
            <a:gs pos="0">
              <a:schemeClr val="accent4">
                <a:hueOff val="0"/>
                <a:satOff val="0"/>
                <a:lumOff val="0"/>
                <a:alphaOff val="0"/>
                <a:tint val="100000"/>
                <a:shade val="100000"/>
                <a:satMod val="100000"/>
                <a:lumMod val="95000"/>
              </a:schemeClr>
            </a:gs>
            <a:gs pos="100000">
              <a:schemeClr val="accent4">
                <a:hueOff val="0"/>
                <a:satOff val="0"/>
                <a:lumOff val="0"/>
                <a:alphaOff val="0"/>
                <a:tint val="61000"/>
                <a:alpha val="100000"/>
                <a:satMod val="200000"/>
              </a:schemeClr>
            </a:gs>
          </a:gsLst>
          <a:lin ang="18900000" scaled="0"/>
        </a:gradFill>
        <a:ln>
          <a:noFill/>
        </a:ln>
        <a:effectLst>
          <a:outerShdw blurRad="50800" dist="12700" dir="13500000" algn="tl"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solidFill>
            </a:rPr>
            <a:t>Stakeholders Help Write Tests</a:t>
          </a:r>
          <a:endParaRPr lang="en-US" sz="3600" kern="1200" dirty="0">
            <a:solidFill>
              <a:schemeClr val="bg1"/>
            </a:solidFill>
          </a:endParaRPr>
        </a:p>
      </dsp:txBody>
      <dsp:txXfrm>
        <a:off x="1820671" y="3611504"/>
        <a:ext cx="6762496" cy="18057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59ACC-BB8B-40BD-9C3D-7515A99833BA}" type="datetimeFigureOut">
              <a:rPr lang="en-US"/>
              <a:t>10/13/2016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2B09C-4EB4-4858-8C5D-928515EB5FA1}" type="slidenum">
              <a:rPr/>
              <a:t>‹#›</a:t>
            </a:fld>
            <a:endParaRPr/>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B3F5D-6129-4745-AD27-E1F8E3F0C4BE}" type="datetimeFigureOut">
              <a:rPr lang="en-US"/>
              <a:t>10/13/2016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40D2E-0C1A-4418-8763-9BB732EB1D20}" type="slidenum">
              <a:rPr/>
              <a:t>‹#›</a:t>
            </a:fld>
            <a:endParaRPr/>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for this talk is on the people side of the</a:t>
            </a:r>
            <a:r>
              <a:rPr lang="en-US" baseline="0" dirty="0" smtClean="0"/>
              <a:t> software world</a:t>
            </a:r>
          </a:p>
          <a:p>
            <a:r>
              <a:rPr lang="en-US" baseline="0" dirty="0" smtClean="0"/>
              <a:t>How people and their emotions play into software and the perception of software quality is extremely important</a:t>
            </a:r>
          </a:p>
          <a:p>
            <a:r>
              <a:rPr lang="en-US" baseline="0" dirty="0" smtClean="0"/>
              <a:t>I’m going to talk through the story of my team and how we lost the confidence of our stakeholders, how that impacted our software delivery, and then explain how we used an automated testing solution to solve this problem.</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a:t>
            </a:fld>
            <a:endParaRPr lang="en-US"/>
          </a:p>
        </p:txBody>
      </p:sp>
    </p:spTree>
    <p:extLst>
      <p:ext uri="{BB962C8B-B14F-4D97-AF65-F5344CB8AC3E}">
        <p14:creationId xmlns:p14="http://schemas.microsoft.com/office/powerpoint/2010/main" val="4130858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17</a:t>
            </a:fld>
            <a:endParaRPr lang="en-US"/>
          </a:p>
        </p:txBody>
      </p:sp>
    </p:spTree>
    <p:extLst>
      <p:ext uri="{BB962C8B-B14F-4D97-AF65-F5344CB8AC3E}">
        <p14:creationId xmlns:p14="http://schemas.microsoft.com/office/powerpoint/2010/main" val="94116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effectLst>
                  <a:outerShdw blurRad="50800" dist="38100" dir="2700000" algn="tl">
                    <a:schemeClr val="bg2">
                      <a:lumMod val="50000"/>
                      <a:alpha val="43000"/>
                    </a:schemeClr>
                  </a:outerShdw>
                </a:effectLst>
              </a:rPr>
              <a:t>It can be hard for stakeholders and users to understand growing pains of software teams</a:t>
            </a:r>
          </a:p>
          <a:p>
            <a:r>
              <a:rPr lang="en-US" dirty="0" smtClean="0"/>
              <a:t>Just</a:t>
            </a:r>
            <a:r>
              <a:rPr lang="en-US" baseline="0" dirty="0" smtClean="0"/>
              <a:t> like with any relationship, if you promise something and regularly don’t deliver on that promise, trust starts to degrade.</a:t>
            </a:r>
          </a:p>
          <a:p>
            <a:r>
              <a:rPr lang="en-US" baseline="0" dirty="0" smtClean="0"/>
              <a:t>Same holds true between software teams and users</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18</a:t>
            </a:fld>
            <a:endParaRPr lang="en-US"/>
          </a:p>
        </p:txBody>
      </p:sp>
    </p:spTree>
    <p:extLst>
      <p:ext uri="{BB962C8B-B14F-4D97-AF65-F5344CB8AC3E}">
        <p14:creationId xmlns:p14="http://schemas.microsoft.com/office/powerpoint/2010/main" val="4162559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With confidence lost in both the application and the software team’s processes, stakeholders were now…</a:t>
            </a:r>
          </a:p>
          <a:p>
            <a:pPr marL="800100" lvl="1"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Requesting greater detailed release notes for all release candidate build</a:t>
            </a:r>
          </a:p>
          <a:p>
            <a:pPr marL="800100" lvl="1"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Retesting every item in the release notes in addition to performing a full regression test suite by hand</a:t>
            </a:r>
          </a:p>
          <a:p>
            <a:pPr marL="342900"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A lot of duplicate effort ended up being performed </a:t>
            </a:r>
          </a:p>
          <a:p>
            <a:pPr marL="342900"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Which slowed down the release cycle (opposite</a:t>
            </a:r>
            <a:r>
              <a:rPr lang="en-US" sz="2400" baseline="0" dirty="0" smtClean="0">
                <a:solidFill>
                  <a:schemeClr val="bg1"/>
                </a:solidFill>
                <a:effectLst>
                  <a:outerShdw blurRad="50800" dist="38100" dir="2700000" algn="tl">
                    <a:schemeClr val="bg2">
                      <a:lumMod val="50000"/>
                      <a:alpha val="43000"/>
                    </a:schemeClr>
                  </a:outerShdw>
                </a:effectLst>
              </a:rPr>
              <a:t> of the desired quick agile turn-around on releases)</a:t>
            </a:r>
          </a:p>
          <a:p>
            <a:pPr marL="342900"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Furthered tension between departments</a:t>
            </a:r>
          </a:p>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19</a:t>
            </a:fld>
            <a:endParaRPr lang="en-US"/>
          </a:p>
        </p:txBody>
      </p:sp>
    </p:spTree>
    <p:extLst>
      <p:ext uri="{BB962C8B-B14F-4D97-AF65-F5344CB8AC3E}">
        <p14:creationId xmlns:p14="http://schemas.microsoft.com/office/powerpoint/2010/main" val="409172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elements are needed to rebuild trust?</a:t>
            </a:r>
          </a:p>
          <a:p>
            <a:r>
              <a:rPr lang="en-US" dirty="0" smtClean="0"/>
              <a:t>Accountability </a:t>
            </a:r>
            <a:r>
              <a:rPr lang="en-US" dirty="0" smtClean="0">
                <a:sym typeface="Wingdings" panose="05000000000000000000" pitchFamily="2" charset="2"/>
              </a:rPr>
              <a:t> first</a:t>
            </a:r>
            <a:r>
              <a:rPr lang="en-US" baseline="0" dirty="0" smtClean="0">
                <a:sym typeface="Wingdings" panose="05000000000000000000" pitchFamily="2" charset="2"/>
              </a:rPr>
              <a:t> you need to acknowledge what mistakes were made, own up to the reality you are in</a:t>
            </a:r>
          </a:p>
          <a:p>
            <a:r>
              <a:rPr lang="en-US" baseline="0" dirty="0" smtClean="0">
                <a:sym typeface="Wingdings" panose="05000000000000000000" pitchFamily="2" charset="2"/>
              </a:rPr>
              <a:t>We are all human, users will respect that acknowledgement and you being up front with wanting to fix the situation.</a:t>
            </a:r>
          </a:p>
          <a:p>
            <a:r>
              <a:rPr lang="en-US" baseline="0" dirty="0" smtClean="0">
                <a:sym typeface="Wingdings" panose="05000000000000000000" pitchFamily="2" charset="2"/>
              </a:rPr>
              <a:t>Reliability  Need to build a system that both your team and the users can rely on.</a:t>
            </a:r>
          </a:p>
          <a:p>
            <a:r>
              <a:rPr lang="en-US" baseline="0" dirty="0" smtClean="0">
                <a:sym typeface="Wingdings" panose="05000000000000000000" pitchFamily="2" charset="2"/>
              </a:rPr>
              <a:t>Investment  Obviously you and your software team need to be invested in fixing the problem.</a:t>
            </a:r>
          </a:p>
          <a:p>
            <a:r>
              <a:rPr lang="en-US" baseline="0" dirty="0" smtClean="0">
                <a:sym typeface="Wingdings" panose="05000000000000000000" pitchFamily="2" charset="2"/>
              </a:rPr>
              <a:t>You also want to bring in the users to get their buy-in to the solution. </a:t>
            </a:r>
          </a:p>
          <a:p>
            <a:r>
              <a:rPr lang="en-US" baseline="0" dirty="0" smtClean="0">
                <a:sym typeface="Wingdings" panose="05000000000000000000" pitchFamily="2" charset="2"/>
              </a:rPr>
              <a:t>User investment is the key ingredient to rebuilding this trusting relationship.</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21</a:t>
            </a:fld>
            <a:endParaRPr lang="en-US"/>
          </a:p>
        </p:txBody>
      </p:sp>
    </p:spTree>
    <p:extLst>
      <p:ext uri="{BB962C8B-B14F-4D97-AF65-F5344CB8AC3E}">
        <p14:creationId xmlns:p14="http://schemas.microsoft.com/office/powerpoint/2010/main" val="2805959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2400" dirty="0" smtClean="0">
                <a:solidFill>
                  <a:schemeClr val="bg1"/>
                </a:solidFill>
                <a:effectLst>
                  <a:outerShdw blurRad="50800" dist="38100" dir="2700000" algn="tl">
                    <a:schemeClr val="bg2">
                      <a:lumMod val="50000"/>
                      <a:alpha val="43000"/>
                    </a:schemeClr>
                  </a:outerShdw>
                </a:effectLst>
              </a:rPr>
              <a:t>Goals:</a:t>
            </a:r>
          </a:p>
          <a:p>
            <a:pPr marL="914400" lvl="1" indent="-457200">
              <a:lnSpc>
                <a:spcPct val="150000"/>
              </a:lnSpc>
              <a:buFont typeface="+mj-lt"/>
              <a:buAutoNum type="arabicPeriod"/>
            </a:pPr>
            <a:r>
              <a:rPr lang="en-US" sz="2400" dirty="0" smtClean="0">
                <a:solidFill>
                  <a:schemeClr val="bg1"/>
                </a:solidFill>
                <a:effectLst>
                  <a:outerShdw blurRad="50800" dist="38100" dir="2700000" algn="tl">
                    <a:schemeClr val="bg2">
                      <a:lumMod val="50000"/>
                      <a:alpha val="43000"/>
                    </a:schemeClr>
                  </a:outerShdw>
                </a:effectLst>
              </a:rPr>
              <a:t>Automate our tests! (duh)</a:t>
            </a:r>
          </a:p>
          <a:p>
            <a:pPr marL="914400" lvl="1" indent="-457200">
              <a:lnSpc>
                <a:spcPct val="150000"/>
              </a:lnSpc>
              <a:buFont typeface="+mj-lt"/>
              <a:buAutoNum type="arabicPeriod"/>
            </a:pPr>
            <a:r>
              <a:rPr lang="en-US" sz="2400" dirty="0" smtClean="0">
                <a:solidFill>
                  <a:schemeClr val="bg1"/>
                </a:solidFill>
                <a:effectLst>
                  <a:outerShdw blurRad="50800" dist="38100" dir="2700000" algn="tl">
                    <a:schemeClr val="bg2">
                      <a:lumMod val="50000"/>
                      <a:alpha val="43000"/>
                    </a:schemeClr>
                  </a:outerShdw>
                </a:effectLst>
              </a:rPr>
              <a:t>Bring greater consistency to our testing process (duh)</a:t>
            </a:r>
          </a:p>
          <a:p>
            <a:pPr marL="914400" lvl="1" indent="-457200">
              <a:lnSpc>
                <a:spcPct val="150000"/>
              </a:lnSpc>
              <a:buFont typeface="+mj-lt"/>
              <a:buAutoNum type="arabicPeriod"/>
            </a:pPr>
            <a:r>
              <a:rPr lang="en-US" sz="2400" b="1" i="1" dirty="0" smtClean="0">
                <a:solidFill>
                  <a:schemeClr val="bg1"/>
                </a:solidFill>
                <a:effectLst>
                  <a:outerShdw blurRad="50800" dist="38100" dir="2700000" algn="tl">
                    <a:schemeClr val="bg2">
                      <a:lumMod val="50000"/>
                      <a:alpha val="43000"/>
                    </a:schemeClr>
                  </a:outerShdw>
                </a:effectLst>
              </a:rPr>
              <a:t>Pull in stakeholders to assist in test writing</a:t>
            </a:r>
          </a:p>
          <a:p>
            <a:endParaRPr lang="en-US" dirty="0" smtClean="0"/>
          </a:p>
          <a:p>
            <a:r>
              <a:rPr lang="en-US" dirty="0" smtClean="0"/>
              <a:t>Why</a:t>
            </a:r>
            <a:r>
              <a:rPr lang="en-US" baseline="0" dirty="0" smtClean="0"/>
              <a:t> is this step important?  Stakeholders will feel their voice is being heard on what is important to them.  Additionally they are the business experts and can genuinely help improve the quality of your test coverage.</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22</a:t>
            </a:fld>
            <a:endParaRPr lang="en-US"/>
          </a:p>
        </p:txBody>
      </p:sp>
    </p:spTree>
    <p:extLst>
      <p:ext uri="{BB962C8B-B14F-4D97-AF65-F5344CB8AC3E}">
        <p14:creationId xmlns:p14="http://schemas.microsoft.com/office/powerpoint/2010/main" val="134424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our automated test system solution</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23</a:t>
            </a:fld>
            <a:endParaRPr lang="en-US"/>
          </a:p>
        </p:txBody>
      </p:sp>
    </p:spTree>
    <p:extLst>
      <p:ext uri="{BB962C8B-B14F-4D97-AF65-F5344CB8AC3E}">
        <p14:creationId xmlns:p14="http://schemas.microsoft.com/office/powerpoint/2010/main" val="52164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24</a:t>
            </a:fld>
            <a:endParaRPr lang="en-US"/>
          </a:p>
        </p:txBody>
      </p:sp>
    </p:spTree>
    <p:extLst>
      <p:ext uri="{BB962C8B-B14F-4D97-AF65-F5344CB8AC3E}">
        <p14:creationId xmlns:p14="http://schemas.microsoft.com/office/powerpoint/2010/main" val="1495547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25</a:t>
            </a:fld>
            <a:endParaRPr lang="en-US"/>
          </a:p>
        </p:txBody>
      </p:sp>
    </p:spTree>
    <p:extLst>
      <p:ext uri="{BB962C8B-B14F-4D97-AF65-F5344CB8AC3E}">
        <p14:creationId xmlns:p14="http://schemas.microsoft.com/office/powerpoint/2010/main" val="225482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26</a:t>
            </a:fld>
            <a:endParaRPr lang="en-US"/>
          </a:p>
        </p:txBody>
      </p:sp>
    </p:spTree>
    <p:extLst>
      <p:ext uri="{BB962C8B-B14F-4D97-AF65-F5344CB8AC3E}">
        <p14:creationId xmlns:p14="http://schemas.microsoft.com/office/powerpoint/2010/main" val="2053291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Font typeface="Wingdings" panose="05000000000000000000" pitchFamily="2" charset="2"/>
              <a:buChar char="ü"/>
            </a:pPr>
            <a:r>
              <a:rPr lang="en-US" sz="1200" dirty="0" smtClean="0">
                <a:solidFill>
                  <a:schemeClr val="bg1"/>
                </a:solidFill>
                <a:effectLst>
                  <a:outerShdw blurRad="50800" dist="38100" dir="2700000" algn="tl">
                    <a:schemeClr val="bg2">
                      <a:lumMod val="50000"/>
                      <a:alpha val="43000"/>
                    </a:schemeClr>
                  </a:outerShdw>
                </a:effectLst>
              </a:rPr>
              <a:t>YES!  </a:t>
            </a:r>
          </a:p>
          <a:p>
            <a:pPr marL="342900" indent="-342900">
              <a:lnSpc>
                <a:spcPct val="150000"/>
              </a:lnSpc>
              <a:buFont typeface="Wingdings" panose="05000000000000000000" pitchFamily="2" charset="2"/>
              <a:buChar char="ü"/>
            </a:pPr>
            <a:r>
              <a:rPr lang="en-US" sz="1200" dirty="0" smtClean="0">
                <a:solidFill>
                  <a:schemeClr val="bg1"/>
                </a:solidFill>
                <a:effectLst>
                  <a:outerShdw blurRad="50800" dist="38100" dir="2700000" algn="tl">
                    <a:schemeClr val="bg2">
                      <a:lumMod val="50000"/>
                      <a:alpha val="43000"/>
                    </a:schemeClr>
                  </a:outerShdw>
                </a:effectLst>
              </a:rPr>
              <a:t>While we are still in the early stages of this project we are </a:t>
            </a:r>
            <a:r>
              <a:rPr lang="en-US" sz="1200" b="1" i="1" dirty="0" smtClean="0">
                <a:solidFill>
                  <a:schemeClr val="accent2"/>
                </a:solidFill>
                <a:effectLst>
                  <a:outerShdw blurRad="50800" dist="38100" dir="2700000" algn="tl">
                    <a:schemeClr val="bg2">
                      <a:lumMod val="50000"/>
                      <a:alpha val="43000"/>
                    </a:schemeClr>
                  </a:outerShdw>
                </a:effectLst>
              </a:rPr>
              <a:t>already seeing positive benefits </a:t>
            </a:r>
            <a:r>
              <a:rPr lang="en-US" sz="1200" dirty="0" smtClean="0">
                <a:solidFill>
                  <a:schemeClr val="bg1"/>
                </a:solidFill>
                <a:effectLst>
                  <a:outerShdw blurRad="50800" dist="38100" dir="2700000" algn="tl">
                    <a:schemeClr val="bg2">
                      <a:lumMod val="50000"/>
                      <a:alpha val="43000"/>
                    </a:schemeClr>
                  </a:outerShdw>
                </a:effectLst>
              </a:rPr>
              <a:t>between stakeholders and the software team</a:t>
            </a:r>
          </a:p>
          <a:p>
            <a:pPr marL="342900" indent="-342900">
              <a:lnSpc>
                <a:spcPct val="150000"/>
              </a:lnSpc>
              <a:buFont typeface="Wingdings" panose="05000000000000000000" pitchFamily="2" charset="2"/>
              <a:buChar char="ü"/>
            </a:pPr>
            <a:r>
              <a:rPr lang="en-US" sz="1200" dirty="0" smtClean="0">
                <a:solidFill>
                  <a:schemeClr val="bg1"/>
                </a:solidFill>
                <a:effectLst>
                  <a:outerShdw blurRad="50800" dist="38100" dir="2700000" algn="tl">
                    <a:schemeClr val="bg2">
                      <a:lumMod val="50000"/>
                      <a:alpha val="43000"/>
                    </a:schemeClr>
                  </a:outerShdw>
                </a:effectLst>
              </a:rPr>
              <a:t>Stakeholders have an increased understanding and appreciation for the application’s infrastructure and environment setup</a:t>
            </a:r>
          </a:p>
          <a:p>
            <a:pPr marL="342900" indent="-342900">
              <a:lnSpc>
                <a:spcPct val="150000"/>
              </a:lnSpc>
              <a:buFont typeface="Wingdings" panose="05000000000000000000" pitchFamily="2" charset="2"/>
              <a:buChar char="ü"/>
            </a:pPr>
            <a:r>
              <a:rPr lang="en-US" sz="1200" dirty="0" smtClean="0">
                <a:solidFill>
                  <a:schemeClr val="bg1"/>
                </a:solidFill>
                <a:effectLst>
                  <a:outerShdw blurRad="50800" dist="38100" dir="2700000" algn="tl">
                    <a:schemeClr val="bg2">
                      <a:lumMod val="50000"/>
                      <a:alpha val="43000"/>
                    </a:schemeClr>
                  </a:outerShdw>
                </a:effectLst>
              </a:rPr>
              <a:t>Stakeholders are gaining investment into our test suite giving them a greater voice into test coverage and priority</a:t>
            </a:r>
          </a:p>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32</a:t>
            </a:fld>
            <a:endParaRPr lang="en-US"/>
          </a:p>
        </p:txBody>
      </p:sp>
    </p:spTree>
    <p:extLst>
      <p:ext uri="{BB962C8B-B14F-4D97-AF65-F5344CB8AC3E}">
        <p14:creationId xmlns:p14="http://schemas.microsoft.com/office/powerpoint/2010/main" val="363684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Toolkit is used by most employees</a:t>
            </a:r>
            <a:r>
              <a:rPr lang="en-US" baseline="0" dirty="0" smtClean="0"/>
              <a:t> in the credit union to service members</a:t>
            </a:r>
          </a:p>
          <a:p>
            <a:r>
              <a:rPr lang="en-US" baseline="0" dirty="0" smtClean="0"/>
              <a:t>It is the main interface for employees to use to update member data</a:t>
            </a:r>
          </a:p>
        </p:txBody>
      </p:sp>
      <p:sp>
        <p:nvSpPr>
          <p:cNvPr id="4" name="Slide Number Placeholder 3"/>
          <p:cNvSpPr>
            <a:spLocks noGrp="1"/>
          </p:cNvSpPr>
          <p:nvPr>
            <p:ph type="sldNum" sz="quarter" idx="10"/>
          </p:nvPr>
        </p:nvSpPr>
        <p:spPr/>
        <p:txBody>
          <a:bodyPr/>
          <a:lstStyle/>
          <a:p>
            <a:fld id="{BC640D2E-0C1A-4418-8763-9BB732EB1D20}" type="slidenum">
              <a:rPr lang="en-US" smtClean="0"/>
              <a:t>7</a:t>
            </a:fld>
            <a:endParaRPr lang="en-US"/>
          </a:p>
        </p:txBody>
      </p:sp>
    </p:spTree>
    <p:extLst>
      <p:ext uri="{BB962C8B-B14F-4D97-AF65-F5344CB8AC3E}">
        <p14:creationId xmlns:p14="http://schemas.microsoft.com/office/powerpoint/2010/main" val="1202983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Bridge the gap between your</a:t>
            </a:r>
            <a:r>
              <a:rPr lang="en-US" baseline="0" dirty="0" smtClean="0"/>
              <a:t> software team and the end users or business owners</a:t>
            </a:r>
          </a:p>
          <a:p>
            <a:r>
              <a:rPr lang="en-US" baseline="0" dirty="0" smtClean="0"/>
              <a:t>Building this partnership will make users happier and more confident in your product as well as increase the overall quality of what you build</a:t>
            </a:r>
          </a:p>
          <a:p>
            <a:r>
              <a:rPr lang="en-US" baseline="0" dirty="0" smtClean="0"/>
              <a:t>You will be creating a respect spawned from mutual understanding of each others needs</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33</a:t>
            </a:fld>
            <a:endParaRPr lang="en-US"/>
          </a:p>
        </p:txBody>
      </p:sp>
    </p:spTree>
    <p:extLst>
      <p:ext uri="{BB962C8B-B14F-4D97-AF65-F5344CB8AC3E}">
        <p14:creationId xmlns:p14="http://schemas.microsoft.com/office/powerpoint/2010/main" val="83920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small team jumping into our first big application, we had some hurdles to work through as we grew</a:t>
            </a:r>
            <a:r>
              <a:rPr lang="en-US" baseline="0" dirty="0" smtClean="0"/>
              <a:t> into our big dream</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8</a:t>
            </a:fld>
            <a:endParaRPr lang="en-US"/>
          </a:p>
        </p:txBody>
      </p:sp>
    </p:spTree>
    <p:extLst>
      <p:ext uri="{BB962C8B-B14F-4D97-AF65-F5344CB8AC3E}">
        <p14:creationId xmlns:p14="http://schemas.microsoft.com/office/powerpoint/2010/main" val="314031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effectLst>
                  <a:outerShdw blurRad="50800" dist="38100" dir="2700000" algn="tl">
                    <a:schemeClr val="bg2">
                      <a:lumMod val="50000"/>
                      <a:alpha val="43000"/>
                    </a:schemeClr>
                  </a:outerShdw>
                </a:effectLst>
              </a:rPr>
              <a:t>Our wonderful new application has a complicated environment setup with many dependencies on external vendor systems</a:t>
            </a:r>
          </a:p>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10</a:t>
            </a:fld>
            <a:endParaRPr lang="en-US"/>
          </a:p>
        </p:txBody>
      </p:sp>
    </p:spTree>
    <p:extLst>
      <p:ext uri="{BB962C8B-B14F-4D97-AF65-F5344CB8AC3E}">
        <p14:creationId xmlns:p14="http://schemas.microsoft.com/office/powerpoint/2010/main" val="152724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640D2E-0C1A-4418-8763-9BB732EB1D20}" type="slidenum">
              <a:rPr lang="en-US" smtClean="0"/>
              <a:t>11</a:t>
            </a:fld>
            <a:endParaRPr lang="en-US"/>
          </a:p>
        </p:txBody>
      </p:sp>
    </p:spTree>
    <p:extLst>
      <p:ext uri="{BB962C8B-B14F-4D97-AF65-F5344CB8AC3E}">
        <p14:creationId xmlns:p14="http://schemas.microsoft.com/office/powerpoint/2010/main" val="1185622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smtClean="0">
                <a:solidFill>
                  <a:schemeClr val="bg1"/>
                </a:solidFill>
                <a:effectLst>
                  <a:outerShdw blurRad="50800" dist="38100" dir="2700000" algn="tl">
                    <a:schemeClr val="bg2">
                      <a:lumMod val="50000"/>
                      <a:alpha val="43000"/>
                    </a:schemeClr>
                  </a:outerShdw>
                </a:effectLst>
              </a:rPr>
              <a:t>Did not originally fully utilize JIRA to help with the release process.</a:t>
            </a:r>
          </a:p>
          <a:p>
            <a:pPr>
              <a:lnSpc>
                <a:spcPct val="150000"/>
              </a:lnSpc>
            </a:pPr>
            <a:r>
              <a:rPr lang="en-US" sz="1200" dirty="0" smtClean="0">
                <a:solidFill>
                  <a:schemeClr val="bg1"/>
                </a:solidFill>
                <a:effectLst>
                  <a:outerShdw blurRad="50800" dist="38100" dir="2700000" algn="tl">
                    <a:schemeClr val="bg2">
                      <a:lumMod val="50000"/>
                      <a:alpha val="43000"/>
                    </a:schemeClr>
                  </a:outerShdw>
                </a:effectLst>
              </a:rPr>
              <a:t>Missed items included in release only to be found in UAT by stakeholders or by users in production.</a:t>
            </a:r>
          </a:p>
          <a:p>
            <a:pPr>
              <a:lnSpc>
                <a:spcPct val="150000"/>
              </a:lnSpc>
            </a:pPr>
            <a:r>
              <a:rPr lang="en-US" sz="1200" dirty="0" smtClean="0">
                <a:solidFill>
                  <a:schemeClr val="bg1"/>
                </a:solidFill>
                <a:effectLst>
                  <a:outerShdw blurRad="50800" dist="38100" dir="2700000" algn="tl">
                    <a:schemeClr val="bg2">
                      <a:lumMod val="50000"/>
                      <a:alpha val="43000"/>
                    </a:schemeClr>
                  </a:outerShdw>
                </a:effectLst>
              </a:rPr>
              <a:t>Stakeholders always noticed when we promised features or bug fixes but then those items did not make it into our release candidates for them to test.</a:t>
            </a:r>
          </a:p>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12</a:t>
            </a:fld>
            <a:endParaRPr lang="en-US"/>
          </a:p>
        </p:txBody>
      </p:sp>
    </p:spTree>
    <p:extLst>
      <p:ext uri="{BB962C8B-B14F-4D97-AF65-F5344CB8AC3E}">
        <p14:creationId xmlns:p14="http://schemas.microsoft.com/office/powerpoint/2010/main" val="90448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Toolkit’s user base is employees which are represented by a couple specific back-office departments who play the role of our stakeholders</a:t>
            </a:r>
          </a:p>
          <a:p>
            <a:pPr marL="342900"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Our stakeholders performed the User Acceptance Testing on Toolkit</a:t>
            </a:r>
          </a:p>
          <a:p>
            <a:pPr marL="342900"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Unfortunately, they regularly would be provided with release candidates of the software that were not fully vetted by the internal QA</a:t>
            </a:r>
          </a:p>
          <a:p>
            <a:pPr marL="800100" lvl="1"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Due to lack of time and rush to get features out the door quickly</a:t>
            </a:r>
          </a:p>
          <a:p>
            <a:pPr marL="800100" lvl="1"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Led to stakeholders discovering lots of new bugs</a:t>
            </a:r>
          </a:p>
          <a:p>
            <a:pPr marL="800100" lvl="1"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Stakeholders were leaned upon for a lot of the needed regression testing</a:t>
            </a:r>
          </a:p>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14</a:t>
            </a:fld>
            <a:endParaRPr lang="en-US"/>
          </a:p>
        </p:txBody>
      </p:sp>
    </p:spTree>
    <p:extLst>
      <p:ext uri="{BB962C8B-B14F-4D97-AF65-F5344CB8AC3E}">
        <p14:creationId xmlns:p14="http://schemas.microsoft.com/office/powerpoint/2010/main" val="254082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Unfortunately, they regularly would be provided with release candidates of the software that were not fully vetted by the internal QA</a:t>
            </a:r>
          </a:p>
          <a:p>
            <a:pPr marL="800100" lvl="1"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Due to lack of time and rush to get features out the door quickly</a:t>
            </a:r>
          </a:p>
          <a:p>
            <a:pPr marL="800100" lvl="1"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Led to stakeholders discovering lots of new bugs</a:t>
            </a:r>
          </a:p>
          <a:p>
            <a:pPr marL="800100" lvl="1"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Stakeholders were leaned upon for a lot of the needed regression testing</a:t>
            </a:r>
          </a:p>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15</a:t>
            </a:fld>
            <a:endParaRPr lang="en-US"/>
          </a:p>
        </p:txBody>
      </p:sp>
    </p:spTree>
    <p:extLst>
      <p:ext uri="{BB962C8B-B14F-4D97-AF65-F5344CB8AC3E}">
        <p14:creationId xmlns:p14="http://schemas.microsoft.com/office/powerpoint/2010/main" val="3170423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developers called something “done” or even halfway “done” they would release it into the wild</a:t>
            </a:r>
            <a:r>
              <a:rPr lang="en-US" baseline="0" dirty="0" smtClean="0"/>
              <a:t> without any testing.</a:t>
            </a:r>
            <a:endParaRPr lang="en-US" dirty="0" smtClean="0"/>
          </a:p>
          <a:p>
            <a:r>
              <a:rPr lang="en-US" dirty="0" smtClean="0"/>
              <a:t>Netscape</a:t>
            </a:r>
            <a:r>
              <a:rPr lang="en-US" baseline="0" dirty="0" smtClean="0"/>
              <a:t> did what was called “wide betas” having millions of people download their unfinished, buggy releases.  </a:t>
            </a:r>
          </a:p>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16</a:t>
            </a:fld>
            <a:endParaRPr lang="en-US"/>
          </a:p>
        </p:txBody>
      </p:sp>
    </p:spTree>
    <p:extLst>
      <p:ext uri="{BB962C8B-B14F-4D97-AF65-F5344CB8AC3E}">
        <p14:creationId xmlns:p14="http://schemas.microsoft.com/office/powerpoint/2010/main" val="1149111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6538"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5" name="Freeform 176"/>
          <p:cNvSpPr>
            <a:spLocks/>
          </p:cNvSpPr>
          <p:nvPr/>
        </p:nvSpPr>
        <p:spPr bwMode="auto">
          <a:xfrm>
            <a:off x="0" y="5138738"/>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nvGrpSpPr>
          <p:cNvPr id="1353" name="Group 1352"/>
          <p:cNvGrpSpPr/>
          <p:nvPr/>
        </p:nvGrpSpPr>
        <p:grpSpPr>
          <a:xfrm>
            <a:off x="-7620" y="5268913"/>
            <a:ext cx="2498725"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sp>
        <p:nvSpPr>
          <p:cNvPr id="1151" name="Freeform 174"/>
          <p:cNvSpPr>
            <a:spLocks/>
          </p:cNvSpPr>
          <p:nvPr/>
        </p:nvSpPr>
        <p:spPr bwMode="auto">
          <a:xfrm>
            <a:off x="7586663" y="5129213"/>
            <a:ext cx="46053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6" name="Freeform 177"/>
          <p:cNvSpPr>
            <a:spLocks/>
          </p:cNvSpPr>
          <p:nvPr/>
        </p:nvSpPr>
        <p:spPr bwMode="auto">
          <a:xfrm>
            <a:off x="8059738" y="5243513"/>
            <a:ext cx="4132263"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a:p>
        </p:txBody>
      </p:sp>
      <p:grpSp>
        <p:nvGrpSpPr>
          <p:cNvPr id="1348" name="Group 1347"/>
          <p:cNvGrpSpPr/>
          <p:nvPr/>
        </p:nvGrpSpPr>
        <p:grpSpPr>
          <a:xfrm>
            <a:off x="9066213" y="5339715"/>
            <a:ext cx="3125787"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341" name="Freeform 331"/>
          <p:cNvSpPr>
            <a:spLocks/>
          </p:cNvSpPr>
          <p:nvPr/>
        </p:nvSpPr>
        <p:spPr bwMode="auto">
          <a:xfrm>
            <a:off x="6824663" y="4976813"/>
            <a:ext cx="5367338"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43" name="Freeform 333"/>
          <p:cNvSpPr>
            <a:spLocks/>
          </p:cNvSpPr>
          <p:nvPr/>
        </p:nvSpPr>
        <p:spPr bwMode="auto">
          <a:xfrm>
            <a:off x="7475538" y="5110163"/>
            <a:ext cx="4716463"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351" name="Group 1350"/>
          <p:cNvGrpSpPr/>
          <p:nvPr/>
        </p:nvGrpSpPr>
        <p:grpSpPr>
          <a:xfrm>
            <a:off x="1587" y="3359150"/>
            <a:ext cx="12185650"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522412" y="685800"/>
            <a:ext cx="9144000"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412" y="3657599"/>
            <a:ext cx="9144000"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t>10/13/2016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1970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274638"/>
            <a:ext cx="262821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7982" y="274638"/>
            <a:ext cx="7732286" cy="5897562"/>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t>10/13/2016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2440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t>10/13/2016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C2E8EBC-E876-4F75-A8E2-294E580032CD}" type="slidenum">
              <a:rPr/>
              <a:t>‹#›</a:t>
            </a:fld>
            <a:endParaRPr/>
          </a:p>
        </p:txBody>
      </p:sp>
    </p:spTree>
    <p:extLst>
      <p:ext uri="{BB962C8B-B14F-4D97-AF65-F5344CB8AC3E}">
        <p14:creationId xmlns:p14="http://schemas.microsoft.com/office/powerpoint/2010/main" val="2984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2" y="1676400"/>
            <a:ext cx="9144000"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412" y="5029200"/>
            <a:ext cx="9144000"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01A9C7-C274-4F50-89C9-83BDB06EDB81}" type="datetime1">
              <a:rPr lang="en-US"/>
              <a:t>10/13/2016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BBE7942-5B1B-4E74-B3CD-25BF9B0ABE25}" type="slidenum">
              <a:rPr/>
              <a:t>‹#›</a:t>
            </a:fld>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585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t>10/13/2016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1483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41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585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8585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t>10/13/2016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8263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413" y="402276"/>
            <a:ext cx="9144000"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t>10/13/2016</a:t>
            </a:fld>
            <a:endParaRPr/>
          </a:p>
        </p:txBody>
      </p:sp>
      <p:sp>
        <p:nvSpPr>
          <p:cNvPr id="241" name="Footer Placeholder 240"/>
          <p:cNvSpPr>
            <a:spLocks noGrp="1"/>
          </p:cNvSpPr>
          <p:nvPr>
            <p:ph type="ftr" sz="quarter" idx="11"/>
          </p:nvPr>
        </p:nvSpPr>
        <p:spPr/>
        <p:txBody>
          <a:bodyPr/>
          <a:lstStyle/>
          <a:p>
            <a:endParaRPr/>
          </a:p>
        </p:txBody>
      </p:sp>
      <p:sp>
        <p:nvSpPr>
          <p:cNvPr id="242" name="Slide Number Placeholder 241"/>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t>10/13/2016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4" y="741872"/>
            <a:ext cx="4190998"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1012" y="761999"/>
            <a:ext cx="5562601"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4" y="3581400"/>
            <a:ext cx="4190998"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t>10/13/2016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B7FEA86-1680-48AE-B31F-3E3431F3A323}" type="slidenum">
              <a:rPr/>
              <a:t>‹#›</a:t>
            </a:fld>
            <a:endParaRPr/>
          </a:p>
        </p:txBody>
      </p:sp>
    </p:spTree>
    <p:extLst>
      <p:ext uri="{BB962C8B-B14F-4D97-AF65-F5344CB8AC3E}">
        <p14:creationId xmlns:p14="http://schemas.microsoft.com/office/powerpoint/2010/main" val="2298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741872"/>
            <a:ext cx="4190999"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1013" y="762000"/>
            <a:ext cx="5562600"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2" y="3581400"/>
            <a:ext cx="4190999"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6" name="Date Placeholder 85"/>
          <p:cNvSpPr>
            <a:spLocks noGrp="1"/>
          </p:cNvSpPr>
          <p:nvPr>
            <p:ph type="dt" sz="half" idx="10"/>
          </p:nvPr>
        </p:nvSpPr>
        <p:spPr/>
        <p:txBody>
          <a:bodyPr/>
          <a:lstStyle/>
          <a:p>
            <a:fld id="{C101A9C7-C274-4F50-89C9-83BDB06EDB81}" type="datetime1">
              <a:rPr lang="en-US"/>
              <a:t>10/13/2016</a:t>
            </a:fld>
            <a:endParaRPr/>
          </a:p>
        </p:txBody>
      </p:sp>
      <p:sp>
        <p:nvSpPr>
          <p:cNvPr id="87" name="Footer Placeholder 86"/>
          <p:cNvSpPr>
            <a:spLocks noGrp="1"/>
          </p:cNvSpPr>
          <p:nvPr>
            <p:ph type="ftr" sz="quarter" idx="11"/>
          </p:nvPr>
        </p:nvSpPr>
        <p:spPr/>
        <p:txBody>
          <a:bodyPr/>
          <a:lstStyle/>
          <a:p>
            <a:endParaRPr/>
          </a:p>
        </p:txBody>
      </p:sp>
      <p:sp>
        <p:nvSpPr>
          <p:cNvPr id="90" name="Slide Number Placeholder 89"/>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4000">
              <a:srgbClr val="663300"/>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305" name="Freeform 330"/>
          <p:cNvSpPr>
            <a:spLocks/>
          </p:cNvSpPr>
          <p:nvPr/>
        </p:nvSpPr>
        <p:spPr bwMode="auto">
          <a:xfrm>
            <a:off x="0" y="5525050"/>
            <a:ext cx="12198033"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Placeholder 1"/>
          <p:cNvSpPr>
            <a:spLocks noGrp="1"/>
          </p:cNvSpPr>
          <p:nvPr>
            <p:ph type="title"/>
          </p:nvPr>
        </p:nvSpPr>
        <p:spPr>
          <a:xfrm>
            <a:off x="1522412" y="402276"/>
            <a:ext cx="9144000"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2" y="1828800"/>
            <a:ext cx="91440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3635" y="6413501"/>
            <a:ext cx="1242177"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pPr/>
              <a:t>10/13/2016</a:t>
            </a:fld>
            <a:endParaRPr/>
          </a:p>
        </p:txBody>
      </p:sp>
      <p:sp>
        <p:nvSpPr>
          <p:cNvPr id="5" name="Footer Placeholder 4"/>
          <p:cNvSpPr>
            <a:spLocks noGrp="1"/>
          </p:cNvSpPr>
          <p:nvPr>
            <p:ph type="ftr" sz="quarter" idx="3"/>
          </p:nvPr>
        </p:nvSpPr>
        <p:spPr>
          <a:xfrm>
            <a:off x="1526576" y="6413501"/>
            <a:ext cx="6777636" cy="250826"/>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9828212" y="6413501"/>
            <a:ext cx="854940"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73" r:id="rId2"/>
    <p:sldLayoutId id="2147483663" r:id="rId3"/>
    <p:sldLayoutId id="2147483675" r:id="rId4"/>
    <p:sldLayoutId id="2147483676" r:id="rId5"/>
    <p:sldLayoutId id="2147483667" r:id="rId6"/>
    <p:sldLayoutId id="2147483668" r:id="rId7"/>
    <p:sldLayoutId id="2147483674" r:id="rId8"/>
    <p:sldLayoutId id="2147483670"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joelonsoftware.com/articles/fog0000000067.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www.specflow.org/getting-starte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cucumber/cucumber/wiki/Gherkin"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eleniumhq.org/"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picklesdoc.com/"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hyperlink" Target="https://www.stcu.org/" TargetMode="External"/><Relationship Id="rId3" Type="http://schemas.openxmlformats.org/officeDocument/2006/relationships/hyperlink" Target="https://www.linkedin.com/in/amaya30" TargetMode="External"/><Relationship Id="rId7" Type="http://schemas.openxmlformats.org/officeDocument/2006/relationships/hyperlink" Target="https://twitter.com/spoquality" TargetMode="External"/><Relationship Id="rId2" Type="http://schemas.openxmlformats.org/officeDocument/2006/relationships/hyperlink" Target="mailto:rebeccal@stcu.org" TargetMode="External"/><Relationship Id="rId1" Type="http://schemas.openxmlformats.org/officeDocument/2006/relationships/slideLayout" Target="../slideLayouts/slideLayout6.xml"/><Relationship Id="rId6" Type="http://schemas.openxmlformats.org/officeDocument/2006/relationships/hyperlink" Target="https://www.facebook.com/Spoquality/" TargetMode="External"/><Relationship Id="rId11" Type="http://schemas.openxmlformats.org/officeDocument/2006/relationships/image" Target="../media/image24.png"/><Relationship Id="rId5" Type="http://schemas.openxmlformats.org/officeDocument/2006/relationships/hyperlink" Target="https://www.instagram.com/amaya30/" TargetMode="External"/><Relationship Id="rId10" Type="http://schemas.openxmlformats.org/officeDocument/2006/relationships/image" Target="../media/image23.jpeg"/><Relationship Id="rId4" Type="http://schemas.openxmlformats.org/officeDocument/2006/relationships/hyperlink" Target="https://www.twitter.com/amaya30" TargetMode="External"/><Relationship Id="rId9"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1522412" y="1600200"/>
            <a:ext cx="9144000" cy="2514600"/>
          </a:xfrm>
        </p:spPr>
        <p:txBody>
          <a:bodyPr/>
          <a:lstStyle/>
          <a:p>
            <a:r>
              <a:rPr lang="en-US" dirty="0">
                <a:solidFill>
                  <a:schemeClr val="bg1"/>
                </a:solidFill>
                <a:effectLst/>
              </a:rPr>
              <a:t>Building Stakeholder Confidence</a:t>
            </a:r>
            <a:r>
              <a:rPr lang="en-US" sz="6000" dirty="0">
                <a:solidFill>
                  <a:schemeClr val="bg1"/>
                </a:solidFill>
                <a:effectLst/>
              </a:rPr>
              <a:t/>
            </a:r>
            <a:br>
              <a:rPr lang="en-US" sz="6000" dirty="0">
                <a:solidFill>
                  <a:schemeClr val="bg1"/>
                </a:solidFill>
                <a:effectLst/>
              </a:rPr>
            </a:br>
            <a:r>
              <a:rPr lang="en-US" sz="3600" dirty="0">
                <a:solidFill>
                  <a:schemeClr val="bg1"/>
                </a:solidFill>
                <a:effectLst/>
              </a:rPr>
              <a:t>Through an Automated Testing </a:t>
            </a:r>
            <a:r>
              <a:rPr lang="en-US" sz="3600" dirty="0" smtClean="0">
                <a:solidFill>
                  <a:schemeClr val="bg1"/>
                </a:solidFill>
                <a:effectLst/>
              </a:rPr>
              <a:t>Solution</a:t>
            </a:r>
            <a:endParaRPr lang="en-US" sz="3600" dirty="0">
              <a:solidFill>
                <a:schemeClr val="bg1"/>
              </a:solidFill>
              <a:latin typeface="Constantia" pitchFamily="18" charset="0"/>
            </a:endParaRPr>
          </a:p>
        </p:txBody>
      </p:sp>
      <p:sp>
        <p:nvSpPr>
          <p:cNvPr id="9" name="Subtitle 8"/>
          <p:cNvSpPr>
            <a:spLocks noGrp="1"/>
          </p:cNvSpPr>
          <p:nvPr>
            <p:ph type="subTitle" idx="1"/>
          </p:nvPr>
        </p:nvSpPr>
        <p:spPr>
          <a:xfrm>
            <a:off x="1522412" y="4395786"/>
            <a:ext cx="9144000" cy="1319214"/>
          </a:xfrm>
        </p:spPr>
        <p:txBody>
          <a:bodyPr/>
          <a:lstStyle/>
          <a:p>
            <a:r>
              <a:rPr lang="en-US" sz="2400" dirty="0" smtClean="0">
                <a:solidFill>
                  <a:schemeClr val="bg1"/>
                </a:solidFill>
                <a:latin typeface="Constantia" pitchFamily="18" charset="0"/>
              </a:rPr>
              <a:t>Rebecca Long, STCU</a:t>
            </a:r>
            <a:r>
              <a:rPr lang="en-US" sz="2400" dirty="0">
                <a:solidFill>
                  <a:schemeClr val="bg1"/>
                </a:solidFill>
                <a:latin typeface="Constantia" pitchFamily="18" charset="0"/>
              </a:rPr>
              <a:t/>
            </a:r>
            <a:br>
              <a:rPr lang="en-US" sz="2400" dirty="0">
                <a:solidFill>
                  <a:schemeClr val="bg1"/>
                </a:solidFill>
                <a:latin typeface="Constantia" pitchFamily="18" charset="0"/>
              </a:rPr>
            </a:br>
            <a:r>
              <a:rPr lang="en-US" sz="2400" dirty="0" smtClean="0">
                <a:solidFill>
                  <a:schemeClr val="bg1"/>
                </a:solidFill>
                <a:latin typeface="Constantia" pitchFamily="18" charset="0"/>
              </a:rPr>
              <a:t>October 2016</a:t>
            </a:r>
            <a:endParaRPr lang="en-US" sz="2400" dirty="0">
              <a:solidFill>
                <a:schemeClr val="bg1"/>
              </a:solidFill>
              <a:latin typeface="Constantia" pitchFamily="18" charset="0"/>
            </a:endParaRPr>
          </a:p>
        </p:txBody>
      </p:sp>
      <p:sp>
        <p:nvSpPr>
          <p:cNvPr id="3" name="TextBox 2"/>
          <p:cNvSpPr txBox="1"/>
          <p:nvPr/>
        </p:nvSpPr>
        <p:spPr>
          <a:xfrm>
            <a:off x="10870153" y="92103"/>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7" name="TextBox 6"/>
          <p:cNvSpPr txBox="1"/>
          <p:nvPr/>
        </p:nvSpPr>
        <p:spPr>
          <a:xfrm rot="16200000">
            <a:off x="10362465" y="398350"/>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Tree>
    <p:extLst>
      <p:ext uri="{BB962C8B-B14F-4D97-AF65-F5344CB8AC3E}">
        <p14:creationId xmlns:p14="http://schemas.microsoft.com/office/powerpoint/2010/main" val="792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Toolkit Environment</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412" y="1367118"/>
            <a:ext cx="6629400" cy="4881282"/>
          </a:xfrm>
          <a:prstGeom prst="rect">
            <a:avLst/>
          </a:prstGeom>
          <a:ln w="228600" cap="sq" cmpd="thickThin">
            <a:solidFill>
              <a:schemeClr val="bg1"/>
            </a:solidFill>
            <a:prstDash val="solid"/>
            <a:miter lim="800000"/>
          </a:ln>
          <a:effectLst>
            <a:innerShdw blurRad="76200">
              <a:srgbClr val="000000"/>
            </a:innerShdw>
          </a:effectLst>
        </p:spPr>
      </p:pic>
    </p:spTree>
    <p:extLst>
      <p:ext uri="{BB962C8B-B14F-4D97-AF65-F5344CB8AC3E}">
        <p14:creationId xmlns:p14="http://schemas.microsoft.com/office/powerpoint/2010/main" val="403085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10870153"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6" name="TextBox 5"/>
          <p:cNvSpPr txBox="1"/>
          <p:nvPr/>
        </p:nvSpPr>
        <p:spPr>
          <a:xfrm rot="16200000">
            <a:off x="10362465"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7" name="Title 1"/>
          <p:cNvSpPr>
            <a:spLocks noGrp="1"/>
          </p:cNvSpPr>
          <p:nvPr>
            <p:ph type="title"/>
          </p:nvPr>
        </p:nvSpPr>
        <p:spPr>
          <a:xfrm>
            <a:off x="150812" y="76200"/>
            <a:ext cx="9144000" cy="822296"/>
          </a:xfrm>
        </p:spPr>
        <p:txBody>
          <a:bodyPr/>
          <a:lstStyle/>
          <a:p>
            <a:r>
              <a:rPr lang="en-US" dirty="0" smtClean="0">
                <a:solidFill>
                  <a:schemeClr val="bg1"/>
                </a:solidFill>
              </a:rPr>
              <a:t>The Challenges We Faced</a:t>
            </a:r>
            <a:endParaRPr lang="en-US" dirty="0">
              <a:solidFill>
                <a:schemeClr val="bg1"/>
              </a:solidFill>
            </a:endParaRPr>
          </a:p>
        </p:txBody>
      </p:sp>
      <p:graphicFrame>
        <p:nvGraphicFramePr>
          <p:cNvPr id="8" name="Diagram 7"/>
          <p:cNvGraphicFramePr/>
          <p:nvPr>
            <p:extLst>
              <p:ext uri="{D42A27DB-BD31-4B8C-83A1-F6EECF244321}">
                <p14:modId xmlns:p14="http://schemas.microsoft.com/office/powerpoint/2010/main" val="1660539075"/>
              </p:ext>
            </p:extLst>
          </p:nvPr>
        </p:nvGraphicFramePr>
        <p:xfrm>
          <a:off x="150812" y="838200"/>
          <a:ext cx="11353799"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307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Release Tracking</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8077200" cy="2308324"/>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Did not originally fully utilize </a:t>
            </a:r>
            <a:r>
              <a:rPr lang="en-US" sz="2400" dirty="0" smtClean="0">
                <a:solidFill>
                  <a:schemeClr val="bg1"/>
                </a:solidFill>
                <a:effectLst>
                  <a:outerShdw blurRad="50800" dist="38100" dir="2700000" algn="tl">
                    <a:schemeClr val="bg2">
                      <a:lumMod val="50000"/>
                      <a:alpha val="43000"/>
                    </a:schemeClr>
                  </a:outerShdw>
                </a:effectLst>
              </a:rPr>
              <a:t>our </a:t>
            </a:r>
            <a:r>
              <a:rPr lang="en-US" sz="2400" dirty="0" smtClean="0">
                <a:solidFill>
                  <a:schemeClr val="bg1"/>
                </a:solidFill>
                <a:effectLst>
                  <a:outerShdw blurRad="50800" dist="38100" dir="2700000" algn="tl">
                    <a:schemeClr val="bg2">
                      <a:lumMod val="50000"/>
                      <a:alpha val="43000"/>
                    </a:schemeClr>
                  </a:outerShdw>
                </a:effectLst>
              </a:rPr>
              <a:t>issue tracking tools.</a:t>
            </a:r>
          </a:p>
          <a:p>
            <a:pPr marL="342900"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Trying to do too many things in each release.</a:t>
            </a:r>
          </a:p>
          <a:p>
            <a:pPr marL="342900"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Extra unexpected changes got included in release builds.</a:t>
            </a:r>
          </a:p>
          <a:p>
            <a:pPr marL="342900" indent="-342900">
              <a:lnSpc>
                <a:spcPct val="150000"/>
              </a:lnSpc>
              <a:buFont typeface="Wingdings" panose="05000000000000000000" pitchFamily="2" charset="2"/>
              <a:buChar char=""/>
            </a:pPr>
            <a:r>
              <a:rPr lang="en-US" sz="2400" dirty="0" smtClean="0">
                <a:solidFill>
                  <a:schemeClr val="bg1"/>
                </a:solidFill>
                <a:effectLst>
                  <a:outerShdw blurRad="50800" dist="38100" dir="2700000" algn="tl">
                    <a:schemeClr val="bg2">
                      <a:lumMod val="50000"/>
                      <a:alpha val="43000"/>
                    </a:schemeClr>
                  </a:outerShdw>
                </a:effectLst>
              </a:rPr>
              <a:t>Forgot to include expected changes in release builds.</a:t>
            </a:r>
            <a:endParaRPr lang="en-US" sz="2400" dirty="0" smtClean="0">
              <a:solidFill>
                <a:schemeClr val="bg1"/>
              </a:solidFill>
              <a:effectLst>
                <a:outerShdw blurRad="50800" dist="38100" dir="2700000" algn="tl">
                  <a:schemeClr val="bg2">
                    <a:lumMod val="50000"/>
                    <a:alpha val="43000"/>
                  </a:scheme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6369" y="1447800"/>
            <a:ext cx="2835548" cy="1882804"/>
          </a:xfrm>
          <a:prstGeom prst="rect">
            <a:avLst/>
          </a:prstGeom>
          <a:ln w="228600" cap="sq" cmpd="thickThin">
            <a:solidFill>
              <a:schemeClr val="bg1"/>
            </a:solidFill>
            <a:prstDash val="solid"/>
            <a:miter lim="800000"/>
          </a:ln>
          <a:effectLst>
            <a:innerShdw blurRad="76200">
              <a:srgbClr val="000000"/>
            </a:innerShdw>
          </a:effectLst>
        </p:spPr>
      </p:pic>
      <p:sp>
        <p:nvSpPr>
          <p:cNvPr id="8" name="Rectangle 7"/>
          <p:cNvSpPr/>
          <p:nvPr/>
        </p:nvSpPr>
        <p:spPr>
          <a:xfrm>
            <a:off x="1751012" y="4114800"/>
            <a:ext cx="8537274" cy="923330"/>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Stakeholders always noticed</a:t>
            </a:r>
            <a:endParaRPr lang="en-US"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2283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The Challenges We Faced</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graphicFrame>
        <p:nvGraphicFramePr>
          <p:cNvPr id="6" name="Diagram 5"/>
          <p:cNvGraphicFramePr/>
          <p:nvPr>
            <p:extLst>
              <p:ext uri="{D42A27DB-BD31-4B8C-83A1-F6EECF244321}">
                <p14:modId xmlns:p14="http://schemas.microsoft.com/office/powerpoint/2010/main" val="3379232493"/>
              </p:ext>
            </p:extLst>
          </p:nvPr>
        </p:nvGraphicFramePr>
        <p:xfrm>
          <a:off x="303213" y="838200"/>
          <a:ext cx="11201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86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Stakeholders as </a:t>
            </a:r>
            <a:r>
              <a:rPr lang="en-US" dirty="0" smtClean="0">
                <a:solidFill>
                  <a:schemeClr val="bg1"/>
                </a:solidFill>
              </a:rPr>
              <a:t>Testers</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1200329"/>
          </a:xfrm>
          <a:prstGeom prst="rect">
            <a:avLst/>
          </a:prstGeom>
          <a:noFill/>
        </p:spPr>
        <p:txBody>
          <a:bodyPr wrap="square" rtlCol="0">
            <a:spAutoFit/>
          </a:bodyPr>
          <a:lstStyle/>
          <a:p>
            <a:pPr>
              <a:lnSpc>
                <a:spcPct val="150000"/>
              </a:lnSpc>
            </a:pPr>
            <a:r>
              <a:rPr lang="en-US" sz="2400" dirty="0" smtClean="0">
                <a:solidFill>
                  <a:schemeClr val="bg1"/>
                </a:solidFill>
                <a:effectLst>
                  <a:outerShdw blurRad="50800" dist="38100" dir="2700000" algn="tl">
                    <a:schemeClr val="bg2">
                      <a:lumMod val="50000"/>
                      <a:alpha val="43000"/>
                    </a:schemeClr>
                  </a:outerShdw>
                </a:effectLst>
              </a:rPr>
              <a:t>Our Stakeholders = internal back-office departments</a:t>
            </a:r>
          </a:p>
          <a:p>
            <a:pPr>
              <a:lnSpc>
                <a:spcPct val="150000"/>
              </a:lnSpc>
            </a:pPr>
            <a:r>
              <a:rPr lang="en-US" sz="2400" dirty="0" smtClean="0">
                <a:solidFill>
                  <a:schemeClr val="bg1"/>
                </a:solidFill>
                <a:effectLst>
                  <a:outerShdw blurRad="50800" dist="38100" dir="2700000" algn="tl">
                    <a:schemeClr val="bg2">
                      <a:lumMod val="50000"/>
                      <a:alpha val="43000"/>
                    </a:schemeClr>
                  </a:outerShdw>
                </a:effectLst>
              </a:rPr>
              <a:t>Normal to have stakeholders assist with User Acceptance Testing (UAT)</a:t>
            </a:r>
          </a:p>
        </p:txBody>
      </p:sp>
      <p:graphicFrame>
        <p:nvGraphicFramePr>
          <p:cNvPr id="6" name="Diagram 5"/>
          <p:cNvGraphicFramePr/>
          <p:nvPr>
            <p:extLst>
              <p:ext uri="{D42A27DB-BD31-4B8C-83A1-F6EECF244321}">
                <p14:modId xmlns:p14="http://schemas.microsoft.com/office/powerpoint/2010/main" val="1556214259"/>
              </p:ext>
            </p:extLst>
          </p:nvPr>
        </p:nvGraphicFramePr>
        <p:xfrm>
          <a:off x="303213" y="720372"/>
          <a:ext cx="11429999"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Up Arrow 6"/>
          <p:cNvSpPr/>
          <p:nvPr/>
        </p:nvSpPr>
        <p:spPr>
          <a:xfrm>
            <a:off x="7542212" y="4114800"/>
            <a:ext cx="1219200" cy="1219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24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Stakeholders as Bug Testers</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5713412" y="1293674"/>
            <a:ext cx="6019800" cy="2308324"/>
          </a:xfrm>
          <a:prstGeom prst="rect">
            <a:avLst/>
          </a:prstGeom>
          <a:noFill/>
        </p:spPr>
        <p:txBody>
          <a:bodyPr wrap="square" rtlCol="0">
            <a:spAutoFit/>
          </a:bodyPr>
          <a:lstStyle/>
          <a:p>
            <a:pPr>
              <a:lnSpc>
                <a:spcPct val="150000"/>
              </a:lnSpc>
            </a:pPr>
            <a:r>
              <a:rPr lang="en-US" sz="2400" dirty="0" smtClean="0">
                <a:solidFill>
                  <a:schemeClr val="bg1"/>
                </a:solidFill>
                <a:effectLst>
                  <a:outerShdw blurRad="50800" dist="38100" dir="2700000" algn="tl">
                    <a:schemeClr val="bg2">
                      <a:lumMod val="50000"/>
                      <a:alpha val="43000"/>
                    </a:schemeClr>
                  </a:outerShdw>
                </a:effectLst>
              </a:rPr>
              <a:t>Rush </a:t>
            </a:r>
            <a:r>
              <a:rPr lang="en-US" sz="2400" dirty="0" smtClean="0">
                <a:solidFill>
                  <a:schemeClr val="bg1"/>
                </a:solidFill>
                <a:effectLst>
                  <a:outerShdw blurRad="50800" dist="38100" dir="2700000" algn="tl">
                    <a:schemeClr val="bg2">
                      <a:lumMod val="50000"/>
                      <a:alpha val="43000"/>
                    </a:schemeClr>
                  </a:outerShdw>
                </a:effectLst>
              </a:rPr>
              <a:t>to get features out the door </a:t>
            </a:r>
            <a:r>
              <a:rPr lang="en-US" sz="2400" dirty="0" smtClean="0">
                <a:solidFill>
                  <a:schemeClr val="bg1"/>
                </a:solidFill>
                <a:effectLst>
                  <a:outerShdw blurRad="50800" dist="38100" dir="2700000" algn="tl">
                    <a:schemeClr val="bg2">
                      <a:lumMod val="50000"/>
                      <a:alpha val="43000"/>
                    </a:schemeClr>
                  </a:outerShdw>
                </a:effectLst>
              </a:rPr>
              <a:t>quickly.</a:t>
            </a:r>
            <a:endParaRPr lang="en-US" sz="2400" dirty="0" smtClean="0">
              <a:solidFill>
                <a:schemeClr val="bg1"/>
              </a:solidFill>
              <a:effectLst>
                <a:outerShdw blurRad="50800" dist="38100" dir="2700000" algn="tl">
                  <a:schemeClr val="bg2">
                    <a:lumMod val="50000"/>
                    <a:alpha val="43000"/>
                  </a:schemeClr>
                </a:outerShdw>
              </a:effectLst>
            </a:endParaRPr>
          </a:p>
          <a:p>
            <a:pPr marL="342900" indent="-342900">
              <a:lnSpc>
                <a:spcPct val="150000"/>
              </a:lnSpc>
              <a:buFont typeface="Wingdings 2" panose="05020102010507070707" pitchFamily="18" charset="2"/>
              <a:buChar char=""/>
            </a:pPr>
            <a:r>
              <a:rPr lang="en-US" sz="2400" dirty="0" smtClean="0">
                <a:solidFill>
                  <a:schemeClr val="bg1"/>
                </a:solidFill>
                <a:effectLst>
                  <a:outerShdw blurRad="50800" dist="38100" dir="2700000" algn="tl">
                    <a:schemeClr val="bg2">
                      <a:lumMod val="50000"/>
                      <a:alpha val="43000"/>
                    </a:schemeClr>
                  </a:outerShdw>
                </a:effectLst>
              </a:rPr>
              <a:t>Insufficient time for </a:t>
            </a:r>
            <a:r>
              <a:rPr lang="en-US" sz="2400" dirty="0">
                <a:solidFill>
                  <a:schemeClr val="bg1"/>
                </a:solidFill>
                <a:effectLst>
                  <a:outerShdw blurRad="50800" dist="38100" dir="2700000" algn="tl">
                    <a:schemeClr val="bg2">
                      <a:lumMod val="50000"/>
                      <a:alpha val="43000"/>
                    </a:schemeClr>
                  </a:outerShdw>
                </a:effectLst>
              </a:rPr>
              <a:t>full internal </a:t>
            </a:r>
            <a:r>
              <a:rPr lang="en-US" sz="2400" dirty="0" smtClean="0">
                <a:solidFill>
                  <a:schemeClr val="bg1"/>
                </a:solidFill>
                <a:effectLst>
                  <a:outerShdw blurRad="50800" dist="38100" dir="2700000" algn="tl">
                    <a:schemeClr val="bg2">
                      <a:lumMod val="50000"/>
                      <a:alpha val="43000"/>
                    </a:schemeClr>
                  </a:outerShdw>
                </a:effectLst>
              </a:rPr>
              <a:t>testing.</a:t>
            </a:r>
            <a:endParaRPr lang="en-US" sz="2400" dirty="0" smtClean="0">
              <a:solidFill>
                <a:schemeClr val="bg1"/>
              </a:solidFill>
              <a:effectLst>
                <a:outerShdw blurRad="50800" dist="38100" dir="2700000" algn="tl">
                  <a:schemeClr val="bg2">
                    <a:lumMod val="50000"/>
                    <a:alpha val="43000"/>
                  </a:schemeClr>
                </a:outerShdw>
              </a:effectLst>
            </a:endParaRPr>
          </a:p>
          <a:p>
            <a:pPr marL="342900" indent="-342900">
              <a:lnSpc>
                <a:spcPct val="150000"/>
              </a:lnSpc>
              <a:buFont typeface="Wingdings 2" panose="05020102010507070707" pitchFamily="18" charset="2"/>
              <a:buChar char=""/>
            </a:pPr>
            <a:r>
              <a:rPr lang="en-US" sz="2400" dirty="0" smtClean="0">
                <a:solidFill>
                  <a:schemeClr val="bg1"/>
                </a:solidFill>
                <a:effectLst>
                  <a:outerShdw blurRad="50800" dist="38100" dir="2700000" algn="tl">
                    <a:schemeClr val="bg2">
                      <a:lumMod val="50000"/>
                      <a:alpha val="43000"/>
                    </a:schemeClr>
                  </a:outerShdw>
                </a:effectLst>
              </a:rPr>
              <a:t>Stakeholders leaned </a:t>
            </a:r>
            <a:r>
              <a:rPr lang="en-US" sz="2400" dirty="0" smtClean="0">
                <a:solidFill>
                  <a:schemeClr val="bg1"/>
                </a:solidFill>
                <a:effectLst>
                  <a:outerShdw blurRad="50800" dist="38100" dir="2700000" algn="tl">
                    <a:schemeClr val="bg2">
                      <a:lumMod val="50000"/>
                      <a:alpha val="43000"/>
                    </a:schemeClr>
                  </a:outerShdw>
                </a:effectLst>
              </a:rPr>
              <a:t>upon </a:t>
            </a:r>
            <a:r>
              <a:rPr lang="en-US" sz="2400" dirty="0" smtClean="0">
                <a:solidFill>
                  <a:schemeClr val="bg1"/>
                </a:solidFill>
                <a:effectLst>
                  <a:outerShdw blurRad="50800" dist="38100" dir="2700000" algn="tl">
                    <a:schemeClr val="bg2">
                      <a:lumMod val="50000"/>
                      <a:alpha val="43000"/>
                    </a:schemeClr>
                  </a:outerShdw>
                </a:effectLst>
              </a:rPr>
              <a:t>for bug testing.</a:t>
            </a:r>
          </a:p>
          <a:p>
            <a:pPr>
              <a:lnSpc>
                <a:spcPct val="150000"/>
              </a:lnSpc>
            </a:pPr>
            <a:r>
              <a:rPr lang="en-US" sz="2400" dirty="0" smtClean="0">
                <a:solidFill>
                  <a:schemeClr val="bg1"/>
                </a:solidFill>
                <a:effectLst>
                  <a:outerShdw blurRad="50800" dist="38100" dir="2700000" algn="tl">
                    <a:schemeClr val="bg2">
                      <a:lumMod val="50000"/>
                      <a:alpha val="43000"/>
                    </a:schemeClr>
                  </a:outerShdw>
                </a:effectLst>
              </a:rPr>
              <a:t>=</a:t>
            </a:r>
            <a:endParaRPr lang="en-US" sz="2400" dirty="0" smtClean="0">
              <a:solidFill>
                <a:schemeClr val="bg1"/>
              </a:solidFill>
              <a:effectLst>
                <a:outerShdw blurRad="50800" dist="38100" dir="2700000" algn="tl">
                  <a:schemeClr val="bg2">
                    <a:lumMod val="50000"/>
                    <a:alpha val="43000"/>
                  </a:scheme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12" y="1580288"/>
            <a:ext cx="4777740" cy="3601312"/>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7"/>
          <p:cNvSpPr/>
          <p:nvPr/>
        </p:nvSpPr>
        <p:spPr>
          <a:xfrm>
            <a:off x="5606653" y="3733800"/>
            <a:ext cx="6380593" cy="1323439"/>
          </a:xfrm>
          <a:prstGeom prst="rect">
            <a:avLst/>
          </a:prstGeom>
          <a:noFill/>
        </p:spPr>
        <p:txBody>
          <a:bodyPr wrap="none" lIns="91440" tIns="45720" rIns="91440" bIns="45720">
            <a:spAutoFit/>
          </a:bodyPr>
          <a:lstStyle/>
          <a:p>
            <a:pPr marL="571500" indent="-571500" algn="ctr">
              <a:buFont typeface="Wingdings" panose="05000000000000000000" pitchFamily="2" charset="2"/>
              <a:buChar char="L"/>
            </a:pPr>
            <a:r>
              <a:rPr lang="en-US" sz="4000" dirty="0">
                <a:solidFill>
                  <a:schemeClr val="bg1"/>
                </a:solidFill>
                <a:effectLst>
                  <a:outerShdw blurRad="50800" dist="38100" dir="2700000" algn="tl">
                    <a:schemeClr val="bg2">
                      <a:lumMod val="50000"/>
                      <a:alpha val="43000"/>
                    </a:schemeClr>
                  </a:outerShdw>
                </a:effectLst>
              </a:rPr>
              <a:t>Stakeholders </a:t>
            </a:r>
            <a:r>
              <a:rPr lang="en-US" sz="4000" dirty="0" smtClean="0">
                <a:solidFill>
                  <a:schemeClr val="bg1"/>
                </a:solidFill>
                <a:effectLst>
                  <a:outerShdw blurRad="50800" dist="38100" dir="2700000" algn="tl">
                    <a:schemeClr val="bg2">
                      <a:lumMod val="50000"/>
                      <a:alpha val="43000"/>
                    </a:schemeClr>
                  </a:outerShdw>
                </a:effectLst>
              </a:rPr>
              <a:t>discovering </a:t>
            </a:r>
            <a:br>
              <a:rPr lang="en-US" sz="4000" dirty="0" smtClean="0">
                <a:solidFill>
                  <a:schemeClr val="bg1"/>
                </a:solidFill>
                <a:effectLst>
                  <a:outerShdw blurRad="50800" dist="38100" dir="2700000" algn="tl">
                    <a:schemeClr val="bg2">
                      <a:lumMod val="50000"/>
                      <a:alpha val="43000"/>
                    </a:schemeClr>
                  </a:outerShdw>
                </a:effectLst>
              </a:rPr>
            </a:br>
            <a:r>
              <a:rPr lang="en-US" sz="4000" dirty="0" smtClean="0">
                <a:solidFill>
                  <a:schemeClr val="bg1"/>
                </a:solidFill>
                <a:effectLst>
                  <a:outerShdw blurRad="50800" dist="38100" dir="2700000" algn="tl">
                    <a:schemeClr val="bg2">
                      <a:lumMod val="50000"/>
                      <a:alpha val="43000"/>
                    </a:schemeClr>
                  </a:outerShdw>
                </a:effectLst>
              </a:rPr>
              <a:t>lots </a:t>
            </a:r>
            <a:r>
              <a:rPr lang="en-US" sz="4000" dirty="0">
                <a:solidFill>
                  <a:schemeClr val="bg1"/>
                </a:solidFill>
                <a:effectLst>
                  <a:outerShdw blurRad="50800" dist="38100" dir="2700000" algn="tl">
                    <a:schemeClr val="bg2">
                      <a:lumMod val="50000"/>
                      <a:alpha val="43000"/>
                    </a:schemeClr>
                  </a:outerShdw>
                </a:effectLst>
              </a:rPr>
              <a:t>of new bugs</a:t>
            </a:r>
          </a:p>
        </p:txBody>
      </p:sp>
    </p:spTree>
    <p:extLst>
      <p:ext uri="{BB962C8B-B14F-4D97-AF65-F5344CB8AC3E}">
        <p14:creationId xmlns:p14="http://schemas.microsoft.com/office/powerpoint/2010/main" val="17828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Stakeholders as Bug Testers</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6" name="Rectangle 5"/>
          <p:cNvSpPr/>
          <p:nvPr/>
        </p:nvSpPr>
        <p:spPr>
          <a:xfrm>
            <a:off x="989011" y="1641474"/>
            <a:ext cx="10303783" cy="1754326"/>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Netscape should have taugh</a:t>
            </a:r>
            <a:r>
              <a:rPr lang="en-US" sz="5400" dirty="0" smtClean="0">
                <a:ln w="0"/>
                <a:solidFill>
                  <a:schemeClr val="bg1"/>
                </a:solidFill>
                <a:effectLst>
                  <a:outerShdw blurRad="38100" dist="25400" dir="5400000" algn="ctr" rotWithShape="0">
                    <a:srgbClr val="6E747A">
                      <a:alpha val="43000"/>
                    </a:srgbClr>
                  </a:outerShdw>
                </a:effectLst>
              </a:rPr>
              <a:t>t us</a:t>
            </a:r>
            <a:br>
              <a:rPr lang="en-US" sz="5400" dirty="0" smtClean="0">
                <a:ln w="0"/>
                <a:solidFill>
                  <a:schemeClr val="bg1"/>
                </a:solidFill>
                <a:effectLst>
                  <a:outerShdw blurRad="38100" dist="25400" dir="5400000" algn="ctr" rotWithShape="0">
                    <a:srgbClr val="6E747A">
                      <a:alpha val="43000"/>
                    </a:srgbClr>
                  </a:outerShdw>
                </a:effectLst>
              </a:rPr>
            </a:br>
            <a:r>
              <a:rPr lang="en-US" sz="5400" dirty="0" smtClean="0">
                <a:ln w="0"/>
                <a:solidFill>
                  <a:schemeClr val="bg1"/>
                </a:solidFill>
                <a:effectLst>
                  <a:outerShdw blurRad="38100" dist="25400" dir="5400000" algn="ctr" rotWithShape="0">
                    <a:srgbClr val="6E747A">
                      <a:alpha val="43000"/>
                    </a:srgbClr>
                  </a:outerShdw>
                </a:effectLst>
              </a:rPr>
              <a:t>long ago that this was a bad idea…</a:t>
            </a:r>
          </a:p>
        </p:txBody>
      </p:sp>
      <p:sp>
        <p:nvSpPr>
          <p:cNvPr id="7" name="TextBox 6"/>
          <p:cNvSpPr txBox="1"/>
          <p:nvPr/>
        </p:nvSpPr>
        <p:spPr>
          <a:xfrm>
            <a:off x="1903909" y="5257800"/>
            <a:ext cx="8473986" cy="424732"/>
          </a:xfrm>
          <a:prstGeom prst="rect">
            <a:avLst/>
          </a:prstGeom>
          <a:noFill/>
        </p:spPr>
        <p:txBody>
          <a:bodyPr wrap="none" rtlCol="0">
            <a:spAutoFit/>
          </a:bodyPr>
          <a:lstStyle/>
          <a:p>
            <a:pPr>
              <a:lnSpc>
                <a:spcPct val="90000"/>
              </a:lnSpc>
            </a:pPr>
            <a:r>
              <a:rPr lang="en-US" sz="2400" dirty="0" smtClean="0">
                <a:hlinkClick r:id="rId3"/>
              </a:rPr>
              <a:t>http</a:t>
            </a:r>
            <a:r>
              <a:rPr lang="en-US" sz="2400" dirty="0">
                <a:hlinkClick r:id="rId3"/>
              </a:rPr>
              <a:t>://www.joelonsoftware.com/articles/fog0000000067.html </a:t>
            </a:r>
            <a:endParaRPr lang="en-US" sz="2400" dirty="0">
              <a:effectLst>
                <a:outerShdw blurRad="50800" dist="38100" dir="2700000" algn="tl">
                  <a:schemeClr val="bg2">
                    <a:lumMod val="50000"/>
                    <a:alpha val="43000"/>
                  </a:scheme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9652" y="3627966"/>
            <a:ext cx="4762500" cy="1333500"/>
          </a:xfrm>
          <a:prstGeom prst="rect">
            <a:avLst/>
          </a:prstGeom>
        </p:spPr>
      </p:pic>
    </p:spTree>
    <p:extLst>
      <p:ext uri="{BB962C8B-B14F-4D97-AF65-F5344CB8AC3E}">
        <p14:creationId xmlns:p14="http://schemas.microsoft.com/office/powerpoint/2010/main" val="243453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10870153"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6" name="TextBox 5"/>
          <p:cNvSpPr txBox="1"/>
          <p:nvPr/>
        </p:nvSpPr>
        <p:spPr>
          <a:xfrm rot="16200000">
            <a:off x="10362465"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7" name="Title 1"/>
          <p:cNvSpPr>
            <a:spLocks noGrp="1"/>
          </p:cNvSpPr>
          <p:nvPr>
            <p:ph type="title"/>
          </p:nvPr>
        </p:nvSpPr>
        <p:spPr>
          <a:xfrm>
            <a:off x="150812" y="76200"/>
            <a:ext cx="9144000" cy="822296"/>
          </a:xfrm>
        </p:spPr>
        <p:txBody>
          <a:bodyPr/>
          <a:lstStyle/>
          <a:p>
            <a:r>
              <a:rPr lang="en-US" dirty="0" smtClean="0">
                <a:solidFill>
                  <a:schemeClr val="bg1"/>
                </a:solidFill>
              </a:rPr>
              <a:t>The Challenges We Faced</a:t>
            </a:r>
            <a:endParaRPr lang="en-US" dirty="0">
              <a:solidFill>
                <a:schemeClr val="bg1"/>
              </a:solidFill>
            </a:endParaRPr>
          </a:p>
        </p:txBody>
      </p:sp>
      <p:graphicFrame>
        <p:nvGraphicFramePr>
          <p:cNvPr id="8" name="Diagram 7"/>
          <p:cNvGraphicFramePr/>
          <p:nvPr>
            <p:extLst>
              <p:ext uri="{D42A27DB-BD31-4B8C-83A1-F6EECF244321}">
                <p14:modId xmlns:p14="http://schemas.microsoft.com/office/powerpoint/2010/main" val="195766225"/>
              </p:ext>
            </p:extLst>
          </p:nvPr>
        </p:nvGraphicFramePr>
        <p:xfrm>
          <a:off x="150812" y="1371600"/>
          <a:ext cx="11734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100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2000"/>
            <a:lum/>
          </a:blip>
          <a:srcRect/>
          <a:stretch>
            <a:fillRect t="-9000" b="-9000"/>
          </a:stretch>
        </a:blipFill>
        <a:effectLst/>
      </p:bgPr>
    </p:bg>
    <p:spTree>
      <p:nvGrpSpPr>
        <p:cNvPr id="1" name=""/>
        <p:cNvGrpSpPr/>
        <p:nvPr/>
      </p:nvGrpSpPr>
      <p:grpSpPr>
        <a:xfrm>
          <a:off x="0" y="0"/>
          <a:ext cx="0" cy="0"/>
          <a:chOff x="0" y="0"/>
          <a:chExt cx="0" cy="0"/>
        </a:xfrm>
      </p:grpSpPr>
      <p:sp>
        <p:nvSpPr>
          <p:cNvPr id="20" name="TextBox 19"/>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21" name="TextBox 20"/>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Tree>
    <p:extLst>
      <p:ext uri="{BB962C8B-B14F-4D97-AF65-F5344CB8AC3E}">
        <p14:creationId xmlns:p14="http://schemas.microsoft.com/office/powerpoint/2010/main" val="402072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Broken Trust</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2862322"/>
          </a:xfrm>
          <a:prstGeom prst="rect">
            <a:avLst/>
          </a:prstGeom>
          <a:noFill/>
        </p:spPr>
        <p:txBody>
          <a:bodyPr wrap="square" rtlCol="0">
            <a:spAutoFit/>
          </a:bodyPr>
          <a:lstStyle/>
          <a:p>
            <a:pPr>
              <a:lnSpc>
                <a:spcPct val="150000"/>
              </a:lnSpc>
            </a:pPr>
            <a:r>
              <a:rPr lang="en-US" sz="2400" dirty="0" smtClean="0">
                <a:solidFill>
                  <a:schemeClr val="bg1"/>
                </a:solidFill>
                <a:effectLst>
                  <a:outerShdw blurRad="50800" dist="38100" dir="2700000" algn="tl">
                    <a:schemeClr val="bg2">
                      <a:lumMod val="50000"/>
                      <a:alpha val="43000"/>
                    </a:schemeClr>
                  </a:outerShdw>
                </a:effectLst>
              </a:rPr>
              <a:t>With </a:t>
            </a:r>
            <a:r>
              <a:rPr lang="en-US" sz="2400" dirty="0" smtClean="0">
                <a:solidFill>
                  <a:schemeClr val="bg1"/>
                </a:solidFill>
                <a:effectLst>
                  <a:outerShdw blurRad="50800" dist="38100" dir="2700000" algn="tl">
                    <a:schemeClr val="bg2">
                      <a:lumMod val="50000"/>
                      <a:alpha val="43000"/>
                    </a:schemeClr>
                  </a:outerShdw>
                </a:effectLst>
              </a:rPr>
              <a:t>confidence lost in both the application and the software team’s processes, stakeholders were now…</a:t>
            </a:r>
          </a:p>
          <a:p>
            <a:pPr marL="800100" lvl="1" indent="-342900">
              <a:lnSpc>
                <a:spcPct val="150000"/>
              </a:lnSpc>
              <a:buFont typeface="Constantia" panose="02030602050306030303" pitchFamily="18" charset="0"/>
              <a:buChar char="›"/>
            </a:pPr>
            <a:r>
              <a:rPr lang="en-US" sz="2400" dirty="0" smtClean="0">
                <a:solidFill>
                  <a:schemeClr val="bg1"/>
                </a:solidFill>
                <a:effectLst>
                  <a:outerShdw blurRad="50800" dist="38100" dir="2700000" algn="tl">
                    <a:schemeClr val="bg2">
                      <a:lumMod val="50000"/>
                      <a:alpha val="43000"/>
                    </a:schemeClr>
                  </a:outerShdw>
                </a:effectLst>
              </a:rPr>
              <a:t>Requesting </a:t>
            </a:r>
            <a:r>
              <a:rPr lang="en-US" sz="2400" dirty="0" smtClean="0">
                <a:solidFill>
                  <a:schemeClr val="bg1"/>
                </a:solidFill>
                <a:effectLst>
                  <a:outerShdw blurRad="50800" dist="38100" dir="2700000" algn="tl">
                    <a:schemeClr val="bg2">
                      <a:lumMod val="50000"/>
                      <a:alpha val="43000"/>
                    </a:schemeClr>
                  </a:outerShdw>
                </a:effectLst>
              </a:rPr>
              <a:t>greater detailed release notes for all release candidate </a:t>
            </a:r>
            <a:r>
              <a:rPr lang="en-US" sz="2400" dirty="0" smtClean="0">
                <a:solidFill>
                  <a:schemeClr val="bg1"/>
                </a:solidFill>
                <a:effectLst>
                  <a:outerShdw blurRad="50800" dist="38100" dir="2700000" algn="tl">
                    <a:schemeClr val="bg2">
                      <a:lumMod val="50000"/>
                      <a:alpha val="43000"/>
                    </a:schemeClr>
                  </a:outerShdw>
                </a:effectLst>
              </a:rPr>
              <a:t>builds</a:t>
            </a:r>
            <a:endParaRPr lang="en-US" sz="2400" dirty="0" smtClean="0">
              <a:solidFill>
                <a:schemeClr val="bg1"/>
              </a:solidFill>
              <a:effectLst>
                <a:outerShdw blurRad="50800" dist="38100" dir="2700000" algn="tl">
                  <a:schemeClr val="bg2">
                    <a:lumMod val="50000"/>
                    <a:alpha val="43000"/>
                  </a:schemeClr>
                </a:outerShdw>
              </a:effectLst>
            </a:endParaRPr>
          </a:p>
          <a:p>
            <a:pPr marL="800100" lvl="1" indent="-342900">
              <a:lnSpc>
                <a:spcPct val="150000"/>
              </a:lnSpc>
              <a:buFont typeface="Constantia" panose="02030602050306030303" pitchFamily="18" charset="0"/>
              <a:buChar char="›"/>
            </a:pPr>
            <a:r>
              <a:rPr lang="en-US" sz="2400" dirty="0" smtClean="0">
                <a:solidFill>
                  <a:schemeClr val="bg1"/>
                </a:solidFill>
                <a:effectLst>
                  <a:outerShdw blurRad="50800" dist="38100" dir="2700000" algn="tl">
                    <a:schemeClr val="bg2">
                      <a:lumMod val="50000"/>
                      <a:alpha val="43000"/>
                    </a:schemeClr>
                  </a:outerShdw>
                </a:effectLst>
              </a:rPr>
              <a:t>Retesting every item in the release notes in addition to performing a full regression test suite by </a:t>
            </a:r>
            <a:r>
              <a:rPr lang="en-US" sz="2400" dirty="0" smtClean="0">
                <a:solidFill>
                  <a:schemeClr val="bg1"/>
                </a:solidFill>
                <a:effectLst>
                  <a:outerShdw blurRad="50800" dist="38100" dir="2700000" algn="tl">
                    <a:schemeClr val="bg2">
                      <a:lumMod val="50000"/>
                      <a:alpha val="43000"/>
                    </a:schemeClr>
                  </a:outerShdw>
                </a:effectLst>
              </a:rPr>
              <a:t>hand</a:t>
            </a:r>
            <a:endParaRPr lang="en-US" sz="2400" dirty="0" smtClean="0">
              <a:solidFill>
                <a:schemeClr val="bg1"/>
              </a:solidFill>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27757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Overview</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6858000" cy="2862322"/>
          </a:xfrm>
          <a:prstGeom prst="rect">
            <a:avLst/>
          </a:prstGeom>
          <a:noFill/>
        </p:spPr>
        <p:txBody>
          <a:bodyPr wrap="square" rtlCol="0">
            <a:spAutoFit/>
          </a:bodyPr>
          <a:lstStyle/>
          <a:p>
            <a:pPr marL="342900" indent="-342900">
              <a:lnSpc>
                <a:spcPct val="150000"/>
              </a:lnSpc>
              <a:buFont typeface="Constantia" panose="02030602050306030303" pitchFamily="18" charset="0"/>
              <a:buChar char="›"/>
            </a:pPr>
            <a:r>
              <a:rPr lang="en-US" sz="2400" dirty="0" smtClean="0">
                <a:solidFill>
                  <a:schemeClr val="bg1"/>
                </a:solidFill>
                <a:effectLst>
                  <a:outerShdw blurRad="50800" dist="38100" dir="2700000" algn="tl">
                    <a:schemeClr val="bg2">
                      <a:lumMod val="50000"/>
                      <a:alpha val="43000"/>
                    </a:schemeClr>
                  </a:outerShdw>
                </a:effectLst>
              </a:rPr>
              <a:t>Background on me and my organization</a:t>
            </a:r>
          </a:p>
          <a:p>
            <a:pPr marL="342900" indent="-342900">
              <a:lnSpc>
                <a:spcPct val="150000"/>
              </a:lnSpc>
              <a:buFont typeface="Constantia" panose="02030602050306030303" pitchFamily="18" charset="0"/>
              <a:buChar char="›"/>
            </a:pPr>
            <a:r>
              <a:rPr lang="en-US" sz="2400" dirty="0" smtClean="0">
                <a:solidFill>
                  <a:schemeClr val="bg1"/>
                </a:solidFill>
                <a:effectLst>
                  <a:outerShdw blurRad="50800" dist="38100" dir="2700000" algn="tl">
                    <a:schemeClr val="bg2">
                      <a:lumMod val="50000"/>
                      <a:alpha val="43000"/>
                    </a:schemeClr>
                  </a:outerShdw>
                </a:effectLst>
              </a:rPr>
              <a:t>The growing pains my team experienced</a:t>
            </a:r>
          </a:p>
          <a:p>
            <a:pPr marL="342900" indent="-342900">
              <a:lnSpc>
                <a:spcPct val="150000"/>
              </a:lnSpc>
              <a:buFont typeface="Constantia" panose="02030602050306030303" pitchFamily="18" charset="0"/>
              <a:buChar char="›"/>
            </a:pPr>
            <a:r>
              <a:rPr lang="en-US" sz="2400" dirty="0" smtClean="0">
                <a:solidFill>
                  <a:schemeClr val="bg1"/>
                </a:solidFill>
                <a:effectLst>
                  <a:outerShdw blurRad="50800" dist="38100" dir="2700000" algn="tl">
                    <a:schemeClr val="bg2">
                      <a:lumMod val="50000"/>
                      <a:alpha val="43000"/>
                    </a:schemeClr>
                  </a:outerShdw>
                </a:effectLst>
              </a:rPr>
              <a:t>The challenges that arose</a:t>
            </a:r>
          </a:p>
          <a:p>
            <a:pPr marL="342900" indent="-342900">
              <a:lnSpc>
                <a:spcPct val="150000"/>
              </a:lnSpc>
              <a:buFont typeface="Constantia" panose="02030602050306030303" pitchFamily="18" charset="0"/>
              <a:buChar char="›"/>
            </a:pPr>
            <a:r>
              <a:rPr lang="en-US" sz="2400" dirty="0" smtClean="0">
                <a:solidFill>
                  <a:schemeClr val="bg1"/>
                </a:solidFill>
                <a:effectLst>
                  <a:outerShdw blurRad="50800" dist="38100" dir="2700000" algn="tl">
                    <a:schemeClr val="bg2">
                      <a:lumMod val="50000"/>
                      <a:alpha val="43000"/>
                    </a:schemeClr>
                  </a:outerShdw>
                </a:effectLst>
              </a:rPr>
              <a:t>How we are working through these growth opportunities</a:t>
            </a:r>
            <a:endParaRPr lang="en-US" sz="2400" dirty="0">
              <a:solidFill>
                <a:schemeClr val="bg1"/>
              </a:solidFill>
              <a:effectLst>
                <a:outerShdw blurRad="50800" dist="38100" dir="2700000" algn="tl">
                  <a:schemeClr val="bg2">
                    <a:lumMod val="50000"/>
                    <a:alpha val="43000"/>
                  </a:schemeClr>
                </a:outerShdw>
              </a:effectLs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451" y="1447800"/>
            <a:ext cx="4727466" cy="3505200"/>
          </a:xfrm>
          <a:prstGeom prst="rect">
            <a:avLst/>
          </a:prstGeom>
          <a:ln w="228600" cap="sq" cmpd="thickThin">
            <a:solidFill>
              <a:schemeClr val="bg1"/>
            </a:solidFill>
            <a:prstDash val="solid"/>
            <a:miter lim="800000"/>
          </a:ln>
          <a:effectLst>
            <a:innerShdw blurRad="76200">
              <a:srgbClr val="000000"/>
            </a:innerShdw>
          </a:effectLst>
        </p:spPr>
      </p:pic>
    </p:spTree>
    <p:extLst>
      <p:ext uri="{BB962C8B-B14F-4D97-AF65-F5344CB8AC3E}">
        <p14:creationId xmlns:p14="http://schemas.microsoft.com/office/powerpoint/2010/main" val="413986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2000"/>
            <a:lum/>
          </a:blip>
          <a:srcRect/>
          <a:stretch>
            <a:fillRect t="-7000" b="-7000"/>
          </a:stretch>
        </a:blipFill>
        <a:effectLst/>
      </p:bgPr>
    </p:bg>
    <p:spTree>
      <p:nvGrpSpPr>
        <p:cNvPr id="1" name=""/>
        <p:cNvGrpSpPr/>
        <p:nvPr/>
      </p:nvGrpSpPr>
      <p:grpSpPr>
        <a:xfrm>
          <a:off x="0" y="0"/>
          <a:ext cx="0" cy="0"/>
          <a:chOff x="0" y="0"/>
          <a:chExt cx="0" cy="0"/>
        </a:xfrm>
      </p:grpSpPr>
      <p:sp>
        <p:nvSpPr>
          <p:cNvPr id="20" name="TextBox 19"/>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21" name="TextBox 20"/>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Tree>
    <p:extLst>
      <p:ext uri="{BB962C8B-B14F-4D97-AF65-F5344CB8AC3E}">
        <p14:creationId xmlns:p14="http://schemas.microsoft.com/office/powerpoint/2010/main" val="89153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Let’s Rebuild</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646331"/>
          </a:xfrm>
          <a:prstGeom prst="rect">
            <a:avLst/>
          </a:prstGeom>
          <a:noFill/>
        </p:spPr>
        <p:txBody>
          <a:bodyPr wrap="square" rtlCol="0">
            <a:spAutoFit/>
          </a:bodyPr>
          <a:lstStyle/>
          <a:p>
            <a:pPr>
              <a:lnSpc>
                <a:spcPct val="150000"/>
              </a:lnSpc>
            </a:pPr>
            <a:r>
              <a:rPr lang="en-US" sz="2400" dirty="0" smtClean="0">
                <a:solidFill>
                  <a:schemeClr val="bg1"/>
                </a:solidFill>
                <a:effectLst>
                  <a:outerShdw blurRad="50800" dist="38100" dir="2700000" algn="tl">
                    <a:schemeClr val="bg2">
                      <a:lumMod val="50000"/>
                      <a:alpha val="43000"/>
                    </a:schemeClr>
                  </a:outerShdw>
                </a:effectLst>
              </a:rPr>
              <a:t>What ingredients are needed to rebuild trust?</a:t>
            </a:r>
            <a:endParaRPr lang="en-US" sz="2400" dirty="0">
              <a:solidFill>
                <a:schemeClr val="bg1"/>
              </a:solidFill>
              <a:effectLst>
                <a:outerShdw blurRad="50800" dist="38100" dir="2700000" algn="tl">
                  <a:schemeClr val="bg2">
                    <a:lumMod val="50000"/>
                    <a:alpha val="43000"/>
                  </a:schemeClr>
                </a:outerShdw>
              </a:effectLst>
            </a:endParaRPr>
          </a:p>
        </p:txBody>
      </p:sp>
      <p:graphicFrame>
        <p:nvGraphicFramePr>
          <p:cNvPr id="6" name="Diagram 5"/>
          <p:cNvGraphicFramePr/>
          <p:nvPr>
            <p:extLst>
              <p:ext uri="{D42A27DB-BD31-4B8C-83A1-F6EECF244321}">
                <p14:modId xmlns:p14="http://schemas.microsoft.com/office/powerpoint/2010/main" val="805217956"/>
              </p:ext>
            </p:extLst>
          </p:nvPr>
        </p:nvGraphicFramePr>
        <p:xfrm>
          <a:off x="2031471" y="1828800"/>
          <a:ext cx="802534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65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Goals</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graphicFrame>
        <p:nvGraphicFramePr>
          <p:cNvPr id="6" name="Diagram 5"/>
          <p:cNvGraphicFramePr/>
          <p:nvPr>
            <p:extLst>
              <p:ext uri="{D42A27DB-BD31-4B8C-83A1-F6EECF244321}">
                <p14:modId xmlns:p14="http://schemas.microsoft.com/office/powerpoint/2010/main" val="2460735353"/>
              </p:ext>
            </p:extLst>
          </p:nvPr>
        </p:nvGraphicFramePr>
        <p:xfrm>
          <a:off x="912812" y="898496"/>
          <a:ext cx="10403840"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477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Test System Design</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graphicFrame>
        <p:nvGraphicFramePr>
          <p:cNvPr id="23" name="Table 22"/>
          <p:cNvGraphicFramePr>
            <a:graphicFrameLocks noGrp="1"/>
          </p:cNvGraphicFramePr>
          <p:nvPr>
            <p:extLst>
              <p:ext uri="{D42A27DB-BD31-4B8C-83A1-F6EECF244321}">
                <p14:modId xmlns:p14="http://schemas.microsoft.com/office/powerpoint/2010/main" val="1631082925"/>
              </p:ext>
            </p:extLst>
          </p:nvPr>
        </p:nvGraphicFramePr>
        <p:xfrm>
          <a:off x="1446212" y="1143000"/>
          <a:ext cx="10287000" cy="5181599"/>
        </p:xfrm>
        <a:graphic>
          <a:graphicData uri="http://schemas.openxmlformats.org/drawingml/2006/table">
            <a:tbl>
              <a:tblPr firstRow="1" bandRow="1">
                <a:tableStyleId>{284E427A-3D55-4303-BF80-6455036E1DE7}</a:tableStyleId>
              </a:tblPr>
              <a:tblGrid>
                <a:gridCol w="2571750"/>
                <a:gridCol w="2571750"/>
                <a:gridCol w="2571750"/>
                <a:gridCol w="2571750"/>
              </a:tblGrid>
              <a:tr h="763799">
                <a:tc gridSpan="4">
                  <a:txBody>
                    <a:bodyPr/>
                    <a:lstStyle/>
                    <a:p>
                      <a:pPr algn="ctr"/>
                      <a:r>
                        <a:rPr lang="en-US" sz="2800" dirty="0" smtClean="0"/>
                        <a:t>Stakeholder</a:t>
                      </a:r>
                      <a:endParaRPr lang="en-US" sz="2800" dirty="0">
                        <a:latin typeface="Bookman Old Style" panose="02050604050505020204" pitchFamily="18" charset="0"/>
                      </a:endParaRPr>
                    </a:p>
                  </a:txBody>
                  <a:tcPr anchor="ctr">
                    <a:lnL w="9525" cap="flat" cmpd="sng" algn="ctr">
                      <a:noFill/>
                      <a:prstDash val="solid"/>
                    </a:lnL>
                    <a:lnR w="9525" cap="flat" cmpd="sng" algn="ctr">
                      <a:noFill/>
                      <a:prstDash val="solid"/>
                    </a:lnR>
                    <a:lnT w="9525" cap="flat" cmpd="sng" algn="ctr">
                      <a:noFill/>
                      <a:prstDash val="solid"/>
                    </a:lnT>
                    <a:lnB w="10795" cap="flat" cmpd="sng" algn="ctr">
                      <a:noFill/>
                      <a:prstDash val="soli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736300">
                <a:tc gridSpan="4">
                  <a:txBody>
                    <a:bodyPr/>
                    <a:lstStyle/>
                    <a:p>
                      <a:pPr algn="ctr"/>
                      <a:r>
                        <a:rPr lang="en-US" sz="2800" dirty="0" smtClean="0"/>
                        <a:t>SpecFlow Tests</a:t>
                      </a:r>
                      <a:endParaRPr lang="en-US" sz="2800" dirty="0">
                        <a:latin typeface="Bookman Old Style" panose="02050604050505020204" pitchFamily="18" charset="0"/>
                      </a:endParaRPr>
                    </a:p>
                  </a:txBody>
                  <a:tcPr anchor="ctr">
                    <a:lnL w="9525" cap="flat" cmpd="sng" algn="ctr">
                      <a:noFill/>
                      <a:prstDash val="solid"/>
                    </a:lnL>
                    <a:lnR w="9525" cap="flat" cmpd="sng" algn="ctr">
                      <a:noFill/>
                      <a:prstDash val="solid"/>
                    </a:lnR>
                    <a:lnT w="1079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736300">
                <a:tc gridSpan="4">
                  <a:txBody>
                    <a:bodyPr/>
                    <a:lstStyle/>
                    <a:p>
                      <a:pPr algn="ctr"/>
                      <a:r>
                        <a:rPr lang="en-US" sz="2800" dirty="0" smtClean="0"/>
                        <a:t>Selenium</a:t>
                      </a:r>
                      <a:endParaRPr lang="en-US" sz="2800" dirty="0">
                        <a:latin typeface="Bookman Old Style" panose="02050604050505020204" pitchFamily="18" charset="0"/>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tc>
                <a:tc hMerge="1">
                  <a:txBody>
                    <a:bodyPr/>
                    <a:lstStyle/>
                    <a:p>
                      <a:endParaRPr lang="en-US"/>
                    </a:p>
                  </a:txBody>
                  <a:tcPr/>
                </a:tc>
              </a:tr>
              <a:tr h="736300">
                <a:tc gridSpan="4">
                  <a:txBody>
                    <a:bodyPr/>
                    <a:lstStyle/>
                    <a:p>
                      <a:pPr algn="ctr"/>
                      <a:r>
                        <a:rPr lang="en-US" sz="2800" dirty="0" smtClean="0"/>
                        <a:t>Base Application Class</a:t>
                      </a:r>
                      <a:endParaRPr lang="en-US" sz="2800" dirty="0">
                        <a:latin typeface="Bookman Old Style" panose="02050604050505020204" pitchFamily="18" charset="0"/>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tc>
                <a:tc hMerge="1">
                  <a:txBody>
                    <a:bodyPr/>
                    <a:lstStyle/>
                    <a:p>
                      <a:endParaRPr lang="en-US"/>
                    </a:p>
                  </a:txBody>
                  <a:tcPr/>
                </a:tc>
              </a:tr>
              <a:tr h="736300">
                <a:tc>
                  <a:txBody>
                    <a:bodyPr/>
                    <a:lstStyle/>
                    <a:p>
                      <a:pPr algn="ctr"/>
                      <a:r>
                        <a:rPr lang="en-US" sz="2800" dirty="0" smtClean="0"/>
                        <a:t>Page Object</a:t>
                      </a:r>
                      <a:endParaRPr lang="en-US" sz="2800" dirty="0">
                        <a:latin typeface="Bookman Old Style" panose="02050604050505020204" pitchFamily="18" charset="0"/>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2800" dirty="0" smtClean="0"/>
                        <a:t>Page</a:t>
                      </a:r>
                      <a:r>
                        <a:rPr lang="en-US" sz="2800" baseline="0" dirty="0" smtClean="0"/>
                        <a:t> Object</a:t>
                      </a:r>
                      <a:endParaRPr lang="en-US" sz="2800" dirty="0">
                        <a:latin typeface="Bookman Old Style" panose="02050604050505020204" pitchFamily="18" charset="0"/>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2800" dirty="0" smtClean="0"/>
                        <a:t>Page Object</a:t>
                      </a:r>
                      <a:endParaRPr lang="en-US" sz="2800" dirty="0">
                        <a:latin typeface="Bookman Old Style" panose="02050604050505020204" pitchFamily="18" charset="0"/>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2800" dirty="0" smtClean="0"/>
                        <a:t>Page Object</a:t>
                      </a:r>
                      <a:endParaRPr lang="en-US" sz="2800" dirty="0">
                        <a:latin typeface="Bookman Old Style" panose="02050604050505020204" pitchFamily="18" charset="0"/>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736300">
                <a:tc gridSpan="4">
                  <a:txBody>
                    <a:bodyPr/>
                    <a:lstStyle/>
                    <a:p>
                      <a:pPr algn="ctr"/>
                      <a:r>
                        <a:rPr lang="en-US" sz="2800" dirty="0" smtClean="0"/>
                        <a:t>Test Data Library</a:t>
                      </a:r>
                      <a:endParaRPr lang="en-US" sz="2800" dirty="0">
                        <a:latin typeface="Bookman Old Style" panose="02050604050505020204" pitchFamily="18" charset="0"/>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tc>
                <a:tc hMerge="1">
                  <a:txBody>
                    <a:bodyPr/>
                    <a:lstStyle/>
                    <a:p>
                      <a:endParaRPr lang="en-US"/>
                    </a:p>
                  </a:txBody>
                  <a:tcPr/>
                </a:tc>
              </a:tr>
              <a:tr h="736300">
                <a:tc gridSpan="4">
                  <a:txBody>
                    <a:bodyPr/>
                    <a:lstStyle/>
                    <a:p>
                      <a:pPr algn="ctr"/>
                      <a:r>
                        <a:rPr lang="en-US" sz="2800" dirty="0" smtClean="0"/>
                        <a:t>Core</a:t>
                      </a:r>
                      <a:r>
                        <a:rPr lang="en-US" sz="2800" baseline="0" dirty="0" smtClean="0"/>
                        <a:t> Database</a:t>
                      </a:r>
                      <a:endParaRPr lang="en-US" sz="2800" dirty="0">
                        <a:latin typeface="Bookman Old Style" panose="02050604050505020204" pitchFamily="18" charset="0"/>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5" name="Down Arrow 24"/>
          <p:cNvSpPr/>
          <p:nvPr/>
        </p:nvSpPr>
        <p:spPr>
          <a:xfrm>
            <a:off x="457200" y="1219200"/>
            <a:ext cx="760412" cy="5029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0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The Key to Stakeholder Involvement</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2" y="1828800"/>
            <a:ext cx="2920635" cy="1549206"/>
          </a:xfrm>
          <a:prstGeom prst="rect">
            <a:avLst/>
          </a:prstGeom>
          <a:ln w="228600" cap="sq" cmpd="thickThin">
            <a:solidFill>
              <a:schemeClr val="bg1"/>
            </a:solidFill>
            <a:prstDash val="solid"/>
            <a:miter lim="800000"/>
          </a:ln>
          <a:effectLst>
            <a:innerShdw blurRad="76200">
              <a:srgbClr val="000000"/>
            </a:innerShdw>
          </a:effectLst>
        </p:spPr>
      </p:pic>
      <p:sp>
        <p:nvSpPr>
          <p:cNvPr id="7" name="Rectangle 6"/>
          <p:cNvSpPr/>
          <p:nvPr/>
        </p:nvSpPr>
        <p:spPr>
          <a:xfrm>
            <a:off x="3884612" y="1447800"/>
            <a:ext cx="7985518" cy="4154984"/>
          </a:xfrm>
          <a:prstGeom prst="rect">
            <a:avLst/>
          </a:prstGeom>
          <a:noFill/>
        </p:spPr>
        <p:txBody>
          <a:bodyPr wrap="square" lIns="91440" tIns="45720" rIns="91440" bIns="45720">
            <a:spAutoFit/>
          </a:bodyPr>
          <a:lstStyle/>
          <a:p>
            <a:pPr algn="ctr"/>
            <a:r>
              <a:rPr lang="en-US" sz="4400" b="0" cap="none" spc="0" dirty="0" smtClean="0">
                <a:ln w="0"/>
                <a:solidFill>
                  <a:schemeClr val="bg1"/>
                </a:solidFill>
                <a:effectLst>
                  <a:outerShdw blurRad="38100" dist="25400" dir="5400000" algn="ctr" rotWithShape="0">
                    <a:srgbClr val="6E747A">
                      <a:alpha val="43000"/>
                    </a:srgbClr>
                  </a:outerShdw>
                </a:effectLst>
              </a:rPr>
              <a:t>“bridging the communication gap </a:t>
            </a:r>
            <a:r>
              <a:rPr lang="en-US" sz="4400" dirty="0" smtClean="0">
                <a:ln w="0"/>
                <a:solidFill>
                  <a:schemeClr val="bg1"/>
                </a:solidFill>
                <a:effectLst>
                  <a:outerShdw blurRad="38100" dist="25400" dir="5400000" algn="ctr" rotWithShape="0">
                    <a:srgbClr val="6E747A">
                      <a:alpha val="43000"/>
                    </a:srgbClr>
                  </a:outerShdw>
                </a:effectLst>
              </a:rPr>
              <a:t>between domain experts and </a:t>
            </a:r>
            <a:r>
              <a:rPr lang="en-US" sz="4400" b="0" cap="none" spc="0" dirty="0" smtClean="0">
                <a:ln w="0"/>
                <a:solidFill>
                  <a:schemeClr val="bg1"/>
                </a:solidFill>
                <a:effectLst>
                  <a:outerShdw blurRad="38100" dist="25400" dir="5400000" algn="ctr" rotWithShape="0">
                    <a:srgbClr val="6E747A">
                      <a:alpha val="43000"/>
                    </a:srgbClr>
                  </a:outerShdw>
                </a:effectLst>
              </a:rPr>
              <a:t>developers by binding business readable behavior specifications to the underlying implementation”</a:t>
            </a:r>
            <a:endParaRPr lang="en-US" sz="4400" b="0" cap="none" spc="0" dirty="0">
              <a:ln w="0"/>
              <a:solidFill>
                <a:schemeClr val="bg1"/>
              </a:solidFill>
              <a:effectLst>
                <a:outerShdw blurRad="38100" dist="25400" dir="5400000" algn="ctr" rotWithShape="0">
                  <a:srgbClr val="6E747A">
                    <a:alpha val="43000"/>
                  </a:srgbClr>
                </a:outerShdw>
              </a:effectLst>
            </a:endParaRPr>
          </a:p>
        </p:txBody>
      </p:sp>
      <p:sp>
        <p:nvSpPr>
          <p:cNvPr id="8" name="TextBox 7"/>
          <p:cNvSpPr txBox="1"/>
          <p:nvPr/>
        </p:nvSpPr>
        <p:spPr>
          <a:xfrm>
            <a:off x="5014284" y="5727356"/>
            <a:ext cx="5694764" cy="424732"/>
          </a:xfrm>
          <a:prstGeom prst="rect">
            <a:avLst/>
          </a:prstGeom>
          <a:noFill/>
        </p:spPr>
        <p:txBody>
          <a:bodyPr wrap="none" rtlCol="0">
            <a:spAutoFit/>
          </a:bodyPr>
          <a:lstStyle/>
          <a:p>
            <a:pPr>
              <a:lnSpc>
                <a:spcPct val="90000"/>
              </a:lnSpc>
            </a:pPr>
            <a:r>
              <a:rPr lang="en-US" sz="2400" dirty="0" smtClean="0">
                <a:effectLst>
                  <a:outerShdw blurRad="50800" dist="38100" dir="2700000" algn="tl">
                    <a:schemeClr val="bg2">
                      <a:lumMod val="50000"/>
                      <a:alpha val="43000"/>
                    </a:schemeClr>
                  </a:outerShdw>
                </a:effectLst>
                <a:hlinkClick r:id="rId4"/>
              </a:rPr>
              <a:t>http://www.specflow.org/getting-started/</a:t>
            </a:r>
            <a:endParaRPr lang="en-US" sz="2400" dirty="0" smtClean="0">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277064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Gherkin</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7" name="Rectangle 6"/>
          <p:cNvSpPr/>
          <p:nvPr/>
        </p:nvSpPr>
        <p:spPr>
          <a:xfrm>
            <a:off x="3884612" y="1447800"/>
            <a:ext cx="7985518" cy="3046988"/>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25400" dir="5400000" algn="ctr" rotWithShape="0">
                    <a:srgbClr val="6E747A">
                      <a:alpha val="43000"/>
                    </a:srgbClr>
                  </a:outerShdw>
                </a:effectLst>
              </a:rPr>
              <a:t>“</a:t>
            </a:r>
            <a:r>
              <a:rPr lang="en-US" sz="3200" dirty="0" smtClean="0">
                <a:solidFill>
                  <a:schemeClr val="bg1"/>
                </a:solidFill>
              </a:rPr>
              <a:t>… a Business </a:t>
            </a:r>
            <a:r>
              <a:rPr lang="en-US" sz="3200" dirty="0">
                <a:solidFill>
                  <a:schemeClr val="bg1"/>
                </a:solidFill>
              </a:rPr>
              <a:t>Readable, </a:t>
            </a:r>
            <a:r>
              <a:rPr lang="en-US" sz="3200" b="1" dirty="0">
                <a:solidFill>
                  <a:schemeClr val="bg1"/>
                </a:solidFill>
              </a:rPr>
              <a:t>Domain Specific Language</a:t>
            </a:r>
            <a:r>
              <a:rPr lang="en-US" sz="3200" dirty="0">
                <a:solidFill>
                  <a:schemeClr val="bg1"/>
                </a:solidFill>
              </a:rPr>
              <a:t> that lets you describe software's </a:t>
            </a:r>
            <a:r>
              <a:rPr lang="en-US" sz="3200" dirty="0" err="1">
                <a:solidFill>
                  <a:schemeClr val="bg1"/>
                </a:solidFill>
              </a:rPr>
              <a:t>behaviour</a:t>
            </a:r>
            <a:r>
              <a:rPr lang="en-US" sz="3200" dirty="0">
                <a:solidFill>
                  <a:schemeClr val="bg1"/>
                </a:solidFill>
              </a:rPr>
              <a:t> without detailing how that </a:t>
            </a:r>
            <a:r>
              <a:rPr lang="en-US" sz="3200" dirty="0" err="1">
                <a:solidFill>
                  <a:schemeClr val="bg1"/>
                </a:solidFill>
              </a:rPr>
              <a:t>behaviour</a:t>
            </a:r>
            <a:r>
              <a:rPr lang="en-US" sz="3200" dirty="0">
                <a:solidFill>
                  <a:schemeClr val="bg1"/>
                </a:solidFill>
              </a:rPr>
              <a:t> is implemented. Gherkin serves two purposes — documentation and automated tests.</a:t>
            </a:r>
            <a:r>
              <a:rPr lang="en-US" sz="3200" b="0" cap="none" spc="0" dirty="0" smtClean="0">
                <a:ln w="0"/>
                <a:solidFill>
                  <a:schemeClr val="bg1"/>
                </a:solidFill>
                <a:effectLst>
                  <a:outerShdw blurRad="38100" dist="25400" dir="5400000" algn="ctr" rotWithShape="0">
                    <a:srgbClr val="6E747A">
                      <a:alpha val="43000"/>
                    </a:srgbClr>
                  </a:outerShdw>
                </a:effectLst>
              </a:rPr>
              <a:t>”</a:t>
            </a:r>
            <a:endParaRPr lang="en-US" sz="3200" b="0" cap="none" spc="0" dirty="0">
              <a:ln w="0"/>
              <a:solidFill>
                <a:schemeClr val="bg1"/>
              </a:solidFill>
              <a:effectLst>
                <a:outerShdw blurRad="38100" dist="25400" dir="5400000" algn="ctr" rotWithShape="0">
                  <a:srgbClr val="6E747A">
                    <a:alpha val="43000"/>
                  </a:srgbClr>
                </a:outerShdw>
              </a:effectLst>
            </a:endParaRPr>
          </a:p>
        </p:txBody>
      </p:sp>
      <p:sp>
        <p:nvSpPr>
          <p:cNvPr id="8" name="TextBox 7"/>
          <p:cNvSpPr txBox="1"/>
          <p:nvPr/>
        </p:nvSpPr>
        <p:spPr>
          <a:xfrm>
            <a:off x="4109352" y="4795325"/>
            <a:ext cx="7536037" cy="424732"/>
          </a:xfrm>
          <a:prstGeom prst="rect">
            <a:avLst/>
          </a:prstGeom>
          <a:noFill/>
        </p:spPr>
        <p:txBody>
          <a:bodyPr wrap="none" rtlCol="0">
            <a:spAutoFit/>
          </a:bodyPr>
          <a:lstStyle/>
          <a:p>
            <a:pPr>
              <a:lnSpc>
                <a:spcPct val="90000"/>
              </a:lnSpc>
            </a:pPr>
            <a:r>
              <a:rPr lang="en-US" sz="2400" dirty="0">
                <a:effectLst>
                  <a:outerShdw blurRad="50800" dist="38100" dir="2700000" algn="tl">
                    <a:schemeClr val="bg2">
                      <a:lumMod val="50000"/>
                      <a:alpha val="43000"/>
                    </a:schemeClr>
                  </a:outerShdw>
                </a:effectLst>
                <a:hlinkClick r:id="rId3"/>
              </a:rPr>
              <a:t>https://github.com/cucumber/cucumber/wiki/Gherkin</a:t>
            </a:r>
            <a:endParaRPr lang="en-US" sz="2400" dirty="0" smtClean="0">
              <a:effectLst>
                <a:outerShdw blurRad="50800" dist="38100" dir="2700000" algn="tl">
                  <a:schemeClr val="bg2">
                    <a:lumMod val="50000"/>
                    <a:alpha val="43000"/>
                  </a:scheme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12" y="1752600"/>
            <a:ext cx="3162300" cy="21209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8200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Gherkin</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2862322"/>
          </a:xfrm>
          <a:prstGeom prst="rect">
            <a:avLst/>
          </a:prstGeom>
          <a:noFill/>
        </p:spPr>
        <p:txBody>
          <a:bodyPr wrap="square" rtlCol="0">
            <a:spAutoFit/>
          </a:bodyPr>
          <a:lstStyle/>
          <a:p>
            <a:pPr>
              <a:lnSpc>
                <a:spcPct val="150000"/>
              </a:lnSpc>
            </a:pPr>
            <a:r>
              <a:rPr lang="en-US" sz="2400" dirty="0" smtClean="0">
                <a:solidFill>
                  <a:schemeClr val="bg1"/>
                </a:solidFill>
                <a:effectLst>
                  <a:outerShdw blurRad="50800" dist="38100" dir="2700000" algn="tl">
                    <a:schemeClr val="bg2">
                      <a:lumMod val="50000"/>
                      <a:alpha val="43000"/>
                    </a:schemeClr>
                  </a:outerShdw>
                </a:effectLst>
              </a:rPr>
              <a:t>Uses the Given-When-Then format:</a:t>
            </a:r>
          </a:p>
          <a:p>
            <a:pPr>
              <a:lnSpc>
                <a:spcPct val="150000"/>
              </a:lnSpc>
            </a:pPr>
            <a:endParaRPr lang="en-US" sz="2400" dirty="0">
              <a:solidFill>
                <a:schemeClr val="bg1"/>
              </a:solidFill>
              <a:effectLst>
                <a:outerShdw blurRad="50800" dist="38100" dir="2700000" algn="tl">
                  <a:schemeClr val="bg2">
                    <a:lumMod val="50000"/>
                    <a:alpha val="43000"/>
                  </a:schemeClr>
                </a:outerShdw>
              </a:effectLst>
            </a:endParaRPr>
          </a:p>
          <a:p>
            <a:pPr>
              <a:lnSpc>
                <a:spcPct val="150000"/>
              </a:lnSpc>
            </a:pPr>
            <a:r>
              <a:rPr lang="en-US" sz="2400" dirty="0" smtClean="0">
                <a:solidFill>
                  <a:schemeClr val="bg1"/>
                </a:solidFill>
                <a:effectLst>
                  <a:outerShdw blurRad="50800" dist="38100" dir="2700000" algn="tl">
                    <a:schemeClr val="bg2">
                      <a:lumMod val="50000"/>
                      <a:alpha val="43000"/>
                    </a:schemeClr>
                  </a:outerShdw>
                </a:effectLst>
                <a:latin typeface="Courier New" panose="02070309020205020404" pitchFamily="49" charset="0"/>
                <a:cs typeface="Courier New" panose="02070309020205020404" pitchFamily="49" charset="0"/>
              </a:rPr>
              <a:t>Given some precondition</a:t>
            </a:r>
          </a:p>
          <a:p>
            <a:pPr>
              <a:lnSpc>
                <a:spcPct val="150000"/>
              </a:lnSpc>
            </a:pPr>
            <a:r>
              <a:rPr lang="en-US" sz="2400" dirty="0" smtClean="0">
                <a:solidFill>
                  <a:schemeClr val="bg1"/>
                </a:solidFill>
                <a:effectLst>
                  <a:outerShdw blurRad="50800" dist="38100" dir="2700000" algn="tl">
                    <a:schemeClr val="bg2">
                      <a:lumMod val="50000"/>
                      <a:alpha val="43000"/>
                    </a:schemeClr>
                  </a:outerShdw>
                </a:effectLst>
                <a:latin typeface="Courier New" panose="02070309020205020404" pitchFamily="49" charset="0"/>
                <a:cs typeface="Courier New" panose="02070309020205020404" pitchFamily="49" charset="0"/>
              </a:rPr>
              <a:t>When some action by the actor</a:t>
            </a:r>
          </a:p>
          <a:p>
            <a:pPr>
              <a:lnSpc>
                <a:spcPct val="150000"/>
              </a:lnSpc>
            </a:pPr>
            <a:r>
              <a:rPr lang="en-US" sz="2400" dirty="0" smtClean="0">
                <a:solidFill>
                  <a:schemeClr val="bg1"/>
                </a:solidFill>
                <a:effectLst>
                  <a:outerShdw blurRad="50800" dist="38100" dir="2700000" algn="tl">
                    <a:schemeClr val="bg2">
                      <a:lumMod val="50000"/>
                      <a:alpha val="43000"/>
                    </a:schemeClr>
                  </a:outerShdw>
                </a:effectLst>
                <a:latin typeface="Courier New" panose="02070309020205020404" pitchFamily="49" charset="0"/>
                <a:cs typeface="Courier New" panose="02070309020205020404" pitchFamily="49" charset="0"/>
              </a:rPr>
              <a:t>Then some testable outcome is achieved</a:t>
            </a:r>
            <a:endParaRPr lang="en-US" sz="2400" dirty="0" smtClean="0">
              <a:solidFill>
                <a:schemeClr val="bg1"/>
              </a:solidFill>
              <a:effectLst>
                <a:outerShdw blurRad="50800" dist="38100" dir="2700000" algn="tl">
                  <a:schemeClr val="bg2">
                    <a:lumMod val="50000"/>
                    <a:alpha val="43000"/>
                  </a:schemeClr>
                </a:outerShdw>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7533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SpecFlow Tests</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12" y="1371600"/>
            <a:ext cx="11052385" cy="4648200"/>
          </a:xfrm>
          <a:prstGeom prst="rect">
            <a:avLst/>
          </a:prstGeom>
          <a:ln w="228600" cap="sq" cmpd="thickThin">
            <a:solidFill>
              <a:schemeClr val="bg1"/>
            </a:solidFill>
            <a:prstDash val="solid"/>
            <a:miter lim="800000"/>
          </a:ln>
          <a:effectLst>
            <a:innerShdw blurRad="76200">
              <a:srgbClr val="000000"/>
            </a:innerShdw>
          </a:effectLst>
        </p:spPr>
      </p:pic>
    </p:spTree>
    <p:extLst>
      <p:ext uri="{BB962C8B-B14F-4D97-AF65-F5344CB8AC3E}">
        <p14:creationId xmlns:p14="http://schemas.microsoft.com/office/powerpoint/2010/main" val="329432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Selenium Web Automation</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8" name="TextBox 7"/>
          <p:cNvSpPr txBox="1"/>
          <p:nvPr/>
        </p:nvSpPr>
        <p:spPr>
          <a:xfrm>
            <a:off x="5876181" y="3565811"/>
            <a:ext cx="4002378" cy="424732"/>
          </a:xfrm>
          <a:prstGeom prst="rect">
            <a:avLst/>
          </a:prstGeom>
          <a:noFill/>
        </p:spPr>
        <p:txBody>
          <a:bodyPr wrap="none" rtlCol="0">
            <a:spAutoFit/>
          </a:bodyPr>
          <a:lstStyle/>
          <a:p>
            <a:pPr>
              <a:lnSpc>
                <a:spcPct val="90000"/>
              </a:lnSpc>
            </a:pPr>
            <a:r>
              <a:rPr lang="en-US" sz="2400" dirty="0">
                <a:effectLst>
                  <a:outerShdw blurRad="50800" dist="38100" dir="2700000" algn="tl">
                    <a:schemeClr val="bg2">
                      <a:lumMod val="50000"/>
                      <a:alpha val="43000"/>
                    </a:schemeClr>
                  </a:outerShdw>
                </a:effectLst>
                <a:hlinkClick r:id="rId2"/>
              </a:rPr>
              <a:t>http://www.seleniumhq.org/</a:t>
            </a:r>
            <a:endParaRPr lang="en-US" sz="2400" dirty="0" smtClean="0">
              <a:effectLst>
                <a:outerShdw blurRad="50800" dist="38100" dir="2700000" algn="tl">
                  <a:schemeClr val="bg2">
                    <a:lumMod val="50000"/>
                    <a:alpha val="43000"/>
                  </a:scheme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2" y="1483894"/>
            <a:ext cx="4836574" cy="3240505"/>
          </a:xfrm>
          <a:prstGeom prst="rect">
            <a:avLst/>
          </a:prstGeom>
        </p:spPr>
      </p:pic>
      <p:sp>
        <p:nvSpPr>
          <p:cNvPr id="9" name="Rectangle 8"/>
          <p:cNvSpPr/>
          <p:nvPr/>
        </p:nvSpPr>
        <p:spPr>
          <a:xfrm>
            <a:off x="4604968" y="2642481"/>
            <a:ext cx="6544805" cy="923330"/>
          </a:xfrm>
          <a:prstGeom prst="rect">
            <a:avLst/>
          </a:prstGeom>
          <a:noFill/>
        </p:spPr>
        <p:txBody>
          <a:bodyPr wrap="none" lIns="91440" tIns="45720" rIns="91440" bIns="45720">
            <a:spAutoFit/>
          </a:bodyPr>
          <a:lstStyle/>
          <a:p>
            <a:pPr algn="ctr"/>
            <a:r>
              <a:rPr lang="en-US" sz="5400" dirty="0" smtClean="0">
                <a:ln w="0"/>
                <a:solidFill>
                  <a:schemeClr val="bg1"/>
                </a:solidFill>
                <a:effectLst>
                  <a:outerShdw blurRad="38100" dist="25400" dir="5400000" algn="ctr" rotWithShape="0">
                    <a:srgbClr val="6E747A">
                      <a:alpha val="43000"/>
                    </a:srgbClr>
                  </a:outerShdw>
                </a:effectLst>
              </a:rPr>
              <a:t>Browser Automation!</a:t>
            </a:r>
            <a:endParaRPr lang="en-US"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322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Selenium + Build System</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012" y="1295401"/>
            <a:ext cx="8118261" cy="4967738"/>
          </a:xfrm>
          <a:prstGeom prst="rect">
            <a:avLst/>
          </a:prstGeom>
          <a:ln w="228600" cap="sq" cmpd="thickThin">
            <a:solidFill>
              <a:schemeClr val="bg1"/>
            </a:solidFill>
            <a:prstDash val="solid"/>
            <a:miter lim="800000"/>
          </a:ln>
          <a:effectLst>
            <a:innerShdw blurRad="76200">
              <a:srgbClr val="000000"/>
            </a:innerShdw>
          </a:effectLst>
        </p:spPr>
      </p:pic>
    </p:spTree>
    <p:extLst>
      <p:ext uri="{BB962C8B-B14F-4D97-AF65-F5344CB8AC3E}">
        <p14:creationId xmlns:p14="http://schemas.microsoft.com/office/powerpoint/2010/main" val="388789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solidFill>
                  <a:schemeClr val="bg1"/>
                </a:solidFill>
              </a:rPr>
              <a:t>Who am I?</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3351212" y="1066800"/>
            <a:ext cx="8382000" cy="4524315"/>
          </a:xfrm>
          <a:prstGeom prst="rect">
            <a:avLst/>
          </a:prstGeom>
          <a:noFill/>
        </p:spPr>
        <p:txBody>
          <a:bodyPr wrap="square" rtlCol="0">
            <a:spAutoFit/>
          </a:bodyPr>
          <a:lstStyle/>
          <a:p>
            <a:pPr>
              <a:lnSpc>
                <a:spcPct val="150000"/>
              </a:lnSpc>
            </a:pPr>
            <a:r>
              <a:rPr lang="en-US" sz="2400" dirty="0" smtClean="0">
                <a:solidFill>
                  <a:schemeClr val="bg1"/>
                </a:solidFill>
              </a:rPr>
              <a:t>I have rainbow hair</a:t>
            </a:r>
          </a:p>
          <a:p>
            <a:pPr>
              <a:lnSpc>
                <a:spcPct val="150000"/>
              </a:lnSpc>
            </a:pPr>
            <a:r>
              <a:rPr lang="en-US" sz="2400" dirty="0" smtClean="0">
                <a:solidFill>
                  <a:schemeClr val="bg1"/>
                </a:solidFill>
              </a:rPr>
              <a:t>Also hold a bachelor &amp; master </a:t>
            </a:r>
            <a:r>
              <a:rPr lang="en-US" sz="2400" dirty="0">
                <a:solidFill>
                  <a:schemeClr val="bg1"/>
                </a:solidFill>
              </a:rPr>
              <a:t>degrees in computer science</a:t>
            </a:r>
          </a:p>
          <a:p>
            <a:pPr>
              <a:lnSpc>
                <a:spcPct val="150000"/>
              </a:lnSpc>
            </a:pPr>
            <a:r>
              <a:rPr lang="en-US" sz="2400" dirty="0" smtClean="0">
                <a:solidFill>
                  <a:schemeClr val="bg1"/>
                </a:solidFill>
              </a:rPr>
              <a:t>10 </a:t>
            </a:r>
            <a:r>
              <a:rPr lang="en-US" sz="2400" dirty="0">
                <a:solidFill>
                  <a:schemeClr val="bg1"/>
                </a:solidFill>
              </a:rPr>
              <a:t>years experience in </a:t>
            </a:r>
            <a:r>
              <a:rPr lang="en-US" sz="2400" dirty="0" smtClean="0">
                <a:solidFill>
                  <a:schemeClr val="bg1"/>
                </a:solidFill>
              </a:rPr>
              <a:t>software</a:t>
            </a:r>
            <a:endParaRPr lang="en-US" sz="2400" dirty="0" smtClean="0">
              <a:solidFill>
                <a:schemeClr val="bg1"/>
              </a:solidFill>
            </a:endParaRPr>
          </a:p>
          <a:p>
            <a:pPr>
              <a:lnSpc>
                <a:spcPct val="150000"/>
              </a:lnSpc>
            </a:pPr>
            <a:r>
              <a:rPr lang="en-US" sz="2400" dirty="0" smtClean="0">
                <a:solidFill>
                  <a:schemeClr val="bg1"/>
                </a:solidFill>
              </a:rPr>
              <a:t>Taught various computer courses </a:t>
            </a:r>
            <a:r>
              <a:rPr lang="en-US" sz="2400" dirty="0" smtClean="0">
                <a:solidFill>
                  <a:schemeClr val="bg1"/>
                </a:solidFill>
              </a:rPr>
              <a:t>at local university and community colleges</a:t>
            </a:r>
            <a:endParaRPr lang="en-US" sz="2400" dirty="0" smtClean="0">
              <a:solidFill>
                <a:schemeClr val="bg1"/>
              </a:solidFill>
            </a:endParaRPr>
          </a:p>
          <a:p>
            <a:pPr>
              <a:lnSpc>
                <a:spcPct val="150000"/>
              </a:lnSpc>
            </a:pPr>
            <a:r>
              <a:rPr lang="en-US" sz="2400" dirty="0">
                <a:solidFill>
                  <a:schemeClr val="bg1"/>
                </a:solidFill>
              </a:rPr>
              <a:t>Co-lead the local Spokane QA user group SpoQuality</a:t>
            </a:r>
          </a:p>
          <a:p>
            <a:pPr>
              <a:lnSpc>
                <a:spcPct val="150000"/>
              </a:lnSpc>
            </a:pPr>
            <a:r>
              <a:rPr lang="en-US" sz="2400" dirty="0" smtClean="0">
                <a:solidFill>
                  <a:schemeClr val="bg1"/>
                </a:solidFill>
              </a:rPr>
              <a:t>Spent the last 4 </a:t>
            </a:r>
            <a:r>
              <a:rPr lang="en-US" sz="2400" dirty="0">
                <a:solidFill>
                  <a:schemeClr val="bg1"/>
                </a:solidFill>
              </a:rPr>
              <a:t>years at Spokane Teachers Credit Union in </a:t>
            </a:r>
            <a:r>
              <a:rPr lang="en-US" sz="2400" dirty="0" smtClean="0">
                <a:solidFill>
                  <a:schemeClr val="bg1"/>
                </a:solidFill>
              </a:rPr>
              <a:t>the role of software </a:t>
            </a:r>
            <a:r>
              <a:rPr lang="en-US" sz="2400" dirty="0">
                <a:solidFill>
                  <a:schemeClr val="bg1"/>
                </a:solidFill>
              </a:rPr>
              <a:t>quality assurance </a:t>
            </a:r>
            <a:r>
              <a:rPr lang="en-US" sz="2400" dirty="0" smtClean="0">
                <a:solidFill>
                  <a:schemeClr val="bg1"/>
                </a:solidFill>
              </a:rPr>
              <a:t>engineer</a:t>
            </a: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2" y="1524000"/>
            <a:ext cx="1989137" cy="2005713"/>
          </a:xfrm>
          <a:prstGeom prst="rect">
            <a:avLst/>
          </a:prstGeom>
          <a:ln w="228600" cap="sq" cmpd="thickThin">
            <a:solidFill>
              <a:schemeClr val="bg1"/>
            </a:solidFill>
            <a:prstDash val="solid"/>
            <a:miter lim="800000"/>
          </a:ln>
          <a:effectLst>
            <a:innerShdw blurRad="76200">
              <a:srgbClr val="000000"/>
            </a:innerShdw>
          </a:effectLst>
        </p:spPr>
      </p:pic>
    </p:spTree>
    <p:extLst>
      <p:ext uri="{BB962C8B-B14F-4D97-AF65-F5344CB8AC3E}">
        <p14:creationId xmlns:p14="http://schemas.microsoft.com/office/powerpoint/2010/main" val="233338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Stakeholder Friendly Reporting</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319" t="1755" b="36983"/>
          <a:stretch/>
        </p:blipFill>
        <p:spPr>
          <a:xfrm>
            <a:off x="5332412" y="1295400"/>
            <a:ext cx="6388651" cy="4953000"/>
          </a:xfrm>
          <a:prstGeom prst="rect">
            <a:avLst/>
          </a:prstGeom>
          <a:ln w="228600" cap="sq" cmpd="thickThin">
            <a:solidFill>
              <a:schemeClr val="bg1"/>
            </a:solidFill>
            <a:prstDash val="solid"/>
            <a:miter lim="800000"/>
          </a:ln>
          <a:effectLst>
            <a:innerShdw blurRad="76200">
              <a:srgbClr val="000000"/>
            </a:innerShdw>
          </a:effectLst>
        </p:spPr>
      </p:pic>
      <p:sp>
        <p:nvSpPr>
          <p:cNvPr id="7" name="TextBox 6"/>
          <p:cNvSpPr txBox="1"/>
          <p:nvPr/>
        </p:nvSpPr>
        <p:spPr>
          <a:xfrm>
            <a:off x="150812" y="1066800"/>
            <a:ext cx="4724400" cy="2308324"/>
          </a:xfrm>
          <a:prstGeom prst="rect">
            <a:avLst/>
          </a:prstGeom>
          <a:noFill/>
        </p:spPr>
        <p:txBody>
          <a:bodyPr wrap="square" rtlCol="0">
            <a:spAutoFit/>
          </a:bodyPr>
          <a:lstStyle/>
          <a:p>
            <a:pPr>
              <a:lnSpc>
                <a:spcPct val="150000"/>
              </a:lnSpc>
            </a:pPr>
            <a:r>
              <a:rPr lang="en-US" sz="2400" dirty="0" smtClean="0">
                <a:solidFill>
                  <a:schemeClr val="bg1"/>
                </a:solidFill>
                <a:effectLst>
                  <a:outerShdw blurRad="50800" dist="38100" dir="2700000" algn="tl">
                    <a:schemeClr val="bg2">
                      <a:lumMod val="50000"/>
                      <a:alpha val="43000"/>
                    </a:schemeClr>
                  </a:outerShdw>
                </a:effectLst>
              </a:rPr>
              <a:t>The build system produces a </a:t>
            </a:r>
            <a:r>
              <a:rPr lang="en-US" sz="2400" b="1" i="1" dirty="0" smtClean="0">
                <a:solidFill>
                  <a:schemeClr val="accent1"/>
                </a:solidFill>
                <a:effectLst>
                  <a:outerShdw blurRad="50800" dist="38100" dir="2700000" algn="tl">
                    <a:schemeClr val="bg2">
                      <a:lumMod val="50000"/>
                      <a:alpha val="43000"/>
                    </a:schemeClr>
                  </a:outerShdw>
                </a:effectLst>
              </a:rPr>
              <a:t>Pickles</a:t>
            </a:r>
            <a:r>
              <a:rPr lang="en-US" sz="2400" dirty="0" smtClean="0">
                <a:solidFill>
                  <a:schemeClr val="accent1"/>
                </a:solidFill>
                <a:effectLst>
                  <a:outerShdw blurRad="50800" dist="38100" dir="2700000" algn="tl">
                    <a:schemeClr val="bg2">
                      <a:lumMod val="50000"/>
                      <a:alpha val="43000"/>
                    </a:schemeClr>
                  </a:outerShdw>
                </a:effectLst>
              </a:rPr>
              <a:t> </a:t>
            </a:r>
            <a:r>
              <a:rPr lang="en-US" sz="2400" dirty="0" smtClean="0">
                <a:solidFill>
                  <a:schemeClr val="bg1"/>
                </a:solidFill>
                <a:effectLst>
                  <a:outerShdw blurRad="50800" dist="38100" dir="2700000" algn="tl">
                    <a:schemeClr val="bg2">
                      <a:lumMod val="50000"/>
                      <a:alpha val="43000"/>
                    </a:schemeClr>
                  </a:outerShdw>
                </a:effectLst>
              </a:rPr>
              <a:t>report after running the SpecFlow / Selenium tests</a:t>
            </a:r>
          </a:p>
          <a:p>
            <a:pPr marL="342900" indent="-342900">
              <a:lnSpc>
                <a:spcPct val="150000"/>
              </a:lnSpc>
              <a:buFont typeface="Wingdings" panose="05000000000000000000" pitchFamily="2" charset="2"/>
              <a:buChar char="§"/>
            </a:pPr>
            <a:endParaRPr lang="en-US" sz="2400" b="1" i="1" dirty="0">
              <a:solidFill>
                <a:schemeClr val="bg1"/>
              </a:solidFill>
              <a:effectLst>
                <a:outerShdw blurRad="50800" dist="38100" dir="2700000" algn="tl">
                  <a:schemeClr val="bg2">
                    <a:lumMod val="50000"/>
                    <a:alpha val="43000"/>
                  </a:schemeClr>
                </a:outerShdw>
              </a:effectLst>
            </a:endParaRPr>
          </a:p>
        </p:txBody>
      </p:sp>
      <p:sp>
        <p:nvSpPr>
          <p:cNvPr id="8" name="Rectangle 7"/>
          <p:cNvSpPr/>
          <p:nvPr/>
        </p:nvSpPr>
        <p:spPr>
          <a:xfrm>
            <a:off x="418306" y="3134142"/>
            <a:ext cx="4189412" cy="2123658"/>
          </a:xfrm>
          <a:prstGeom prst="rect">
            <a:avLst/>
          </a:prstGeom>
          <a:noFill/>
        </p:spPr>
        <p:txBody>
          <a:bodyPr wrap="square" lIns="91440" tIns="45720" rIns="91440" bIns="45720">
            <a:spAutoFit/>
          </a:bodyPr>
          <a:lstStyle/>
          <a:p>
            <a:pPr algn="ctr"/>
            <a:r>
              <a:rPr lang="en-US" sz="4400" b="0" cap="none" spc="0" dirty="0" smtClean="0">
                <a:ln w="0"/>
                <a:solidFill>
                  <a:schemeClr val="bg1"/>
                </a:solidFill>
                <a:effectLst>
                  <a:outerShdw blurRad="38100" dist="25400" dir="5400000" algn="ctr" rotWithShape="0">
                    <a:srgbClr val="6E747A">
                      <a:alpha val="43000"/>
                    </a:srgbClr>
                  </a:outerShdw>
                </a:effectLst>
              </a:rPr>
              <a:t>“living documentation generator”</a:t>
            </a:r>
            <a:endParaRPr lang="en-US" sz="4400" b="0" cap="none" spc="0" dirty="0">
              <a:ln w="0"/>
              <a:solidFill>
                <a:schemeClr val="bg1"/>
              </a:solidFill>
              <a:effectLst>
                <a:outerShdw blurRad="38100" dist="25400" dir="5400000" algn="ctr" rotWithShape="0">
                  <a:srgbClr val="6E747A">
                    <a:alpha val="43000"/>
                  </a:srgbClr>
                </a:outerShdw>
              </a:effectLst>
            </a:endParaRPr>
          </a:p>
        </p:txBody>
      </p:sp>
      <p:sp>
        <p:nvSpPr>
          <p:cNvPr id="9" name="TextBox 8"/>
          <p:cNvSpPr txBox="1"/>
          <p:nvPr/>
        </p:nvSpPr>
        <p:spPr>
          <a:xfrm>
            <a:off x="578668" y="5633446"/>
            <a:ext cx="3868688" cy="424732"/>
          </a:xfrm>
          <a:prstGeom prst="rect">
            <a:avLst/>
          </a:prstGeom>
          <a:noFill/>
        </p:spPr>
        <p:txBody>
          <a:bodyPr wrap="none" rtlCol="0">
            <a:spAutoFit/>
          </a:bodyPr>
          <a:lstStyle/>
          <a:p>
            <a:pPr>
              <a:lnSpc>
                <a:spcPct val="90000"/>
              </a:lnSpc>
            </a:pPr>
            <a:r>
              <a:rPr lang="en-US" sz="2400" dirty="0" smtClean="0">
                <a:effectLst>
                  <a:outerShdw blurRad="50800" dist="38100" dir="2700000" algn="tl">
                    <a:schemeClr val="bg2">
                      <a:lumMod val="50000"/>
                      <a:alpha val="43000"/>
                    </a:schemeClr>
                  </a:outerShdw>
                </a:effectLst>
                <a:hlinkClick r:id="rId3"/>
              </a:rPr>
              <a:t>http://www.picklesdoc.com</a:t>
            </a:r>
            <a:endParaRPr lang="en-US" sz="2400" dirty="0" smtClean="0">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106815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2000"/>
            <a:lum/>
          </a:blip>
          <a:srcRect/>
          <a:stretch>
            <a:fillRect t="-10000" b="-10000"/>
          </a:stretch>
        </a:blipFill>
        <a:effectLst/>
      </p:bgPr>
    </p:bg>
    <p:spTree>
      <p:nvGrpSpPr>
        <p:cNvPr id="1" name=""/>
        <p:cNvGrpSpPr/>
        <p:nvPr/>
      </p:nvGrpSpPr>
      <p:grpSpPr>
        <a:xfrm>
          <a:off x="0" y="0"/>
          <a:ext cx="0" cy="0"/>
          <a:chOff x="0" y="0"/>
          <a:chExt cx="0" cy="0"/>
        </a:xfrm>
      </p:grpSpPr>
      <p:sp>
        <p:nvSpPr>
          <p:cNvPr id="20" name="TextBox 19"/>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21" name="TextBox 20"/>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Tree>
    <p:extLst>
      <p:ext uri="{BB962C8B-B14F-4D97-AF65-F5344CB8AC3E}">
        <p14:creationId xmlns:p14="http://schemas.microsoft.com/office/powerpoint/2010/main" val="409222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Has This Really Helped?</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7772400" cy="5632311"/>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400" dirty="0" smtClean="0">
                <a:solidFill>
                  <a:schemeClr val="bg1"/>
                </a:solidFill>
                <a:effectLst>
                  <a:outerShdw blurRad="50800" dist="38100" dir="2700000" algn="tl">
                    <a:schemeClr val="bg2">
                      <a:lumMod val="50000"/>
                      <a:alpha val="43000"/>
                    </a:schemeClr>
                  </a:outerShdw>
                </a:effectLst>
              </a:rPr>
              <a:t>YES!  </a:t>
            </a:r>
          </a:p>
          <a:p>
            <a:pPr marL="342900" indent="-342900">
              <a:lnSpc>
                <a:spcPct val="150000"/>
              </a:lnSpc>
              <a:buFont typeface="Wingdings" panose="05000000000000000000" pitchFamily="2" charset="2"/>
              <a:buChar char="ü"/>
            </a:pPr>
            <a:r>
              <a:rPr lang="en-US" sz="2400" dirty="0" smtClean="0">
                <a:solidFill>
                  <a:schemeClr val="bg1"/>
                </a:solidFill>
                <a:effectLst>
                  <a:outerShdw blurRad="50800" dist="38100" dir="2700000" algn="tl">
                    <a:schemeClr val="bg2">
                      <a:lumMod val="50000"/>
                      <a:alpha val="43000"/>
                    </a:schemeClr>
                  </a:outerShdw>
                </a:effectLst>
              </a:rPr>
              <a:t>While we are still in the early stages of this project we are </a:t>
            </a:r>
            <a:r>
              <a:rPr lang="en-US" sz="2400" b="1" i="1" dirty="0" smtClean="0">
                <a:solidFill>
                  <a:schemeClr val="accent2"/>
                </a:solidFill>
                <a:effectLst>
                  <a:outerShdw blurRad="50800" dist="38100" dir="2700000" algn="tl">
                    <a:schemeClr val="bg2">
                      <a:lumMod val="50000"/>
                      <a:alpha val="43000"/>
                    </a:schemeClr>
                  </a:outerShdw>
                </a:effectLst>
              </a:rPr>
              <a:t>already </a:t>
            </a:r>
            <a:r>
              <a:rPr lang="en-US" sz="2400" b="1" i="1" dirty="0">
                <a:solidFill>
                  <a:schemeClr val="accent2"/>
                </a:solidFill>
                <a:effectLst>
                  <a:outerShdw blurRad="50800" dist="38100" dir="2700000" algn="tl">
                    <a:schemeClr val="bg2">
                      <a:lumMod val="50000"/>
                      <a:alpha val="43000"/>
                    </a:schemeClr>
                  </a:outerShdw>
                </a:effectLst>
              </a:rPr>
              <a:t>seeing positive benefits </a:t>
            </a:r>
            <a:r>
              <a:rPr lang="en-US" sz="2400" dirty="0">
                <a:solidFill>
                  <a:schemeClr val="bg1"/>
                </a:solidFill>
                <a:effectLst>
                  <a:outerShdw blurRad="50800" dist="38100" dir="2700000" algn="tl">
                    <a:schemeClr val="bg2">
                      <a:lumMod val="50000"/>
                      <a:alpha val="43000"/>
                    </a:schemeClr>
                  </a:outerShdw>
                </a:effectLst>
              </a:rPr>
              <a:t>between stakeholders and the software team</a:t>
            </a:r>
          </a:p>
          <a:p>
            <a:pPr marL="342900" indent="-342900">
              <a:lnSpc>
                <a:spcPct val="150000"/>
              </a:lnSpc>
              <a:buFont typeface="Wingdings" panose="05000000000000000000" pitchFamily="2" charset="2"/>
              <a:buChar char="ü"/>
            </a:pPr>
            <a:r>
              <a:rPr lang="en-US" sz="2400" dirty="0">
                <a:solidFill>
                  <a:schemeClr val="bg1"/>
                </a:solidFill>
                <a:effectLst>
                  <a:outerShdw blurRad="50800" dist="38100" dir="2700000" algn="tl">
                    <a:schemeClr val="bg2">
                      <a:lumMod val="50000"/>
                      <a:alpha val="43000"/>
                    </a:schemeClr>
                  </a:outerShdw>
                </a:effectLst>
              </a:rPr>
              <a:t>Stakeholders </a:t>
            </a:r>
            <a:r>
              <a:rPr lang="en-US" sz="2400" dirty="0" smtClean="0">
                <a:solidFill>
                  <a:schemeClr val="bg1"/>
                </a:solidFill>
                <a:effectLst>
                  <a:outerShdw blurRad="50800" dist="38100" dir="2700000" algn="tl">
                    <a:schemeClr val="bg2">
                      <a:lumMod val="50000"/>
                      <a:alpha val="43000"/>
                    </a:schemeClr>
                  </a:outerShdw>
                </a:effectLst>
              </a:rPr>
              <a:t>have </a:t>
            </a:r>
            <a:r>
              <a:rPr lang="en-US" sz="2400" dirty="0">
                <a:solidFill>
                  <a:schemeClr val="bg1"/>
                </a:solidFill>
                <a:effectLst>
                  <a:outerShdw blurRad="50800" dist="38100" dir="2700000" algn="tl">
                    <a:schemeClr val="bg2">
                      <a:lumMod val="50000"/>
                      <a:alpha val="43000"/>
                    </a:schemeClr>
                  </a:outerShdw>
                </a:effectLst>
              </a:rPr>
              <a:t>an increased understanding and appreciation for the </a:t>
            </a:r>
            <a:r>
              <a:rPr lang="en-US" sz="2400" dirty="0" smtClean="0">
                <a:solidFill>
                  <a:schemeClr val="bg1"/>
                </a:solidFill>
                <a:effectLst>
                  <a:outerShdw blurRad="50800" dist="38100" dir="2700000" algn="tl">
                    <a:schemeClr val="bg2">
                      <a:lumMod val="50000"/>
                      <a:alpha val="43000"/>
                    </a:schemeClr>
                  </a:outerShdw>
                </a:effectLst>
              </a:rPr>
              <a:t>application</a:t>
            </a:r>
            <a:endParaRPr lang="en-US" sz="2400" dirty="0">
              <a:solidFill>
                <a:schemeClr val="bg1"/>
              </a:solidFill>
              <a:effectLst>
                <a:outerShdw blurRad="50800" dist="38100" dir="2700000" algn="tl">
                  <a:schemeClr val="bg2">
                    <a:lumMod val="50000"/>
                    <a:alpha val="43000"/>
                  </a:schemeClr>
                </a:outerShdw>
              </a:effectLst>
            </a:endParaRPr>
          </a:p>
          <a:p>
            <a:pPr marL="342900" indent="-342900">
              <a:lnSpc>
                <a:spcPct val="150000"/>
              </a:lnSpc>
              <a:buFont typeface="Wingdings" panose="05000000000000000000" pitchFamily="2" charset="2"/>
              <a:buChar char="ü"/>
            </a:pPr>
            <a:r>
              <a:rPr lang="en-US" sz="2400" dirty="0">
                <a:solidFill>
                  <a:schemeClr val="bg1"/>
                </a:solidFill>
                <a:effectLst>
                  <a:outerShdw blurRad="50800" dist="38100" dir="2700000" algn="tl">
                    <a:schemeClr val="bg2">
                      <a:lumMod val="50000"/>
                      <a:alpha val="43000"/>
                    </a:schemeClr>
                  </a:outerShdw>
                </a:effectLst>
              </a:rPr>
              <a:t>Stakeholders are gaining investment into our test suite </a:t>
            </a:r>
            <a:endParaRPr lang="en-US" sz="2400" dirty="0" smtClean="0">
              <a:solidFill>
                <a:schemeClr val="bg1"/>
              </a:solidFill>
              <a:effectLst>
                <a:outerShdw blurRad="50800" dist="38100" dir="2700000" algn="tl">
                  <a:schemeClr val="bg2">
                    <a:lumMod val="50000"/>
                    <a:alpha val="43000"/>
                  </a:schemeClr>
                </a:outerShdw>
              </a:effectLst>
            </a:endParaRPr>
          </a:p>
          <a:p>
            <a:pPr marL="342900" indent="-342900">
              <a:lnSpc>
                <a:spcPct val="150000"/>
              </a:lnSpc>
              <a:buFont typeface="Wingdings" panose="05000000000000000000" pitchFamily="2" charset="2"/>
              <a:buChar char="ü"/>
            </a:pPr>
            <a:r>
              <a:rPr lang="en-US" sz="2400" dirty="0" smtClean="0">
                <a:solidFill>
                  <a:schemeClr val="bg1"/>
                </a:solidFill>
                <a:effectLst>
                  <a:outerShdw blurRad="50800" dist="38100" dir="2700000" algn="tl">
                    <a:schemeClr val="bg2">
                      <a:lumMod val="50000"/>
                      <a:alpha val="43000"/>
                    </a:schemeClr>
                  </a:outerShdw>
                </a:effectLst>
              </a:rPr>
              <a:t>Stakeholders have a </a:t>
            </a:r>
            <a:r>
              <a:rPr lang="en-US" sz="2400" dirty="0" smtClean="0">
                <a:solidFill>
                  <a:schemeClr val="bg1"/>
                </a:solidFill>
                <a:effectLst>
                  <a:outerShdw blurRad="50800" dist="38100" dir="2700000" algn="tl">
                    <a:schemeClr val="bg2">
                      <a:lumMod val="50000"/>
                      <a:alpha val="43000"/>
                    </a:schemeClr>
                  </a:outerShdw>
                </a:effectLst>
              </a:rPr>
              <a:t>greater </a:t>
            </a:r>
            <a:r>
              <a:rPr lang="en-US" sz="2400" dirty="0">
                <a:solidFill>
                  <a:schemeClr val="bg1"/>
                </a:solidFill>
                <a:effectLst>
                  <a:outerShdw blurRad="50800" dist="38100" dir="2700000" algn="tl">
                    <a:schemeClr val="bg2">
                      <a:lumMod val="50000"/>
                      <a:alpha val="43000"/>
                    </a:schemeClr>
                  </a:outerShdw>
                </a:effectLst>
              </a:rPr>
              <a:t>voice into test coverage and priority</a:t>
            </a:r>
          </a:p>
          <a:p>
            <a:pPr marL="342900" indent="-342900">
              <a:lnSpc>
                <a:spcPct val="150000"/>
              </a:lnSpc>
              <a:buFont typeface="Wingdings" panose="05000000000000000000" pitchFamily="2" charset="2"/>
              <a:buChar char="ü"/>
            </a:pPr>
            <a:endParaRPr lang="en-US" sz="2400" b="1" i="1" dirty="0">
              <a:solidFill>
                <a:schemeClr val="bg1"/>
              </a:solidFill>
              <a:effectLst>
                <a:outerShdw blurRad="50800" dist="38100" dir="2700000" algn="tl">
                  <a:schemeClr val="bg2">
                    <a:lumMod val="50000"/>
                    <a:alpha val="43000"/>
                  </a:scheme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012" y="1600200"/>
            <a:ext cx="3389523" cy="3962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4989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You Can Do This Too!</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6" name="Rectangle 5"/>
          <p:cNvSpPr/>
          <p:nvPr/>
        </p:nvSpPr>
        <p:spPr>
          <a:xfrm>
            <a:off x="912812" y="1600200"/>
            <a:ext cx="10403524" cy="3477875"/>
          </a:xfrm>
          <a:prstGeom prst="rect">
            <a:avLst/>
          </a:prstGeom>
          <a:noFill/>
        </p:spPr>
        <p:txBody>
          <a:bodyPr wrap="square" lIns="91440" tIns="45720" rIns="91440" bIns="45720">
            <a:spAutoFit/>
          </a:bodyPr>
          <a:lstStyle/>
          <a:p>
            <a:pPr algn="ctr"/>
            <a:r>
              <a:rPr lang="en-US" sz="4400" b="0" cap="none" spc="0" dirty="0" smtClean="0">
                <a:ln w="0"/>
                <a:solidFill>
                  <a:schemeClr val="bg1"/>
                </a:solidFill>
                <a:effectLst>
                  <a:outerShdw blurRad="38100" dist="25400" dir="5400000" algn="ctr" rotWithShape="0">
                    <a:srgbClr val="6E747A">
                      <a:alpha val="43000"/>
                    </a:srgbClr>
                  </a:outerShdw>
                </a:effectLst>
              </a:rPr>
              <a:t>Building an excellent partnership with your s</a:t>
            </a:r>
            <a:r>
              <a:rPr lang="en-US" sz="4400" dirty="0" smtClean="0">
                <a:ln w="0"/>
                <a:solidFill>
                  <a:schemeClr val="bg1"/>
                </a:solidFill>
                <a:effectLst>
                  <a:outerShdw blurRad="38100" dist="25400" dir="5400000" algn="ctr" rotWithShape="0">
                    <a:srgbClr val="6E747A">
                      <a:alpha val="43000"/>
                    </a:srgbClr>
                  </a:outerShdw>
                </a:effectLst>
              </a:rPr>
              <a:t>takeholders and including them in the development of an automated test suite can boost their confidence in your test coverage and the quality of your tests.</a:t>
            </a:r>
            <a:endParaRPr lang="en-US" sz="4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4377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Thank </a:t>
            </a:r>
            <a:r>
              <a:rPr lang="en-US" dirty="0">
                <a:solidFill>
                  <a:schemeClr val="bg1"/>
                </a:solidFill>
              </a:rPr>
              <a:t>Y</a:t>
            </a:r>
            <a:r>
              <a:rPr lang="en-US" dirty="0" smtClean="0">
                <a:solidFill>
                  <a:schemeClr val="bg1"/>
                </a:solidFill>
              </a:rPr>
              <a:t>ou!</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Tree>
    <p:extLst>
      <p:ext uri="{BB962C8B-B14F-4D97-AF65-F5344CB8AC3E}">
        <p14:creationId xmlns:p14="http://schemas.microsoft.com/office/powerpoint/2010/main" val="202696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Contact Info</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379412" y="2971800"/>
            <a:ext cx="11353800" cy="6186309"/>
          </a:xfrm>
          <a:prstGeom prst="rect">
            <a:avLst/>
          </a:prstGeom>
          <a:noFill/>
        </p:spPr>
        <p:txBody>
          <a:bodyPr wrap="square" numCol="3" rtlCol="0">
            <a:spAutoFit/>
          </a:bodyPr>
          <a:lstStyle/>
          <a:p>
            <a:pPr marL="342900" indent="-342900">
              <a:lnSpc>
                <a:spcPct val="150000"/>
              </a:lnSpc>
              <a:buFont typeface="Wingdings" panose="05000000000000000000" pitchFamily="2" charset="2"/>
              <a:buChar char="§"/>
            </a:pPr>
            <a:r>
              <a:rPr lang="en-US" sz="2400" dirty="0" smtClean="0">
                <a:solidFill>
                  <a:schemeClr val="bg1"/>
                </a:solidFill>
              </a:rPr>
              <a:t>Rebecca Long</a:t>
            </a:r>
          </a:p>
          <a:p>
            <a:pPr marL="800100" lvl="1" indent="-342900">
              <a:lnSpc>
                <a:spcPct val="150000"/>
              </a:lnSpc>
              <a:buFont typeface="Wingdings" panose="05000000000000000000" pitchFamily="2" charset="2"/>
              <a:buChar char="§"/>
            </a:pPr>
            <a:r>
              <a:rPr lang="en-US" sz="2400" dirty="0" smtClean="0">
                <a:solidFill>
                  <a:schemeClr val="bg1"/>
                </a:solidFill>
                <a:hlinkClick r:id="rId2"/>
              </a:rPr>
              <a:t>rebeccal@stcu.org</a:t>
            </a:r>
            <a:endParaRPr lang="en-US" sz="2400" dirty="0">
              <a:solidFill>
                <a:schemeClr val="bg1"/>
              </a:solidFill>
            </a:endParaRPr>
          </a:p>
          <a:p>
            <a:pPr marL="800100" lvl="1" indent="-342900">
              <a:lnSpc>
                <a:spcPct val="150000"/>
              </a:lnSpc>
              <a:buFont typeface="Wingdings" panose="05000000000000000000" pitchFamily="2" charset="2"/>
              <a:buChar char="§"/>
            </a:pPr>
            <a:r>
              <a:rPr lang="en-US" sz="2400" dirty="0">
                <a:solidFill>
                  <a:schemeClr val="bg1"/>
                </a:solidFill>
              </a:rPr>
              <a:t>LinkedIn: </a:t>
            </a:r>
            <a:r>
              <a:rPr lang="en-US" sz="2400" dirty="0">
                <a:solidFill>
                  <a:schemeClr val="bg1"/>
                </a:solidFill>
                <a:hlinkClick r:id="rId3"/>
              </a:rPr>
              <a:t>@amaya30</a:t>
            </a:r>
            <a:endParaRPr lang="en-US" sz="2400" dirty="0">
              <a:solidFill>
                <a:schemeClr val="bg1"/>
              </a:solidFill>
            </a:endParaRPr>
          </a:p>
          <a:p>
            <a:pPr marL="800100" lvl="1" indent="-342900">
              <a:lnSpc>
                <a:spcPct val="150000"/>
              </a:lnSpc>
              <a:buFont typeface="Wingdings" panose="05000000000000000000" pitchFamily="2" charset="2"/>
              <a:buChar char="§"/>
            </a:pPr>
            <a:r>
              <a:rPr lang="en-US" sz="2400" dirty="0">
                <a:solidFill>
                  <a:schemeClr val="bg1"/>
                </a:solidFill>
              </a:rPr>
              <a:t>Twitter: </a:t>
            </a:r>
            <a:r>
              <a:rPr lang="en-US" sz="2400" dirty="0">
                <a:solidFill>
                  <a:schemeClr val="bg1"/>
                </a:solidFill>
                <a:hlinkClick r:id="rId4"/>
              </a:rPr>
              <a:t>@</a:t>
            </a:r>
            <a:r>
              <a:rPr lang="en-US" sz="2400" dirty="0" smtClean="0">
                <a:solidFill>
                  <a:schemeClr val="bg1"/>
                </a:solidFill>
                <a:hlinkClick r:id="rId4"/>
              </a:rPr>
              <a:t>amaya30</a:t>
            </a:r>
            <a:endParaRPr lang="en-US" sz="2400" dirty="0" smtClean="0">
              <a:solidFill>
                <a:schemeClr val="bg1"/>
              </a:solidFill>
            </a:endParaRPr>
          </a:p>
          <a:p>
            <a:pPr marL="800100" lvl="1" indent="-342900">
              <a:lnSpc>
                <a:spcPct val="150000"/>
              </a:lnSpc>
              <a:buFont typeface="Wingdings" panose="05000000000000000000" pitchFamily="2" charset="2"/>
              <a:buChar char="§"/>
            </a:pPr>
            <a:r>
              <a:rPr lang="en-US" sz="2400" dirty="0" smtClean="0">
                <a:solidFill>
                  <a:schemeClr val="bg1"/>
                </a:solidFill>
              </a:rPr>
              <a:t>Instagram: </a:t>
            </a:r>
            <a:r>
              <a:rPr lang="en-US" sz="2400" dirty="0" smtClean="0">
                <a:solidFill>
                  <a:schemeClr val="bg1"/>
                </a:solidFill>
                <a:hlinkClick r:id="rId5"/>
              </a:rPr>
              <a:t>@</a:t>
            </a:r>
            <a:r>
              <a:rPr lang="en-US" sz="2400" dirty="0" smtClean="0">
                <a:solidFill>
                  <a:schemeClr val="bg1"/>
                </a:solidFill>
                <a:hlinkClick r:id="rId5"/>
              </a:rPr>
              <a:t>amaya30</a:t>
            </a:r>
            <a:endParaRPr lang="en-US" sz="2400" dirty="0" smtClean="0">
              <a:solidFill>
                <a:schemeClr val="bg1"/>
              </a:solidFill>
            </a:endParaRPr>
          </a:p>
          <a:p>
            <a:pPr marL="342900" indent="-342900">
              <a:lnSpc>
                <a:spcPct val="150000"/>
              </a:lnSpc>
              <a:buFont typeface="Wingdings" panose="05000000000000000000" pitchFamily="2" charset="2"/>
              <a:buChar char="§"/>
            </a:pPr>
            <a:endParaRPr lang="en-US" sz="2400" dirty="0" smtClean="0">
              <a:solidFill>
                <a:schemeClr val="bg1"/>
              </a:solidFill>
            </a:endParaRPr>
          </a:p>
          <a:p>
            <a:pPr marL="342900" indent="-342900">
              <a:lnSpc>
                <a:spcPct val="150000"/>
              </a:lnSpc>
              <a:buFont typeface="Wingdings" panose="05000000000000000000" pitchFamily="2" charset="2"/>
              <a:buChar char="§"/>
            </a:pPr>
            <a:endParaRPr lang="en-US" sz="2400" dirty="0">
              <a:solidFill>
                <a:schemeClr val="bg1"/>
              </a:solidFill>
            </a:endParaRPr>
          </a:p>
          <a:p>
            <a:pPr marL="342900" indent="-342900">
              <a:lnSpc>
                <a:spcPct val="150000"/>
              </a:lnSpc>
              <a:buFont typeface="Wingdings" panose="05000000000000000000" pitchFamily="2" charset="2"/>
              <a:buChar char="§"/>
            </a:pPr>
            <a:endParaRPr lang="en-US" sz="2400" dirty="0" smtClean="0">
              <a:solidFill>
                <a:schemeClr val="bg1"/>
              </a:solidFill>
            </a:endParaRPr>
          </a:p>
          <a:p>
            <a:pPr marL="342900" indent="-342900">
              <a:lnSpc>
                <a:spcPct val="150000"/>
              </a:lnSpc>
              <a:buFont typeface="Wingdings" panose="05000000000000000000" pitchFamily="2" charset="2"/>
              <a:buChar char="§"/>
            </a:pPr>
            <a:endParaRPr lang="en-US" sz="2400" dirty="0">
              <a:solidFill>
                <a:schemeClr val="bg1"/>
              </a:solidFill>
            </a:endParaRPr>
          </a:p>
          <a:p>
            <a:pPr marL="342900" indent="-342900">
              <a:lnSpc>
                <a:spcPct val="150000"/>
              </a:lnSpc>
              <a:buFont typeface="Wingdings" panose="05000000000000000000" pitchFamily="2" charset="2"/>
              <a:buChar char="§"/>
            </a:pPr>
            <a:endParaRPr lang="en-US" sz="2400" dirty="0" smtClean="0">
              <a:solidFill>
                <a:schemeClr val="bg1"/>
              </a:solidFill>
            </a:endParaRPr>
          </a:p>
          <a:p>
            <a:pPr marL="342900" indent="-342900">
              <a:lnSpc>
                <a:spcPct val="150000"/>
              </a:lnSpc>
              <a:buFont typeface="Wingdings" panose="05000000000000000000" pitchFamily="2" charset="2"/>
              <a:buChar char="§"/>
            </a:pPr>
            <a:endParaRPr lang="en-US" sz="2400" dirty="0">
              <a:solidFill>
                <a:schemeClr val="bg1"/>
              </a:solidFill>
            </a:endParaRPr>
          </a:p>
          <a:p>
            <a:pPr marL="342900" indent="-342900">
              <a:lnSpc>
                <a:spcPct val="150000"/>
              </a:lnSpc>
              <a:buFont typeface="Wingdings" panose="05000000000000000000" pitchFamily="2" charset="2"/>
              <a:buChar char="§"/>
            </a:pPr>
            <a:r>
              <a:rPr lang="en-US" sz="2400" dirty="0" smtClean="0">
                <a:solidFill>
                  <a:schemeClr val="bg1"/>
                </a:solidFill>
              </a:rPr>
              <a:t>SpoQuality </a:t>
            </a:r>
            <a:r>
              <a:rPr lang="en-US" sz="2400" dirty="0" smtClean="0">
                <a:solidFill>
                  <a:schemeClr val="bg1"/>
                </a:solidFill>
              </a:rPr>
              <a:t>User Group</a:t>
            </a:r>
          </a:p>
          <a:p>
            <a:pPr marL="800100" lvl="1" indent="-342900">
              <a:lnSpc>
                <a:spcPct val="150000"/>
              </a:lnSpc>
              <a:buFont typeface="Wingdings" panose="05000000000000000000" pitchFamily="2" charset="2"/>
              <a:buChar char="§"/>
            </a:pPr>
            <a:r>
              <a:rPr lang="en-US" sz="2400" dirty="0" smtClean="0">
                <a:solidFill>
                  <a:schemeClr val="bg1"/>
                </a:solidFill>
              </a:rPr>
              <a:t>Facebook: </a:t>
            </a:r>
            <a:r>
              <a:rPr lang="en-US" sz="2400" dirty="0" smtClean="0">
                <a:solidFill>
                  <a:schemeClr val="bg1"/>
                </a:solidFill>
                <a:hlinkClick r:id="rId6"/>
              </a:rPr>
              <a:t>@</a:t>
            </a:r>
            <a:r>
              <a:rPr lang="en-US" sz="2400" dirty="0" err="1">
                <a:solidFill>
                  <a:schemeClr val="bg1"/>
                </a:solidFill>
                <a:hlinkClick r:id="rId6"/>
              </a:rPr>
              <a:t>s</a:t>
            </a:r>
            <a:r>
              <a:rPr lang="en-US" sz="2400" dirty="0" err="1" smtClean="0">
                <a:solidFill>
                  <a:schemeClr val="bg1"/>
                </a:solidFill>
                <a:hlinkClick r:id="rId6"/>
              </a:rPr>
              <a:t>poquality</a:t>
            </a:r>
            <a:endParaRPr lang="en-US" sz="2400" dirty="0" smtClean="0">
              <a:solidFill>
                <a:schemeClr val="bg1"/>
              </a:solidFill>
            </a:endParaRPr>
          </a:p>
          <a:p>
            <a:pPr marL="800100" lvl="1" indent="-342900">
              <a:lnSpc>
                <a:spcPct val="150000"/>
              </a:lnSpc>
              <a:buFont typeface="Wingdings" panose="05000000000000000000" pitchFamily="2" charset="2"/>
              <a:buChar char="§"/>
            </a:pPr>
            <a:r>
              <a:rPr lang="en-US" sz="2400" dirty="0" smtClean="0">
                <a:solidFill>
                  <a:schemeClr val="bg1"/>
                </a:solidFill>
              </a:rPr>
              <a:t>Twitter: </a:t>
            </a:r>
            <a:r>
              <a:rPr lang="en-US" sz="2400" dirty="0" smtClean="0">
                <a:solidFill>
                  <a:schemeClr val="bg1"/>
                </a:solidFill>
                <a:hlinkClick r:id="rId7"/>
              </a:rPr>
              <a:t>@</a:t>
            </a:r>
            <a:r>
              <a:rPr lang="en-US" sz="2400" dirty="0" err="1" smtClean="0">
                <a:solidFill>
                  <a:schemeClr val="bg1"/>
                </a:solidFill>
                <a:hlinkClick r:id="rId7"/>
              </a:rPr>
              <a:t>spoquality</a:t>
            </a:r>
            <a:endParaRPr lang="en-US" sz="2400" dirty="0">
              <a:solidFill>
                <a:schemeClr val="bg1"/>
              </a:solidFill>
            </a:endParaRPr>
          </a:p>
          <a:p>
            <a:pPr marL="342900" indent="-342900">
              <a:lnSpc>
                <a:spcPct val="150000"/>
              </a:lnSpc>
              <a:buFont typeface="Wingdings" panose="05000000000000000000" pitchFamily="2" charset="2"/>
              <a:buChar char="§"/>
            </a:pPr>
            <a:endParaRPr lang="en-US" sz="2400" dirty="0" smtClean="0">
              <a:solidFill>
                <a:schemeClr val="bg1"/>
              </a:solidFill>
            </a:endParaRPr>
          </a:p>
          <a:p>
            <a:pPr marL="342900" indent="-342900">
              <a:lnSpc>
                <a:spcPct val="150000"/>
              </a:lnSpc>
              <a:buFont typeface="Wingdings" panose="05000000000000000000" pitchFamily="2" charset="2"/>
              <a:buChar char="§"/>
            </a:pPr>
            <a:endParaRPr lang="en-US" sz="2400" dirty="0">
              <a:solidFill>
                <a:schemeClr val="bg1"/>
              </a:solidFill>
            </a:endParaRPr>
          </a:p>
          <a:p>
            <a:pPr marL="342900" indent="-342900">
              <a:lnSpc>
                <a:spcPct val="150000"/>
              </a:lnSpc>
              <a:buFont typeface="Wingdings" panose="05000000000000000000" pitchFamily="2" charset="2"/>
              <a:buChar char="§"/>
            </a:pPr>
            <a:endParaRPr lang="en-US" sz="2400" dirty="0" smtClean="0">
              <a:solidFill>
                <a:schemeClr val="bg1"/>
              </a:solidFill>
            </a:endParaRPr>
          </a:p>
          <a:p>
            <a:pPr marL="342900" indent="-342900">
              <a:lnSpc>
                <a:spcPct val="150000"/>
              </a:lnSpc>
              <a:buFont typeface="Wingdings" panose="05000000000000000000" pitchFamily="2" charset="2"/>
              <a:buChar char="§"/>
            </a:pPr>
            <a:endParaRPr lang="en-US" sz="2400" dirty="0">
              <a:solidFill>
                <a:schemeClr val="bg1"/>
              </a:solidFill>
            </a:endParaRPr>
          </a:p>
          <a:p>
            <a:pPr marL="342900" indent="-342900">
              <a:lnSpc>
                <a:spcPct val="150000"/>
              </a:lnSpc>
              <a:buFont typeface="Wingdings" panose="05000000000000000000" pitchFamily="2" charset="2"/>
              <a:buChar char="§"/>
            </a:pPr>
            <a:endParaRPr lang="en-US" sz="2400" dirty="0" smtClean="0">
              <a:solidFill>
                <a:schemeClr val="bg1"/>
              </a:solidFill>
            </a:endParaRPr>
          </a:p>
          <a:p>
            <a:pPr marL="342900" indent="-342900">
              <a:lnSpc>
                <a:spcPct val="150000"/>
              </a:lnSpc>
              <a:buFont typeface="Wingdings" panose="05000000000000000000" pitchFamily="2" charset="2"/>
              <a:buChar char="§"/>
            </a:pPr>
            <a:endParaRPr lang="en-US" sz="2400" dirty="0">
              <a:solidFill>
                <a:schemeClr val="bg1"/>
              </a:solidFill>
            </a:endParaRPr>
          </a:p>
          <a:p>
            <a:pPr marL="342900" indent="-342900">
              <a:lnSpc>
                <a:spcPct val="150000"/>
              </a:lnSpc>
              <a:buFont typeface="Wingdings" panose="05000000000000000000" pitchFamily="2" charset="2"/>
              <a:buChar char="§"/>
            </a:pPr>
            <a:endParaRPr lang="en-US" sz="2400" dirty="0" smtClean="0">
              <a:solidFill>
                <a:schemeClr val="bg1"/>
              </a:solidFill>
            </a:endParaRPr>
          </a:p>
          <a:p>
            <a:pPr marL="342900" indent="-342900">
              <a:lnSpc>
                <a:spcPct val="150000"/>
              </a:lnSpc>
              <a:buFont typeface="Wingdings" panose="05000000000000000000" pitchFamily="2" charset="2"/>
              <a:buChar char="§"/>
            </a:pPr>
            <a:r>
              <a:rPr lang="en-US" sz="2400" dirty="0" smtClean="0">
                <a:solidFill>
                  <a:schemeClr val="bg1"/>
                </a:solidFill>
              </a:rPr>
              <a:t>Spokane Teacher’s Credit Union</a:t>
            </a:r>
            <a:endParaRPr lang="en-US" sz="2400" dirty="0">
              <a:solidFill>
                <a:schemeClr val="bg1"/>
              </a:solidFill>
            </a:endParaRPr>
          </a:p>
          <a:p>
            <a:pPr marL="800100" lvl="1" indent="-342900">
              <a:lnSpc>
                <a:spcPct val="150000"/>
              </a:lnSpc>
              <a:buFont typeface="Wingdings" panose="05000000000000000000" pitchFamily="2" charset="2"/>
              <a:buChar char="§"/>
            </a:pPr>
            <a:r>
              <a:rPr lang="en-US" sz="2400" dirty="0" smtClean="0">
                <a:solidFill>
                  <a:schemeClr val="bg1"/>
                </a:solidFill>
                <a:hlinkClick r:id="rId8"/>
              </a:rPr>
              <a:t>https</a:t>
            </a:r>
            <a:r>
              <a:rPr lang="en-US" sz="2400" dirty="0">
                <a:solidFill>
                  <a:schemeClr val="bg1"/>
                </a:solidFill>
                <a:hlinkClick r:id="rId8"/>
              </a:rPr>
              <a:t>://www.stcu.org</a:t>
            </a:r>
            <a:r>
              <a:rPr lang="en-US" sz="2400" dirty="0">
                <a:solidFill>
                  <a:schemeClr val="bg1"/>
                </a:solidFill>
              </a:rPr>
              <a:t> </a:t>
            </a:r>
          </a:p>
          <a:p>
            <a:pPr marL="342900" indent="-342900">
              <a:lnSpc>
                <a:spcPct val="150000"/>
              </a:lnSpc>
              <a:buFont typeface="Wingdings" panose="05000000000000000000" pitchFamily="2" charset="2"/>
              <a:buChar char="§"/>
            </a:pPr>
            <a:endParaRPr lang="en-US" sz="2400" b="1" i="1" dirty="0">
              <a:solidFill>
                <a:schemeClr val="bg1"/>
              </a:solidFill>
              <a:effectLst>
                <a:outerShdw blurRad="50800" dist="38100" dir="2700000" algn="tl">
                  <a:schemeClr val="bg2">
                    <a:lumMod val="50000"/>
                    <a:alpha val="43000"/>
                  </a:schemeClr>
                </a:outerShdw>
              </a:effectLst>
            </a:endParaRP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9012" y="1502684"/>
            <a:ext cx="2594082" cy="980403"/>
          </a:xfrm>
          <a:prstGeom prst="rect">
            <a:avLst/>
          </a:prstGeom>
          <a:ln w="228600" cap="sq" cmpd="thickThin">
            <a:solidFill>
              <a:schemeClr val="bg1"/>
            </a:solidFill>
            <a:prstDash val="solid"/>
            <a:miter lim="800000"/>
          </a:ln>
          <a:effectLst>
            <a:innerShdw blurRad="76200">
              <a:srgbClr val="000000"/>
            </a:innerShdw>
          </a:effectLst>
        </p:spPr>
      </p:pic>
      <p:pic>
        <p:nvPicPr>
          <p:cNvPr id="7" name="Content Placeholder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93812" y="1242570"/>
            <a:ext cx="1488228" cy="1500630"/>
          </a:xfrm>
          <a:prstGeom prst="rect">
            <a:avLst/>
          </a:prstGeom>
          <a:ln w="228600" cap="sq" cmpd="thickThin">
            <a:solidFill>
              <a:schemeClr val="bg1"/>
            </a:solidFill>
            <a:prstDash val="solid"/>
            <a:miter lim="800000"/>
          </a:ln>
          <a:effectLst>
            <a:innerShdw blurRad="76200">
              <a:srgbClr val="000000"/>
            </a:innerShdw>
          </a:effectLst>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50086" y="1273733"/>
            <a:ext cx="1412452" cy="1438304"/>
          </a:xfrm>
          <a:prstGeom prst="rect">
            <a:avLst/>
          </a:prstGeom>
          <a:ln w="228600" cap="sq" cmpd="thickThin">
            <a:solidFill>
              <a:schemeClr val="bg1"/>
            </a:solidFill>
            <a:prstDash val="solid"/>
            <a:miter lim="800000"/>
          </a:ln>
          <a:effectLst>
            <a:innerShdw blurRad="76200">
              <a:srgbClr val="000000"/>
            </a:innerShdw>
          </a:effectLst>
        </p:spPr>
      </p:pic>
    </p:spTree>
    <p:extLst>
      <p:ext uri="{BB962C8B-B14F-4D97-AF65-F5344CB8AC3E}">
        <p14:creationId xmlns:p14="http://schemas.microsoft.com/office/powerpoint/2010/main" val="283417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Who is STCU?</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2308324"/>
          </a:xfrm>
          <a:prstGeom prst="rect">
            <a:avLst/>
          </a:prstGeom>
          <a:noFill/>
        </p:spPr>
        <p:txBody>
          <a:bodyPr wrap="square" rtlCol="0">
            <a:spAutoFit/>
          </a:bodyPr>
          <a:lstStyle/>
          <a:p>
            <a:pPr>
              <a:lnSpc>
                <a:spcPct val="150000"/>
              </a:lnSpc>
            </a:pPr>
            <a:r>
              <a:rPr lang="en-US" sz="2400" dirty="0" smtClean="0">
                <a:solidFill>
                  <a:schemeClr val="bg1"/>
                </a:solidFill>
              </a:rPr>
              <a:t>Spokane Teacher’s Credit </a:t>
            </a:r>
            <a:r>
              <a:rPr lang="en-US" sz="2400" dirty="0" smtClean="0">
                <a:solidFill>
                  <a:schemeClr val="bg1"/>
                </a:solidFill>
              </a:rPr>
              <a:t>Union </a:t>
            </a:r>
            <a:r>
              <a:rPr lang="en-US" sz="2400" dirty="0" smtClean="0">
                <a:solidFill>
                  <a:schemeClr val="bg1"/>
                </a:solidFill>
              </a:rPr>
              <a:t>is </a:t>
            </a:r>
            <a:r>
              <a:rPr lang="en-US" sz="2400" dirty="0">
                <a:solidFill>
                  <a:schemeClr val="bg1"/>
                </a:solidFill>
              </a:rPr>
              <a:t>the 3</a:t>
            </a:r>
            <a:r>
              <a:rPr lang="en-US" sz="2400" baseline="30000" dirty="0">
                <a:solidFill>
                  <a:schemeClr val="bg1"/>
                </a:solidFill>
              </a:rPr>
              <a:t>rd</a:t>
            </a:r>
            <a:r>
              <a:rPr lang="en-US" sz="2400" dirty="0">
                <a:solidFill>
                  <a:schemeClr val="bg1"/>
                </a:solidFill>
              </a:rPr>
              <a:t> largest credit union </a:t>
            </a:r>
            <a:r>
              <a:rPr lang="en-US" sz="2400" dirty="0" smtClean="0">
                <a:solidFill>
                  <a:schemeClr val="bg1"/>
                </a:solidFill>
              </a:rPr>
              <a:t>in Washington state</a:t>
            </a:r>
            <a:endParaRPr lang="en-US" sz="2400" dirty="0">
              <a:solidFill>
                <a:schemeClr val="bg1"/>
              </a:solidFill>
            </a:endParaRPr>
          </a:p>
          <a:p>
            <a:pPr>
              <a:lnSpc>
                <a:spcPct val="150000"/>
              </a:lnSpc>
            </a:pPr>
            <a:r>
              <a:rPr lang="en-US" sz="2400" dirty="0">
                <a:solidFill>
                  <a:schemeClr val="bg1"/>
                </a:solidFill>
              </a:rPr>
              <a:t>Based out of </a:t>
            </a:r>
            <a:r>
              <a:rPr lang="en-US" sz="2400" dirty="0" smtClean="0">
                <a:solidFill>
                  <a:schemeClr val="bg1"/>
                </a:solidFill>
              </a:rPr>
              <a:t>Spokane, Washington</a:t>
            </a:r>
            <a:endParaRPr lang="en-US" sz="2400" dirty="0">
              <a:solidFill>
                <a:schemeClr val="bg1"/>
              </a:solidFill>
            </a:endParaRPr>
          </a:p>
          <a:p>
            <a:pPr>
              <a:lnSpc>
                <a:spcPct val="150000"/>
              </a:lnSpc>
            </a:pPr>
            <a:r>
              <a:rPr lang="en-US" sz="2400" dirty="0">
                <a:solidFill>
                  <a:schemeClr val="bg1"/>
                </a:solidFill>
              </a:rPr>
              <a:t>Internal software team grew from 5 people to </a:t>
            </a:r>
            <a:r>
              <a:rPr lang="en-US" sz="2400" dirty="0" smtClean="0">
                <a:solidFill>
                  <a:schemeClr val="bg1"/>
                </a:solidFill>
              </a:rPr>
              <a:t>13 </a:t>
            </a:r>
            <a:r>
              <a:rPr lang="en-US" sz="2400" dirty="0">
                <a:solidFill>
                  <a:schemeClr val="bg1"/>
                </a:solidFill>
              </a:rPr>
              <a:t>in the last 4 years</a:t>
            </a:r>
          </a:p>
          <a:p>
            <a:pPr>
              <a:lnSpc>
                <a:spcPct val="150000"/>
              </a:lnSpc>
            </a:pPr>
            <a:r>
              <a:rPr lang="en-US" sz="2400" dirty="0">
                <a:solidFill>
                  <a:schemeClr val="bg1"/>
                </a:solidFill>
              </a:rPr>
              <a:t>Demand for us to build more awesome software has only </a:t>
            </a:r>
            <a:r>
              <a:rPr lang="en-US" sz="2400" dirty="0" smtClean="0">
                <a:solidFill>
                  <a:schemeClr val="bg1"/>
                </a:solidFill>
              </a:rPr>
              <a:t>increased!</a:t>
            </a:r>
            <a:endParaRPr lang="en-US" sz="24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837" y="3810000"/>
            <a:ext cx="6153150" cy="2095500"/>
          </a:xfrm>
          <a:prstGeom prst="rect">
            <a:avLst/>
          </a:prstGeom>
          <a:ln w="228600" cap="sq" cmpd="thickThin">
            <a:solidFill>
              <a:schemeClr val="bg1"/>
            </a:solidFill>
            <a:prstDash val="solid"/>
            <a:miter lim="800000"/>
          </a:ln>
          <a:effectLst>
            <a:innerShdw blurRad="76200">
              <a:srgbClr val="000000"/>
            </a:innerShdw>
          </a:effectLst>
        </p:spPr>
      </p:pic>
    </p:spTree>
    <p:extLst>
      <p:ext uri="{BB962C8B-B14F-4D97-AF65-F5344CB8AC3E}">
        <p14:creationId xmlns:p14="http://schemas.microsoft.com/office/powerpoint/2010/main" val="420598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2000"/>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5" name="TextBox 4"/>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Tree>
    <p:extLst>
      <p:ext uri="{BB962C8B-B14F-4D97-AF65-F5344CB8AC3E}">
        <p14:creationId xmlns:p14="http://schemas.microsoft.com/office/powerpoint/2010/main" val="9558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solidFill>
                  <a:schemeClr val="bg1"/>
                </a:solidFill>
              </a:rPr>
              <a:t>Not that long ago…</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3416320"/>
          </a:xfrm>
          <a:prstGeom prst="rect">
            <a:avLst/>
          </a:prstGeom>
          <a:noFill/>
        </p:spPr>
        <p:txBody>
          <a:bodyPr wrap="square" rtlCol="0">
            <a:spAutoFit/>
          </a:bodyPr>
          <a:lstStyle/>
          <a:p>
            <a:pPr>
              <a:lnSpc>
                <a:spcPct val="150000"/>
              </a:lnSpc>
            </a:pPr>
            <a:r>
              <a:rPr lang="en-US" sz="2400" dirty="0">
                <a:solidFill>
                  <a:schemeClr val="bg1"/>
                </a:solidFill>
              </a:rPr>
              <a:t>We had a small software team of 5 people </a:t>
            </a:r>
            <a:r>
              <a:rPr lang="en-US" sz="2400" i="1" dirty="0">
                <a:solidFill>
                  <a:schemeClr val="bg1"/>
                </a:solidFill>
              </a:rPr>
              <a:t>(still large in the world of credit unions</a:t>
            </a:r>
            <a:r>
              <a:rPr lang="en-US" sz="2400" i="1" dirty="0" smtClean="0">
                <a:solidFill>
                  <a:schemeClr val="bg1"/>
                </a:solidFill>
              </a:rPr>
              <a:t>).</a:t>
            </a:r>
            <a:endParaRPr lang="en-US" sz="2400" dirty="0">
              <a:solidFill>
                <a:schemeClr val="bg1"/>
              </a:solidFill>
            </a:endParaRPr>
          </a:p>
          <a:p>
            <a:pPr>
              <a:lnSpc>
                <a:spcPct val="150000"/>
              </a:lnSpc>
            </a:pPr>
            <a:r>
              <a:rPr lang="en-US" sz="2400" dirty="0" smtClean="0">
                <a:solidFill>
                  <a:schemeClr val="bg1"/>
                </a:solidFill>
              </a:rPr>
              <a:t>We mainly built </a:t>
            </a:r>
            <a:r>
              <a:rPr lang="en-US" sz="2400" dirty="0">
                <a:solidFill>
                  <a:schemeClr val="bg1"/>
                </a:solidFill>
              </a:rPr>
              <a:t>scripts and helper apps for </a:t>
            </a:r>
            <a:r>
              <a:rPr lang="en-US" sz="2400" dirty="0" smtClean="0">
                <a:solidFill>
                  <a:schemeClr val="bg1"/>
                </a:solidFill>
              </a:rPr>
              <a:t>employees.</a:t>
            </a:r>
            <a:endParaRPr lang="en-US" sz="2400" dirty="0">
              <a:solidFill>
                <a:schemeClr val="bg1"/>
              </a:solidFill>
            </a:endParaRPr>
          </a:p>
          <a:p>
            <a:pPr>
              <a:lnSpc>
                <a:spcPct val="150000"/>
              </a:lnSpc>
            </a:pPr>
            <a:r>
              <a:rPr lang="en-US" sz="2400" dirty="0">
                <a:solidFill>
                  <a:schemeClr val="bg1"/>
                </a:solidFill>
              </a:rPr>
              <a:t>But we had grand dreams of </a:t>
            </a:r>
            <a:r>
              <a:rPr lang="en-US" sz="2400" dirty="0" smtClean="0">
                <a:solidFill>
                  <a:schemeClr val="bg1"/>
                </a:solidFill>
              </a:rPr>
              <a:t>bigger, </a:t>
            </a:r>
            <a:r>
              <a:rPr lang="en-US" sz="2400" dirty="0">
                <a:solidFill>
                  <a:schemeClr val="bg1"/>
                </a:solidFill>
              </a:rPr>
              <a:t>all inclusive tools for both employees and members to use</a:t>
            </a:r>
            <a:r>
              <a:rPr lang="en-US" sz="2400" dirty="0" smtClean="0">
                <a:solidFill>
                  <a:schemeClr val="bg1"/>
                </a:solidFill>
              </a:rPr>
              <a:t>!</a:t>
            </a:r>
          </a:p>
          <a:p>
            <a:pPr>
              <a:lnSpc>
                <a:spcPct val="150000"/>
              </a:lnSpc>
            </a:pPr>
            <a:r>
              <a:rPr lang="en-US" sz="2400" dirty="0" smtClean="0">
                <a:solidFill>
                  <a:schemeClr val="bg1"/>
                </a:solidFill>
              </a:rPr>
              <a:t>Out of </a:t>
            </a:r>
            <a:r>
              <a:rPr lang="en-US" sz="2400" dirty="0" smtClean="0">
                <a:solidFill>
                  <a:schemeClr val="bg1"/>
                </a:solidFill>
              </a:rPr>
              <a:t>these dreams, </a:t>
            </a:r>
            <a:r>
              <a:rPr lang="en-US" sz="2400" dirty="0" smtClean="0">
                <a:solidFill>
                  <a:schemeClr val="bg1"/>
                </a:solidFill>
              </a:rPr>
              <a:t>our main large application was born </a:t>
            </a:r>
            <a:r>
              <a:rPr lang="en-US" sz="2400" dirty="0" smtClean="0">
                <a:solidFill>
                  <a:schemeClr val="bg1"/>
                </a:solidFill>
                <a:sym typeface="Wingdings" panose="05000000000000000000" pitchFamily="2" charset="2"/>
              </a:rPr>
              <a:t> Toolkit</a:t>
            </a:r>
          </a:p>
          <a:p>
            <a:pPr marL="800100" lvl="1" indent="-342900">
              <a:lnSpc>
                <a:spcPct val="150000"/>
              </a:lnSpc>
              <a:buFont typeface="Constantia" panose="02030602050306030303" pitchFamily="18" charset="0"/>
              <a:buChar char="›"/>
            </a:pPr>
            <a:r>
              <a:rPr lang="en-US" sz="2400" i="1" dirty="0" smtClean="0">
                <a:solidFill>
                  <a:schemeClr val="bg1"/>
                </a:solidFill>
                <a:sym typeface="Wingdings" panose="05000000000000000000" pitchFamily="2" charset="2"/>
              </a:rPr>
              <a:t>For employees to use to help service our members in one convenient location</a:t>
            </a:r>
            <a:endParaRPr lang="en-US" sz="2400" i="1" dirty="0">
              <a:solidFill>
                <a:schemeClr val="bg1"/>
              </a:solidFill>
            </a:endParaRPr>
          </a:p>
        </p:txBody>
      </p:sp>
      <p:sp>
        <p:nvSpPr>
          <p:cNvPr id="20" name="Rectangle 19"/>
          <p:cNvSpPr/>
          <p:nvPr/>
        </p:nvSpPr>
        <p:spPr>
          <a:xfrm>
            <a:off x="894924" y="4615023"/>
            <a:ext cx="10347513" cy="923330"/>
          </a:xfrm>
          <a:prstGeom prst="rect">
            <a:avLst/>
          </a:prstGeom>
          <a:noFill/>
        </p:spPr>
        <p:txBody>
          <a:bodyPr wrap="none" lIns="91440" tIns="45720" rIns="91440" bIns="45720">
            <a:spAutoFit/>
          </a:bodyPr>
          <a:lstStyle/>
          <a:p>
            <a:pPr algn="ctr"/>
            <a:r>
              <a:rPr lang="en-US" sz="5400" dirty="0" smtClean="0">
                <a:ln w="0"/>
                <a:solidFill>
                  <a:schemeClr val="bg1"/>
                </a:solidFill>
                <a:effectLst>
                  <a:outerShdw blurRad="38100" dist="25400" dir="5400000" algn="ctr" rotWithShape="0">
                    <a:srgbClr val="6E747A">
                      <a:alpha val="43000"/>
                    </a:srgbClr>
                  </a:outerShdw>
                </a:effectLst>
              </a:rPr>
              <a:t>One stop shop for member service</a:t>
            </a:r>
            <a:endParaRPr lang="en-US" sz="540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4551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smtClean="0">
                <a:solidFill>
                  <a:schemeClr val="bg1"/>
                </a:solidFill>
              </a:rPr>
              <a:t>Toolkit Features</a:t>
            </a:r>
            <a:endParaRPr lang="en-US" dirty="0">
              <a:solidFill>
                <a:schemeClr val="bg1"/>
              </a:solidFill>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412" y="1524000"/>
            <a:ext cx="5187577" cy="3733800"/>
          </a:xfrm>
          <a:prstGeom prst="rect">
            <a:avLst/>
          </a:prstGeom>
          <a:ln w="228600" cap="sq" cmpd="thickThin">
            <a:solidFill>
              <a:schemeClr val="bg1"/>
            </a:solidFill>
            <a:prstDash val="solid"/>
            <a:miter lim="800000"/>
          </a:ln>
          <a:effectLst>
            <a:innerShdw blurRad="76200">
              <a:srgbClr val="000000"/>
            </a:innerShdw>
          </a:effectLst>
        </p:spPr>
      </p:pic>
      <p:sp>
        <p:nvSpPr>
          <p:cNvPr id="8" name="TextBox 7"/>
          <p:cNvSpPr txBox="1"/>
          <p:nvPr/>
        </p:nvSpPr>
        <p:spPr>
          <a:xfrm>
            <a:off x="150812" y="1066800"/>
            <a:ext cx="6096000" cy="5078313"/>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400" dirty="0" smtClean="0">
                <a:solidFill>
                  <a:schemeClr val="bg1"/>
                </a:solidFill>
              </a:rPr>
              <a:t>Create new members</a:t>
            </a:r>
          </a:p>
          <a:p>
            <a:pPr marL="342900" indent="-342900">
              <a:lnSpc>
                <a:spcPct val="150000"/>
              </a:lnSpc>
              <a:buFont typeface="Wingdings" panose="05000000000000000000" pitchFamily="2" charset="2"/>
              <a:buChar char="ü"/>
            </a:pPr>
            <a:r>
              <a:rPr lang="en-US" sz="2400" dirty="0" smtClean="0">
                <a:solidFill>
                  <a:schemeClr val="bg1"/>
                </a:solidFill>
              </a:rPr>
              <a:t>Look up member accounts &amp; transactions</a:t>
            </a:r>
          </a:p>
          <a:p>
            <a:pPr marL="342900" indent="-342900">
              <a:lnSpc>
                <a:spcPct val="150000"/>
              </a:lnSpc>
              <a:buFont typeface="Wingdings" panose="05000000000000000000" pitchFamily="2" charset="2"/>
              <a:buChar char="ü"/>
            </a:pPr>
            <a:r>
              <a:rPr lang="en-US" sz="2400" dirty="0" smtClean="0">
                <a:solidFill>
                  <a:schemeClr val="bg1"/>
                </a:solidFill>
              </a:rPr>
              <a:t>Look up &amp; update member contact info </a:t>
            </a:r>
          </a:p>
          <a:p>
            <a:pPr marL="342900" indent="-342900">
              <a:lnSpc>
                <a:spcPct val="150000"/>
              </a:lnSpc>
              <a:buFont typeface="Wingdings" panose="05000000000000000000" pitchFamily="2" charset="2"/>
              <a:buChar char="ü"/>
            </a:pPr>
            <a:r>
              <a:rPr lang="en-US" sz="2400" dirty="0" smtClean="0">
                <a:solidFill>
                  <a:schemeClr val="bg1"/>
                </a:solidFill>
              </a:rPr>
              <a:t>Create &amp; m</a:t>
            </a:r>
            <a:r>
              <a:rPr lang="en-US" sz="2400" dirty="0" smtClean="0">
                <a:solidFill>
                  <a:schemeClr val="bg1"/>
                </a:solidFill>
              </a:rPr>
              <a:t>aintenance accounts</a:t>
            </a:r>
          </a:p>
          <a:p>
            <a:pPr marL="342900" indent="-342900">
              <a:lnSpc>
                <a:spcPct val="150000"/>
              </a:lnSpc>
              <a:buFont typeface="Wingdings" panose="05000000000000000000" pitchFamily="2" charset="2"/>
              <a:buChar char="ü"/>
            </a:pPr>
            <a:r>
              <a:rPr lang="en-US" sz="2400" dirty="0" smtClean="0">
                <a:solidFill>
                  <a:schemeClr val="bg1"/>
                </a:solidFill>
              </a:rPr>
              <a:t>Credit card balance transfers</a:t>
            </a:r>
          </a:p>
          <a:p>
            <a:pPr marL="342900" indent="-342900">
              <a:lnSpc>
                <a:spcPct val="150000"/>
              </a:lnSpc>
              <a:buFont typeface="Wingdings" panose="05000000000000000000" pitchFamily="2" charset="2"/>
              <a:buChar char="ü"/>
            </a:pPr>
            <a:r>
              <a:rPr lang="en-US" sz="2400" dirty="0" smtClean="0">
                <a:solidFill>
                  <a:schemeClr val="bg1"/>
                </a:solidFill>
              </a:rPr>
              <a:t>Order checks &amp; debit cards</a:t>
            </a:r>
          </a:p>
          <a:p>
            <a:pPr marL="342900" indent="-342900">
              <a:lnSpc>
                <a:spcPct val="150000"/>
              </a:lnSpc>
              <a:buFont typeface="Wingdings" panose="05000000000000000000" pitchFamily="2" charset="2"/>
              <a:buChar char="ü"/>
            </a:pPr>
            <a:r>
              <a:rPr lang="en-US" sz="2400" dirty="0" smtClean="0">
                <a:solidFill>
                  <a:schemeClr val="bg1"/>
                </a:solidFill>
              </a:rPr>
              <a:t>Member conversation starters</a:t>
            </a:r>
          </a:p>
          <a:p>
            <a:pPr marL="342900" indent="-342900">
              <a:lnSpc>
                <a:spcPct val="150000"/>
              </a:lnSpc>
              <a:buFont typeface="Wingdings" panose="05000000000000000000" pitchFamily="2" charset="2"/>
              <a:buChar char="ü"/>
            </a:pPr>
            <a:r>
              <a:rPr lang="en-US" sz="2400" dirty="0" smtClean="0">
                <a:solidFill>
                  <a:schemeClr val="bg1"/>
                </a:solidFill>
              </a:rPr>
              <a:t>Print or </a:t>
            </a:r>
            <a:r>
              <a:rPr lang="en-US" sz="2400" dirty="0" err="1" smtClean="0">
                <a:solidFill>
                  <a:schemeClr val="bg1"/>
                </a:solidFill>
              </a:rPr>
              <a:t>eSign</a:t>
            </a:r>
            <a:r>
              <a:rPr lang="en-US" sz="2400" dirty="0" smtClean="0">
                <a:solidFill>
                  <a:schemeClr val="bg1"/>
                </a:solidFill>
              </a:rPr>
              <a:t> forms prepopulated with member info</a:t>
            </a:r>
            <a:endParaRPr lang="en-US" sz="2400" dirty="0">
              <a:solidFill>
                <a:schemeClr val="bg1"/>
              </a:solidFill>
            </a:endParaRPr>
          </a:p>
        </p:txBody>
      </p:sp>
    </p:spTree>
    <p:extLst>
      <p:ext uri="{BB962C8B-B14F-4D97-AF65-F5344CB8AC3E}">
        <p14:creationId xmlns:p14="http://schemas.microsoft.com/office/powerpoint/2010/main" val="367936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2000"/>
            <a:lum/>
          </a:blip>
          <a:srcRect/>
          <a:stretch>
            <a:fillRect l="-12000" r="-12000"/>
          </a:stretch>
        </a:blipFill>
        <a:effectLst/>
      </p:bgPr>
    </p:bg>
    <p:spTree>
      <p:nvGrpSpPr>
        <p:cNvPr id="1" name=""/>
        <p:cNvGrpSpPr/>
        <p:nvPr/>
      </p:nvGrpSpPr>
      <p:grpSpPr>
        <a:xfrm>
          <a:off x="0" y="0"/>
          <a:ext cx="0" cy="0"/>
          <a:chOff x="0" y="0"/>
          <a:chExt cx="0" cy="0"/>
        </a:xfrm>
      </p:grpSpPr>
      <p:sp>
        <p:nvSpPr>
          <p:cNvPr id="20" name="TextBox 19"/>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21" name="TextBox 20"/>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Tree>
    <p:extLst>
      <p:ext uri="{BB962C8B-B14F-4D97-AF65-F5344CB8AC3E}">
        <p14:creationId xmlns:p14="http://schemas.microsoft.com/office/powerpoint/2010/main" val="299027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663300">
                <a:alpha val="60000"/>
              </a:srgbClr>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10870153"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6" name="TextBox 5"/>
          <p:cNvSpPr txBox="1"/>
          <p:nvPr/>
        </p:nvSpPr>
        <p:spPr>
          <a:xfrm rot="16200000">
            <a:off x="10362465"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7" name="Title 1"/>
          <p:cNvSpPr>
            <a:spLocks noGrp="1"/>
          </p:cNvSpPr>
          <p:nvPr>
            <p:ph type="title"/>
          </p:nvPr>
        </p:nvSpPr>
        <p:spPr>
          <a:xfrm>
            <a:off x="150812" y="76200"/>
            <a:ext cx="9144000" cy="822296"/>
          </a:xfrm>
        </p:spPr>
        <p:txBody>
          <a:bodyPr/>
          <a:lstStyle/>
          <a:p>
            <a:r>
              <a:rPr lang="en-US" dirty="0" smtClean="0">
                <a:solidFill>
                  <a:schemeClr val="bg1"/>
                </a:solidFill>
              </a:rPr>
              <a:t>The Challenges We Faced</a:t>
            </a:r>
            <a:endParaRPr lang="en-US" dirty="0">
              <a:solidFill>
                <a:schemeClr val="bg1"/>
              </a:solidFill>
            </a:endParaRPr>
          </a:p>
        </p:txBody>
      </p:sp>
      <p:graphicFrame>
        <p:nvGraphicFramePr>
          <p:cNvPr id="8" name="Diagram 7"/>
          <p:cNvGraphicFramePr/>
          <p:nvPr>
            <p:extLst>
              <p:ext uri="{D42A27DB-BD31-4B8C-83A1-F6EECF244321}">
                <p14:modId xmlns:p14="http://schemas.microsoft.com/office/powerpoint/2010/main" val="1052282255"/>
              </p:ext>
            </p:extLst>
          </p:nvPr>
        </p:nvGraphicFramePr>
        <p:xfrm>
          <a:off x="150813" y="838200"/>
          <a:ext cx="11430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60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2A3AC6-1A45-42F7-8976-E15E36AD84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currency design (widescreen)</Template>
  <TotalTime>0</TotalTime>
  <Words>1725</Words>
  <Application>Microsoft Office PowerPoint</Application>
  <PresentationFormat>Custom</PresentationFormat>
  <Paragraphs>292</Paragraphs>
  <Slides>35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Bookman Old Style</vt:lpstr>
      <vt:lpstr>Constantia</vt:lpstr>
      <vt:lpstr>Courier New</vt:lpstr>
      <vt:lpstr>Wingdings</vt:lpstr>
      <vt:lpstr>Wingdings 2</vt:lpstr>
      <vt:lpstr>Currency 16x9</vt:lpstr>
      <vt:lpstr>Building Stakeholder Confidence Through an Automated Testing Solution</vt:lpstr>
      <vt:lpstr>Overview</vt:lpstr>
      <vt:lpstr>Who am I?</vt:lpstr>
      <vt:lpstr>Who is STCU?</vt:lpstr>
      <vt:lpstr>PowerPoint Presentation</vt:lpstr>
      <vt:lpstr>Not that long ago…</vt:lpstr>
      <vt:lpstr>Toolkit Features</vt:lpstr>
      <vt:lpstr>PowerPoint Presentation</vt:lpstr>
      <vt:lpstr>The Challenges We Faced</vt:lpstr>
      <vt:lpstr>Toolkit Environment</vt:lpstr>
      <vt:lpstr>The Challenges We Faced</vt:lpstr>
      <vt:lpstr>Release Tracking</vt:lpstr>
      <vt:lpstr>The Challenges We Faced</vt:lpstr>
      <vt:lpstr>Stakeholders as Testers</vt:lpstr>
      <vt:lpstr>Stakeholders as Bug Testers</vt:lpstr>
      <vt:lpstr>Stakeholders as Bug Testers</vt:lpstr>
      <vt:lpstr>The Challenges We Faced</vt:lpstr>
      <vt:lpstr>PowerPoint Presentation</vt:lpstr>
      <vt:lpstr>Broken Trust</vt:lpstr>
      <vt:lpstr>PowerPoint Presentation</vt:lpstr>
      <vt:lpstr>Let’s Rebuild</vt:lpstr>
      <vt:lpstr>Goals</vt:lpstr>
      <vt:lpstr>Test System Design</vt:lpstr>
      <vt:lpstr>The Key to Stakeholder Involvement</vt:lpstr>
      <vt:lpstr>Gherkin</vt:lpstr>
      <vt:lpstr>Gherkin</vt:lpstr>
      <vt:lpstr>SpecFlow Tests</vt:lpstr>
      <vt:lpstr>Selenium Web Automation</vt:lpstr>
      <vt:lpstr>Selenium + Build System</vt:lpstr>
      <vt:lpstr>Stakeholder Friendly Reporting</vt:lpstr>
      <vt:lpstr>PowerPoint Presentation</vt:lpstr>
      <vt:lpstr>Has This Really Helped?</vt:lpstr>
      <vt:lpstr>You Can Do This Too!</vt:lpstr>
      <vt:lpstr>Thank You!</vt:lpstr>
      <vt:lpstr>Contact Info</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Quality</cp:keywords>
  <dc:description>Presentation at the Pacific Northwest Software Quality Conference.</dc:description>
  <cp:lastModifiedBy/>
  <cp:revision>1</cp:revision>
  <dcterms:created xsi:type="dcterms:W3CDTF">2016-06-16T18:39:45Z</dcterms:created>
  <dcterms:modified xsi:type="dcterms:W3CDTF">2016-10-21T04:12:41Z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ies>
</file>