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7"/>
  </p:notesMasterIdLst>
  <p:handoutMasterIdLst>
    <p:handoutMasterId r:id="rId48"/>
  </p:handoutMasterIdLst>
  <p:sldIdLst>
    <p:sldId id="256" r:id="rId3"/>
    <p:sldId id="257" r:id="rId4"/>
    <p:sldId id="270" r:id="rId5"/>
    <p:sldId id="276" r:id="rId6"/>
    <p:sldId id="277" r:id="rId7"/>
    <p:sldId id="278" r:id="rId8"/>
    <p:sldId id="279" r:id="rId9"/>
    <p:sldId id="331" r:id="rId10"/>
    <p:sldId id="332" r:id="rId11"/>
    <p:sldId id="333" r:id="rId12"/>
    <p:sldId id="334" r:id="rId13"/>
    <p:sldId id="336" r:id="rId14"/>
    <p:sldId id="335" r:id="rId15"/>
    <p:sldId id="295" r:id="rId16"/>
    <p:sldId id="281" r:id="rId17"/>
    <p:sldId id="282" r:id="rId18"/>
    <p:sldId id="283" r:id="rId19"/>
    <p:sldId id="296" r:id="rId20"/>
    <p:sldId id="306" r:id="rId21"/>
    <p:sldId id="312" r:id="rId22"/>
    <p:sldId id="317" r:id="rId23"/>
    <p:sldId id="321" r:id="rId24"/>
    <p:sldId id="300" r:id="rId25"/>
    <p:sldId id="322" r:id="rId26"/>
    <p:sldId id="323" r:id="rId27"/>
    <p:sldId id="324" r:id="rId28"/>
    <p:sldId id="325" r:id="rId29"/>
    <p:sldId id="326" r:id="rId30"/>
    <p:sldId id="330" r:id="rId31"/>
    <p:sldId id="284" r:id="rId32"/>
    <p:sldId id="327" r:id="rId33"/>
    <p:sldId id="285" r:id="rId34"/>
    <p:sldId id="286" r:id="rId35"/>
    <p:sldId id="288" r:id="rId36"/>
    <p:sldId id="329" r:id="rId37"/>
    <p:sldId id="289" r:id="rId38"/>
    <p:sldId id="290" r:id="rId39"/>
    <p:sldId id="291" r:id="rId40"/>
    <p:sldId id="328" r:id="rId41"/>
    <p:sldId id="292" r:id="rId42"/>
    <p:sldId id="293" r:id="rId43"/>
    <p:sldId id="294" r:id="rId44"/>
    <p:sldId id="337" r:id="rId45"/>
    <p:sldId id="339" r:id="rId46"/>
  </p:sldIdLst>
  <p:sldSz cx="12188825" cy="6858000"/>
  <p:notesSz cx="9388475" cy="7102475"/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0" autoAdjust="0"/>
    <p:restoredTop sz="86404" autoAdjust="0"/>
  </p:normalViewPr>
  <p:slideViewPr>
    <p:cSldViewPr>
      <p:cViewPr varScale="1">
        <p:scale>
          <a:sx n="67" d="100"/>
          <a:sy n="67" d="100"/>
        </p:scale>
        <p:origin x="-114" y="-22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0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10/19/2016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10/19/2016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533400"/>
            <a:ext cx="4729163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0450" y="533400"/>
            <a:ext cx="4729163" cy="266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10/19/2016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10/19/2016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10/19/2016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10/19/2016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10/19/2016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10/19/2016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10/19/2016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10/19/2016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10/19/2016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10/19/2016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Relationship Id="rId9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Relationship Id="rId9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Relationship Id="rId9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donald-maffly-50a512" TargetMode="External"/><Relationship Id="rId2" Type="http://schemas.openxmlformats.org/officeDocument/2006/relationships/hyperlink" Target="mailto:dmaffly@hot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2412" y="2362200"/>
            <a:ext cx="9144000" cy="1219200"/>
          </a:xfrm>
        </p:spPr>
        <p:txBody>
          <a:bodyPr/>
          <a:lstStyle/>
          <a:p>
            <a:r>
              <a:rPr lang="en-US" dirty="0" smtClean="0">
                <a:latin typeface="Constantia" pitchFamily="18" charset="0"/>
              </a:rPr>
              <a:t>Logic Programming to Generate Complex &amp; Meaningful Test Data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Donald Maffly</a:t>
            </a:r>
            <a:r>
              <a:rPr lang="en-US" sz="2400" dirty="0">
                <a:latin typeface="Constantia" pitchFamily="18" charset="0"/>
              </a:rPr>
              <a:t/>
            </a:r>
            <a:br>
              <a:rPr lang="en-US" sz="2400" dirty="0">
                <a:latin typeface="Constantia" pitchFamily="18" charset="0"/>
              </a:rPr>
            </a:br>
            <a:r>
              <a:rPr lang="en-US" sz="2400" dirty="0" smtClean="0">
                <a:latin typeface="Constantia" pitchFamily="18" charset="0"/>
              </a:rPr>
              <a:t>October 18, 2016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0153" y="921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362465" y="398350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pic>
        <p:nvPicPr>
          <p:cNvPr id="10" name="Picture 9" descr="Huron-Logo_2_v0_alt_hrznt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0389" y="6351634"/>
            <a:ext cx="2193823" cy="5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Requirements for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9212" y="1245072"/>
            <a:ext cx="5607051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400" i="1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See the forest for the trees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87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Requirements for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7987" y="1188225"/>
            <a:ext cx="5607051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400" i="1" dirty="0" smtClean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Precise</a:t>
            </a:r>
          </a:p>
          <a:p>
            <a:pPr>
              <a:lnSpc>
                <a:spcPct val="90000"/>
              </a:lnSpc>
            </a:pPr>
            <a:endParaRPr lang="en-US" sz="8400" i="1" dirty="0">
              <a:solidFill>
                <a:schemeClr val="bg1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8400" i="1" dirty="0" smtClean="0">
              <a:solidFill>
                <a:schemeClr val="bg1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8400" i="1" dirty="0" smtClean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Targeting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50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Requirements for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9212" y="1524000"/>
            <a:ext cx="56070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0" b="1" dirty="0" smtClean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Leverage Schema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36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Requirements for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6212" y="2286000"/>
            <a:ext cx="9483243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4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Application </a:t>
            </a:r>
          </a:p>
          <a:p>
            <a:pPr>
              <a:lnSpc>
                <a:spcPct val="90000"/>
              </a:lnSpc>
            </a:pPr>
            <a:r>
              <a:rPr lang="en-US" sz="8400" i="1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en-US" sz="8400" i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			 Hooks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5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Comparison --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362561"/>
              </p:ext>
            </p:extLst>
          </p:nvPr>
        </p:nvGraphicFramePr>
        <p:xfrm>
          <a:off x="890116" y="1828800"/>
          <a:ext cx="10591801" cy="4409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165696"/>
                <a:gridCol w="1522944"/>
                <a:gridCol w="1654760"/>
                <a:gridCol w="1524000"/>
                <a:gridCol w="1981201"/>
              </a:tblGrid>
              <a:tr h="962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Conventional</a:t>
                      </a:r>
                      <a:r>
                        <a:rPr lang="en-US" baseline="0" dirty="0" smtClean="0"/>
                        <a:t> data 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SQL 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r>
                        <a:rPr lang="en-US" baseline="0" dirty="0" smtClean="0"/>
                        <a:t> party tools</a:t>
                      </a:r>
                      <a:endParaRPr lang="en-US" dirty="0"/>
                    </a:p>
                  </a:txBody>
                  <a:tcPr/>
                </a:tc>
              </a:tr>
              <a:tr h="409499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  <a:p>
                      <a:endParaRPr lang="en-US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6162">
                <a:tc>
                  <a:txBody>
                    <a:bodyPr/>
                    <a:lstStyle/>
                    <a:p>
                      <a:r>
                        <a:rPr lang="en-US" dirty="0" smtClean="0"/>
                        <a:t>Precise data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6162">
                <a:tc>
                  <a:txBody>
                    <a:bodyPr/>
                    <a:lstStyle/>
                    <a:p>
                      <a:r>
                        <a:rPr lang="en-US" dirty="0" smtClean="0"/>
                        <a:t>Forest to</a:t>
                      </a:r>
                      <a:r>
                        <a:rPr lang="en-US" baseline="0" dirty="0" smtClean="0"/>
                        <a:t> the trees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Sort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7538"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97538">
                <a:tc>
                  <a:txBody>
                    <a:bodyPr/>
                    <a:lstStyle/>
                    <a:p>
                      <a:r>
                        <a:rPr lang="en-US" dirty="0" smtClean="0"/>
                        <a:t>Leverage</a:t>
                      </a:r>
                      <a:r>
                        <a:rPr lang="en-US" baseline="0" dirty="0" smtClean="0"/>
                        <a:t> database schema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97538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hooks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4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Our Discovery Process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490870"/>
            <a:ext cx="115824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Business analysists author tightly </a:t>
            </a:r>
            <a:r>
              <a:rPr lang="en-US" sz="2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spec’ed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ETLs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QA writes test cases for them; 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(given an input, ETL produce a particular output)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Using SQL SELECT queries, we identify these precise test ‘data cases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’ (Many data cases we couldn’t always easily create intentionally)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What if these queries could be reversed?!  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We could easily create our data case.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Prior work has been done in this area!!   C. Binnig, D </a:t>
            </a:r>
            <a:r>
              <a:rPr lang="en-US" sz="2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Kossmann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E. Lo; </a:t>
            </a:r>
            <a:r>
              <a:rPr lang="en-US" sz="2400" i="1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Reverse Query Processing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Data Engineering, 2007. ICDE 2007. IEEE 23</a:t>
            </a:r>
            <a:r>
              <a:rPr lang="en-US" sz="2400" baseline="30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rd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International Conference on Data Engineering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3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Prolog as a platform generate test data?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1981200"/>
            <a:ext cx="115824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Prolog – Programming in Logic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History in a nutshell</a:t>
            </a:r>
          </a:p>
          <a:p>
            <a:pPr>
              <a:lnSpc>
                <a:spcPct val="90000"/>
              </a:lnSpc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Declarative like SQL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Expressing relationships like SQL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List based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27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Prolog Example: Card Number Six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01" y="1728537"/>
            <a:ext cx="386041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Distribute eight cards…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76" y="1766047"/>
            <a:ext cx="1152525" cy="1581150"/>
          </a:xfrm>
          <a:prstGeom prst="rect">
            <a:avLst/>
          </a:prstGeom>
        </p:spPr>
      </p:pic>
      <p:pic>
        <p:nvPicPr>
          <p:cNvPr id="8" name="Picture 2" descr="C:\Users\dmaffly\Pictures\KingSp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05" y="1752600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dmaffly\Pictures\JackSpad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05" y="1752600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dmaffly\Pictures\AceHeart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05" y="3673914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dmaffly\Pictures\KingHeart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067" y="3659134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dmaffly\Pictures\QueenHear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477" y="3659134"/>
            <a:ext cx="11715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dmaffly\Pictures\JackHear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05" y="3664389"/>
            <a:ext cx="11525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dmaffly\Pictures\QueenSpade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781" y="1752600"/>
            <a:ext cx="12096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59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3795605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0401" y="1728537"/>
            <a:ext cx="386041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… over eight squares …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946418" y="19050"/>
            <a:ext cx="4824520" cy="6774781"/>
            <a:chOff x="3946418" y="19050"/>
            <a:chExt cx="4824520" cy="6774781"/>
          </a:xfrm>
        </p:grpSpPr>
        <p:grpSp>
          <p:nvGrpSpPr>
            <p:cNvPr id="28" name="Group 27"/>
            <p:cNvGrpSpPr/>
            <p:nvPr/>
          </p:nvGrpSpPr>
          <p:grpSpPr>
            <a:xfrm>
              <a:off x="6399212" y="19050"/>
              <a:ext cx="1152526" cy="1657350"/>
              <a:chOff x="6471064" y="112295"/>
              <a:chExt cx="1152526" cy="16573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0484" y="5136481"/>
              <a:ext cx="1152526" cy="1657350"/>
              <a:chOff x="6471064" y="112295"/>
              <a:chExt cx="1152526" cy="165735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41766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41048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18083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946418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18083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7618412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6704011" y="436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1.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4179780" y="217012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2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5450281" y="216780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3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6651027" y="2149504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4.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9" name="Title 1"/>
            <p:cNvSpPr txBox="1">
              <a:spLocks/>
            </p:cNvSpPr>
            <p:nvPr/>
          </p:nvSpPr>
          <p:spPr>
            <a:xfrm>
              <a:off x="5450281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5.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0" name="Title 1"/>
            <p:cNvSpPr txBox="1">
              <a:spLocks/>
            </p:cNvSpPr>
            <p:nvPr/>
          </p:nvSpPr>
          <p:spPr>
            <a:xfrm>
              <a:off x="6632573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6.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1" name="Title 1"/>
            <p:cNvSpPr txBox="1">
              <a:spLocks/>
            </p:cNvSpPr>
            <p:nvPr/>
          </p:nvSpPr>
          <p:spPr>
            <a:xfrm>
              <a:off x="7851774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7.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6704011" y="5486400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8.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8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3795605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7012" y="934897"/>
            <a:ext cx="386041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… such that:</a:t>
            </a:r>
          </a:p>
          <a:p>
            <a:pPr>
              <a:lnSpc>
                <a:spcPct val="90000"/>
              </a:lnSpc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 king lands on 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quare 6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180837" y="39103"/>
            <a:ext cx="4824520" cy="6774781"/>
            <a:chOff x="3946418" y="19050"/>
            <a:chExt cx="4824520" cy="6774781"/>
          </a:xfrm>
        </p:grpSpPr>
        <p:grpSp>
          <p:nvGrpSpPr>
            <p:cNvPr id="28" name="Group 27"/>
            <p:cNvGrpSpPr/>
            <p:nvPr/>
          </p:nvGrpSpPr>
          <p:grpSpPr>
            <a:xfrm>
              <a:off x="6399212" y="19050"/>
              <a:ext cx="1152526" cy="1657350"/>
              <a:chOff x="6471064" y="112295"/>
              <a:chExt cx="1152526" cy="16573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0484" y="5136481"/>
              <a:ext cx="1152526" cy="1657350"/>
              <a:chOff x="6471064" y="112295"/>
              <a:chExt cx="1152526" cy="165735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41766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41048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18083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946418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18083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7618412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6704011" y="436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1.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4179780" y="217012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2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5450281" y="216780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3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6651027" y="2149504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4.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9" name="Title 1"/>
            <p:cNvSpPr txBox="1">
              <a:spLocks/>
            </p:cNvSpPr>
            <p:nvPr/>
          </p:nvSpPr>
          <p:spPr>
            <a:xfrm>
              <a:off x="5450281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5.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0" name="Title 1"/>
            <p:cNvSpPr txBox="1">
              <a:spLocks/>
            </p:cNvSpPr>
            <p:nvPr/>
          </p:nvSpPr>
          <p:spPr>
            <a:xfrm>
              <a:off x="6632573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6.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1" name="Title 1"/>
            <p:cNvSpPr txBox="1">
              <a:spLocks/>
            </p:cNvSpPr>
            <p:nvPr/>
          </p:nvSpPr>
          <p:spPr>
            <a:xfrm>
              <a:off x="7851774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7.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6704011" y="5486400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8.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6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8" y="2871272"/>
            <a:ext cx="1152525" cy="1581150"/>
          </a:xfrm>
          <a:prstGeom prst="rect">
            <a:avLst/>
          </a:prstGeom>
        </p:spPr>
      </p:pic>
      <p:pic>
        <p:nvPicPr>
          <p:cNvPr id="65" name="Picture 2" descr="C:\Users\dmaffly\Pictures\KingSp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18" y="2752374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3" descr="C:\Users\dmaffly\Pictures\QueenSpad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55" y="2563516"/>
            <a:ext cx="12096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dmaffly\Pictures\JackSpad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2" y="2362012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9" descr="C:\Users\dmaffly\Pictures\AceHeart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120" y="5062538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C:\Users\dmaffly\Pictures\KingHear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6" y="3481388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1" descr="C:\Users\dmaffly\Pictures\QueenHear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779" y="4648200"/>
            <a:ext cx="11715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C:\Users\dmaffly\Pictures\JackHeart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597" y="4451134"/>
            <a:ext cx="11525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6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">
        <p:fade/>
      </p:transition>
    </mc:Choice>
    <mc:Fallback xmlns="">
      <p:transition advClick="0" advTm="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812" y="-64271"/>
            <a:ext cx="8686800" cy="978671"/>
          </a:xfrm>
        </p:spPr>
        <p:txBody>
          <a:bodyPr/>
          <a:lstStyle/>
          <a:p>
            <a:r>
              <a:rPr lang="fr-FR" dirty="0" err="1" smtClean="0">
                <a:latin typeface="Calibri" panose="020F0502020204030204" pitchFamily="34" charset="0"/>
              </a:rPr>
              <a:t>Overview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Our testing context and test data generation problem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Requirements for a test data generator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Prior work done in the area of Reverse Query Processing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Prolog as a platform to generate test data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Smart Data Generator (SDG) &amp; scripting example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Conclusion &amp; Future work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2216" y="9144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353787" y="398351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3795605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180837" y="39103"/>
            <a:ext cx="4824520" cy="6774781"/>
            <a:chOff x="3946418" y="19050"/>
            <a:chExt cx="4824520" cy="6774781"/>
          </a:xfrm>
        </p:grpSpPr>
        <p:grpSp>
          <p:nvGrpSpPr>
            <p:cNvPr id="28" name="Group 27"/>
            <p:cNvGrpSpPr/>
            <p:nvPr/>
          </p:nvGrpSpPr>
          <p:grpSpPr>
            <a:xfrm>
              <a:off x="6399212" y="19050"/>
              <a:ext cx="1152526" cy="1657350"/>
              <a:chOff x="6471064" y="112295"/>
              <a:chExt cx="1152526" cy="16573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0484" y="5136481"/>
              <a:ext cx="1152526" cy="1657350"/>
              <a:chOff x="6471064" y="112295"/>
              <a:chExt cx="1152526" cy="165735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41766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41048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18083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946418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18083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7618412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6704011" y="436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1.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4179780" y="217012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2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5450281" y="216780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3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6651027" y="2149504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4.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9" name="Title 1"/>
            <p:cNvSpPr txBox="1">
              <a:spLocks/>
            </p:cNvSpPr>
            <p:nvPr/>
          </p:nvSpPr>
          <p:spPr>
            <a:xfrm>
              <a:off x="5450281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5.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0" name="Title 1"/>
            <p:cNvSpPr txBox="1">
              <a:spLocks/>
            </p:cNvSpPr>
            <p:nvPr/>
          </p:nvSpPr>
          <p:spPr>
            <a:xfrm>
              <a:off x="6632573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6.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1" name="Title 1"/>
            <p:cNvSpPr txBox="1">
              <a:spLocks/>
            </p:cNvSpPr>
            <p:nvPr/>
          </p:nvSpPr>
          <p:spPr>
            <a:xfrm>
              <a:off x="7851774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7.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6704011" y="5486400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8.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6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731" y="3506203"/>
            <a:ext cx="1152525" cy="1581150"/>
          </a:xfrm>
          <a:prstGeom prst="rect">
            <a:avLst/>
          </a:prstGeom>
        </p:spPr>
      </p:pic>
      <p:pic>
        <p:nvPicPr>
          <p:cNvPr id="65" name="Picture 2" descr="C:\Users\dmaffly\Pictures\KingSp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8" y="3942116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3" descr="C:\Users\dmaffly\Pictures\QueenSpad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95" y="3753258"/>
            <a:ext cx="12096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dmaffly\Pictures\JackSpad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2" y="3551754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9" descr="C:\Users\dmaffly\Pictures\AceHeart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953" y="3506203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C:\Users\dmaffly\Pictures\KingHear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6" y="3481388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1" descr="C:\Users\dmaffly\Pictures\QueenHear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779" y="4648200"/>
            <a:ext cx="11715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C:\Users\dmaffly\Pictures\JackHeart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597" y="4451134"/>
            <a:ext cx="11525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227012" y="934897"/>
            <a:ext cx="4267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… and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2 cards same denomination cannot border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Each ace borders a king</a:t>
            </a:r>
          </a:p>
        </p:txBody>
      </p:sp>
    </p:spTree>
    <p:extLst>
      <p:ext uri="{BB962C8B-B14F-4D97-AF65-F5344CB8AC3E}">
        <p14:creationId xmlns:p14="http://schemas.microsoft.com/office/powerpoint/2010/main" val="70545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"/>
    </mc:Choice>
    <mc:Fallback xmlns="">
      <p:transition advClick="0" advTm="5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3795605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180837" y="39103"/>
            <a:ext cx="4824520" cy="6774781"/>
            <a:chOff x="3946418" y="19050"/>
            <a:chExt cx="4824520" cy="6774781"/>
          </a:xfrm>
        </p:grpSpPr>
        <p:grpSp>
          <p:nvGrpSpPr>
            <p:cNvPr id="28" name="Group 27"/>
            <p:cNvGrpSpPr/>
            <p:nvPr/>
          </p:nvGrpSpPr>
          <p:grpSpPr>
            <a:xfrm>
              <a:off x="6399212" y="19050"/>
              <a:ext cx="1152526" cy="1657350"/>
              <a:chOff x="6471064" y="112295"/>
              <a:chExt cx="1152526" cy="16573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0484" y="5136481"/>
              <a:ext cx="1152526" cy="1657350"/>
              <a:chOff x="6471064" y="112295"/>
              <a:chExt cx="1152526" cy="165735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41766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41048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18083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946418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18083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7618412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6704011" y="436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1.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4179780" y="217012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2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5450281" y="216780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3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6651027" y="2149504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4.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9" name="Title 1"/>
            <p:cNvSpPr txBox="1">
              <a:spLocks/>
            </p:cNvSpPr>
            <p:nvPr/>
          </p:nvSpPr>
          <p:spPr>
            <a:xfrm>
              <a:off x="5450281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5.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0" name="Title 1"/>
            <p:cNvSpPr txBox="1">
              <a:spLocks/>
            </p:cNvSpPr>
            <p:nvPr/>
          </p:nvSpPr>
          <p:spPr>
            <a:xfrm>
              <a:off x="6632573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6.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1" name="Title 1"/>
            <p:cNvSpPr txBox="1">
              <a:spLocks/>
            </p:cNvSpPr>
            <p:nvPr/>
          </p:nvSpPr>
          <p:spPr>
            <a:xfrm>
              <a:off x="7851774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7.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6704011" y="5486400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8.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6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731" y="3506203"/>
            <a:ext cx="1152525" cy="1581150"/>
          </a:xfrm>
          <a:prstGeom prst="rect">
            <a:avLst/>
          </a:prstGeom>
        </p:spPr>
      </p:pic>
      <p:pic>
        <p:nvPicPr>
          <p:cNvPr id="65" name="Picture 2" descr="C:\Users\dmaffly\Pictures\KingSp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6" y="77203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3" descr="C:\Users\dmaffly\Pictures\QueenSpad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95" y="3753258"/>
            <a:ext cx="12096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dmaffly\Pictures\JackSpad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2" y="3551754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9" descr="C:\Users\dmaffly\Pictures\AceHeart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953" y="3506203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C:\Users\dmaffly\Pictures\KingHear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6" y="3481388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1" descr="C:\Users\dmaffly\Pictures\QueenHear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379" y="1812060"/>
            <a:ext cx="11715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C:\Users\dmaffly\Pictures\JackHeart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597" y="4451134"/>
            <a:ext cx="11525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227012" y="934897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… and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2 cards same denomination cannot border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Each ace borders a king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Each king borders a 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queen</a:t>
            </a: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2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3795605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180837" y="39103"/>
            <a:ext cx="4824520" cy="6774781"/>
            <a:chOff x="3946418" y="19050"/>
            <a:chExt cx="4824520" cy="6774781"/>
          </a:xfrm>
        </p:grpSpPr>
        <p:grpSp>
          <p:nvGrpSpPr>
            <p:cNvPr id="28" name="Group 27"/>
            <p:cNvGrpSpPr/>
            <p:nvPr/>
          </p:nvGrpSpPr>
          <p:grpSpPr>
            <a:xfrm>
              <a:off x="6399212" y="19050"/>
              <a:ext cx="1152526" cy="1657350"/>
              <a:chOff x="6471064" y="112295"/>
              <a:chExt cx="1152526" cy="165735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410484" y="5136481"/>
              <a:ext cx="1152526" cy="1657350"/>
              <a:chOff x="6471064" y="112295"/>
              <a:chExt cx="1152526" cy="165735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41766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41048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180836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946418" y="1752600"/>
              <a:ext cx="1152526" cy="1657350"/>
              <a:chOff x="6471064" y="112295"/>
              <a:chExt cx="1152526" cy="165735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180835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7618412" y="3448050"/>
              <a:ext cx="1152526" cy="1657350"/>
              <a:chOff x="6471064" y="112295"/>
              <a:chExt cx="1152526" cy="165735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6471065" y="11229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1064" y="1769645"/>
                <a:ext cx="1152525" cy="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23590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1065" y="112295"/>
                <a:ext cx="0" cy="1657350"/>
              </a:xfrm>
              <a:prstGeom prst="line">
                <a:avLst/>
              </a:prstGeom>
              <a:ln w="1079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6704011" y="436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1.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4179780" y="217012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2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5450281" y="216780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>
                  <a:latin typeface="Calibri" panose="020F0502020204030204" pitchFamily="34" charset="0"/>
                </a:rPr>
                <a:t>3</a:t>
              </a:r>
              <a:r>
                <a:rPr lang="en-US" b="0" dirty="0" smtClean="0">
                  <a:latin typeface="Calibri" panose="020F0502020204030204" pitchFamily="34" charset="0"/>
                </a:rPr>
                <a:t>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6651027" y="2149504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4.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79" name="Title 1"/>
            <p:cNvSpPr txBox="1">
              <a:spLocks/>
            </p:cNvSpPr>
            <p:nvPr/>
          </p:nvSpPr>
          <p:spPr>
            <a:xfrm>
              <a:off x="5450281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5.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0" name="Title 1"/>
            <p:cNvSpPr txBox="1">
              <a:spLocks/>
            </p:cNvSpPr>
            <p:nvPr/>
          </p:nvSpPr>
          <p:spPr>
            <a:xfrm>
              <a:off x="6632573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6.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1" name="Title 1"/>
            <p:cNvSpPr txBox="1">
              <a:spLocks/>
            </p:cNvSpPr>
            <p:nvPr/>
          </p:nvSpPr>
          <p:spPr>
            <a:xfrm>
              <a:off x="7851774" y="3865577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7.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6704011" y="5486400"/>
              <a:ext cx="685801" cy="8222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800" b="1" kern="1200" baseline="0">
                  <a:solidFill>
                    <a:schemeClr val="tx1"/>
                  </a:solidFill>
                  <a:effectLst>
                    <a:outerShdw blurRad="38100" dist="38100" dir="2700000" algn="br" rotWithShape="0">
                      <a:schemeClr val="bg2">
                        <a:lumMod val="50000"/>
                        <a:alpha val="43000"/>
                      </a:scheme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pPr algn="ctr"/>
              <a:r>
                <a:rPr lang="en-US" b="0" dirty="0" smtClean="0">
                  <a:latin typeface="Calibri" panose="020F0502020204030204" pitchFamily="34" charset="0"/>
                </a:rPr>
                <a:t>8.</a:t>
              </a:r>
              <a:endParaRPr lang="en-US" b="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6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731" y="3506203"/>
            <a:ext cx="1152525" cy="1581150"/>
          </a:xfrm>
          <a:prstGeom prst="rect">
            <a:avLst/>
          </a:prstGeom>
        </p:spPr>
      </p:pic>
      <p:pic>
        <p:nvPicPr>
          <p:cNvPr id="65" name="Picture 2" descr="C:\Users\dmaffly\Pictures\KingSp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6" y="77203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3" descr="C:\Users\dmaffly\Pictures\QueenSpad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262" y="1825793"/>
            <a:ext cx="12096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C:\Users\dmaffly\Pictures\JackSpad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968" y="1812060"/>
            <a:ext cx="11811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9" descr="C:\Users\dmaffly\Pictures\AceHeart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953" y="3506203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C:\Users\dmaffly\Pictures\KingHear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86" y="3481388"/>
            <a:ext cx="115252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1" descr="C:\Users\dmaffly\Pictures\QueenHeart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379" y="1812060"/>
            <a:ext cx="11715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C:\Users\dmaffly\Pictures\JackHeart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02" y="5189871"/>
            <a:ext cx="11525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227012" y="934897"/>
            <a:ext cx="42672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… and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2 cards same denomination cannot border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Each ace borders a king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Each king borders a queen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Each queen borders a jack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No queen borders an 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ace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2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381000"/>
            <a:ext cx="9448799" cy="822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Poor Man’s Problem Solving Strategy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8612" y="1981200"/>
            <a:ext cx="6092825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1) Permute cards across the grid</a:t>
            </a:r>
          </a:p>
          <a:p>
            <a:pPr lvl="1"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2) Test each combination against criteria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3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7010399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Building Blocks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List of cards on grid positions: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[ace1,ace2,king1,king2,queen1,queen2,jack1,jack2]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Facts describing grid adjacency: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marL="400050" lvl="1" indent="0">
              <a:buFont typeface="Arial" pitchFamily="34" charset="0"/>
              <a:buNone/>
            </a:pPr>
            <a:r>
              <a:rPr lang="en-US" b="1" dirty="0" err="1" smtClean="0">
                <a:latin typeface="Courier New" panose="02070309020205020404" pitchFamily="49" charset="0"/>
              </a:rPr>
              <a:t>is_adjacent_to</a:t>
            </a:r>
            <a:r>
              <a:rPr lang="en-US" b="1" dirty="0" smtClean="0">
                <a:latin typeface="Courier New" panose="02070309020205020404" pitchFamily="49" charset="0"/>
              </a:rPr>
              <a:t>(1, [4]).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b="1" dirty="0" err="1" smtClean="0">
                <a:latin typeface="Courier New" panose="02070309020205020404" pitchFamily="49" charset="0"/>
              </a:rPr>
              <a:t>is_adjacent_to</a:t>
            </a:r>
            <a:r>
              <a:rPr lang="en-US" b="1" dirty="0" smtClean="0">
                <a:latin typeface="Courier New" panose="02070309020205020404" pitchFamily="49" charset="0"/>
              </a:rPr>
              <a:t>(2,[3]).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…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b="1" dirty="0" err="1" smtClean="0">
                <a:latin typeface="Courier New" panose="02070309020205020404" pitchFamily="49" charset="0"/>
              </a:rPr>
              <a:t>is_adjacent_to</a:t>
            </a:r>
            <a:r>
              <a:rPr lang="en-US" b="1" dirty="0" smtClean="0">
                <a:latin typeface="Courier New" panose="02070309020205020404" pitchFamily="49" charset="0"/>
              </a:rPr>
              <a:t>(6, [4,5,7,8]).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…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0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8381999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40,320 permutations!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93812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List=[ace1,ace2,king1,king2,queen1,queen2,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	jack1,jack2],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permutation(</a:t>
            </a:r>
            <a:r>
              <a:rPr lang="en-US" b="1" dirty="0" err="1" smtClean="0">
                <a:latin typeface="Courier New" panose="02070309020205020404" pitchFamily="49" charset="0"/>
              </a:rPr>
              <a:t>List,PermutedList</a:t>
            </a:r>
            <a:r>
              <a:rPr lang="en-US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Gives us 40,320 (8 factorial) permutations.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2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8915399" cy="822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Culling out bad permutations!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…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is_next_to</a:t>
            </a:r>
            <a:r>
              <a:rPr lang="en-US" sz="2600" b="1" dirty="0" smtClean="0">
                <a:latin typeface="Courier New" panose="02070309020205020404" pitchFamily="49" charset="0"/>
              </a:rPr>
              <a:t>(ace1,[king1,king2],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is_next_to</a:t>
            </a:r>
            <a:r>
              <a:rPr lang="en-US" sz="2600" b="1" dirty="0" smtClean="0">
                <a:latin typeface="Courier New" panose="02070309020205020404" pitchFamily="49" charset="0"/>
              </a:rPr>
              <a:t>(ace2,[king1,king2],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is_next_to</a:t>
            </a:r>
            <a:r>
              <a:rPr lang="en-US" sz="2600" b="1" dirty="0" smtClean="0">
                <a:latin typeface="Courier New" panose="02070309020205020404" pitchFamily="49" charset="0"/>
              </a:rPr>
              <a:t>(king1,[queen1,queen2],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is_next_to</a:t>
            </a:r>
            <a:r>
              <a:rPr lang="en-US" sz="2600" b="1" dirty="0" smtClean="0">
                <a:latin typeface="Courier New" panose="02070309020205020404" pitchFamily="49" charset="0"/>
              </a:rPr>
              <a:t>(king2,[queen1,queen2],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is_next_to</a:t>
            </a:r>
            <a:r>
              <a:rPr lang="en-US" sz="2600" b="1" dirty="0" smtClean="0">
                <a:latin typeface="Courier New" panose="02070309020205020404" pitchFamily="49" charset="0"/>
              </a:rPr>
              <a:t>(queen1,[jack1,jack2],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is_next_to</a:t>
            </a:r>
            <a:r>
              <a:rPr lang="en-US" sz="2600" b="1" dirty="0" smtClean="0">
                <a:latin typeface="Courier New" panose="02070309020205020404" pitchFamily="49" charset="0"/>
              </a:rPr>
              <a:t>(queen2,[jack1,jack2],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(queen1,[ace1,ace2],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(queen2,[ace1,ace2],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(ace1,[ace2],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(ace2,[ace1],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(king1,[king2],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(king2,[king1],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(queen1,[queen2],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(queen2,[queen1],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(jack1,[jack2],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),</a:t>
            </a:r>
          </a:p>
          <a:p>
            <a:pPr marL="0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sz="2600" b="1" dirty="0" smtClean="0">
                <a:latin typeface="Courier New" panose="02070309020205020404" pitchFamily="49" charset="0"/>
              </a:rPr>
              <a:t>	</a:t>
            </a:r>
            <a:r>
              <a:rPr lang="en-US" sz="2600" b="1" dirty="0" err="1" smtClean="0">
                <a:latin typeface="Courier New" panose="02070309020205020404" pitchFamily="49" charset="0"/>
              </a:rPr>
              <a:t>is_not_next_to</a:t>
            </a:r>
            <a:r>
              <a:rPr lang="en-US" sz="2600" b="1" dirty="0" smtClean="0">
                <a:latin typeface="Courier New" panose="02070309020205020404" pitchFamily="49" charset="0"/>
              </a:rPr>
              <a:t>(jack2,[jack1], </a:t>
            </a:r>
            <a:r>
              <a:rPr lang="en-US" sz="2600" b="1" dirty="0" err="1" smtClean="0">
                <a:latin typeface="Courier New" panose="02070309020205020404" pitchFamily="49" charset="0"/>
              </a:rPr>
              <a:t>PermutedList</a:t>
            </a:r>
            <a:r>
              <a:rPr lang="en-US" sz="2600" b="1" dirty="0" smtClean="0">
                <a:latin typeface="Courier New" panose="02070309020205020404" pitchFamily="49" charset="0"/>
              </a:rPr>
              <a:t>).</a:t>
            </a:r>
            <a:endParaRPr lang="en-US" sz="2600" dirty="0" smtClean="0">
              <a:latin typeface="Courier New" panose="02070309020205020404" pitchFamily="49" charset="0"/>
            </a:endParaRPr>
          </a:p>
          <a:p>
            <a:pPr marL="400050" lvl="1" indent="0">
              <a:lnSpc>
                <a:spcPct val="100000"/>
              </a:lnSpc>
              <a:spcBef>
                <a:spcPts val="360"/>
              </a:spcBef>
              <a:buFont typeface="Arial" pitchFamily="34" charset="0"/>
              <a:buNone/>
            </a:pPr>
            <a:r>
              <a:rPr lang="en-US" dirty="0" smtClean="0">
                <a:latin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8915399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Work horse predicates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4212" y="1597231"/>
            <a:ext cx="110490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% ---------------------------------------------------</a:t>
            </a:r>
          </a:p>
          <a:p>
            <a:pPr marL="0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</a:rPr>
              <a:t>%</a:t>
            </a:r>
            <a:r>
              <a:rPr lang="en-US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ourier New" panose="02070309020205020404" pitchFamily="49" charset="0"/>
              </a:rPr>
              <a:t>next_to</a:t>
            </a:r>
            <a:r>
              <a:rPr lang="en-US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(Card1,Card2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</a:rPr>
              <a:t>, List) </a:t>
            </a:r>
            <a:r>
              <a:rPr lang="en-US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returns true if Card1 </a:t>
            </a:r>
          </a:p>
          <a:p>
            <a:pPr marL="0" indent="0">
              <a:lnSpc>
                <a:spcPct val="50000"/>
              </a:lnSpc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%   is next to (</a:t>
            </a:r>
            <a:r>
              <a:rPr lang="en-US" b="1" dirty="0" err="1" smtClean="0">
                <a:solidFill>
                  <a:srgbClr val="FFC000"/>
                </a:solidFill>
                <a:latin typeface="Courier New" panose="02070309020205020404" pitchFamily="49" charset="0"/>
              </a:rPr>
              <a:t>adjacent_to</a:t>
            </a:r>
            <a:r>
              <a:rPr lang="en-US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) Card2 in List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latin typeface="Courier New" panose="02070309020205020404" pitchFamily="49" charset="0"/>
              </a:rPr>
              <a:t>next_to</a:t>
            </a:r>
            <a:r>
              <a:rPr lang="en-US" b="1" dirty="0" smtClean="0">
                <a:latin typeface="Courier New" panose="02070309020205020404" pitchFamily="49" charset="0"/>
              </a:rPr>
              <a:t>(Card1,Card2, List) :-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nth1(Index1,List, Card1), </a:t>
            </a:r>
            <a:r>
              <a:rPr lang="en-US" sz="1600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% Index1 is Card1’s place in List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nth1(Index2,List, Card2),</a:t>
            </a:r>
            <a:r>
              <a:rPr lang="en-US" b="1" dirty="0">
                <a:solidFill>
                  <a:srgbClr val="FFC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% </a:t>
            </a:r>
            <a:r>
              <a:rPr lang="en-US" sz="1600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Index2 </a:t>
            </a:r>
            <a:r>
              <a:rPr 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is </a:t>
            </a:r>
            <a:r>
              <a:rPr lang="en-US" sz="1600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Card2’s </a:t>
            </a:r>
            <a:r>
              <a:rPr lang="en-US" sz="1600" b="1" dirty="0">
                <a:solidFill>
                  <a:srgbClr val="FFC000"/>
                </a:solidFill>
                <a:latin typeface="Courier New" panose="02070309020205020404" pitchFamily="49" charset="0"/>
              </a:rPr>
              <a:t>place in List </a:t>
            </a:r>
            <a:endParaRPr lang="en-US" sz="1600" b="1" dirty="0" smtClean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</a:rPr>
              <a:t>is_adjacent_to</a:t>
            </a:r>
            <a:r>
              <a:rPr lang="en-US" b="1" dirty="0" smtClean="0">
                <a:latin typeface="Courier New" panose="02070309020205020404" pitchFamily="49" charset="0"/>
              </a:rPr>
              <a:t>(Index1,NList),</a:t>
            </a:r>
            <a:r>
              <a:rPr lang="en-US" sz="1600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%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anose="02070309020205020404" pitchFamily="49" charset="0"/>
              </a:rPr>
              <a:t>Nlist</a:t>
            </a:r>
            <a:r>
              <a:rPr lang="en-US" sz="1600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 list of squares next to Index1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member(Index2,NList). 	 </a:t>
            </a:r>
            <a:r>
              <a:rPr lang="en-US" sz="1600" b="1" dirty="0" smtClean="0">
                <a:solidFill>
                  <a:srgbClr val="FFC000"/>
                </a:solidFill>
                <a:latin typeface="Courier New" panose="02070309020205020404" pitchFamily="49" charset="0"/>
              </a:rPr>
              <a:t>% returns true if Index2 in </a:t>
            </a:r>
            <a:r>
              <a:rPr lang="en-US" sz="1600" b="1" dirty="0" err="1" smtClean="0">
                <a:solidFill>
                  <a:srgbClr val="FFC000"/>
                </a:solidFill>
                <a:latin typeface="Courier New" panose="02070309020205020404" pitchFamily="49" charset="0"/>
              </a:rPr>
              <a:t>NList</a:t>
            </a:r>
            <a:endParaRPr lang="en-US" sz="1600" dirty="0" smtClean="0">
              <a:solidFill>
                <a:srgbClr val="FFC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8915399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32 Solutions!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93812" y="1219200"/>
            <a:ext cx="8229600" cy="5257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[k1, q1, j1, q2, a1, k2, j2, a2]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[k1, q1, j1, q2, a1, k2, a2, j2]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[k1, q1, j1, q2, a2, k2, j2, a1]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[k1, q1, j1, q2, a2, k2, a1, j2]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[k1, q1, j2, q2, a1, k2, j1, a2] ;	</a:t>
            </a:r>
            <a:endParaRPr lang="en-US" sz="5000" b="1" dirty="0" smtClean="0">
              <a:latin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[k2, q2, j2, q1, a1, k1, j1, a2]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[k2, q2, j2, q1, a1, k1, a2, j1]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[k2, q2, j2, q1, a2, k1, j1, a1] 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X = [k2, q2, j2, q1, a2, k1, a1, j1] .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76200"/>
            <a:ext cx="9448799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Card Number Six: Smarter Man’s strategy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212" y="1981200"/>
            <a:ext cx="922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Bail out after the first solution is found (using a Prolog ‘cut’)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Don’t give any permutations where a king is NOT on square number 6 (using ‘finite domains’)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Testing Context at Huron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676400"/>
            <a:ext cx="1158240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Aeos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™, a collaborative workflow system serving the Health Care community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Data warehouse backend containing historical data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ETLs aggregate data  into summary tables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Summary data used to serve up metrics that are meaningful for business intelligence purposes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Testing data warehouse ETLs 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Data complexities: two way linked lists contained in tables to model chronological order, columns across tables that are semantically interdependent  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From Card Number Six to Data Generation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524000"/>
            <a:ext cx="1158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Card grid like a row of table data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Card denominations like data types   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Then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imagine that only one of four queens (heart, spade, club, and diamond) were allowed to land on square one, kings on square two, etc. </a:t>
            </a:r>
            <a:endParaRPr lang="en-US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Filtering criteria reference column values similar to SQL WHERE </a:t>
            </a:r>
            <a:r>
              <a:rPr lang="en-US" sz="2400" dirty="0" err="1" smtClean="0"/>
              <a:t>claus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programmer could modify the criteria to ones that were appropriate for a particular test case; e.g. produce all the combinations where only cards with denomination of hearts are contained in the grid, or the row of data as it were.</a:t>
            </a:r>
            <a:endParaRPr lang="en-US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92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From Card Number Six to Data Generation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524000"/>
            <a:ext cx="11582400" cy="301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Our data generation tool follows </a:t>
            </a:r>
            <a:r>
              <a:rPr lang="en-US" sz="2400" dirty="0" smtClean="0"/>
              <a:t>the </a:t>
            </a:r>
            <a:r>
              <a:rPr lang="en-US" sz="2400" dirty="0"/>
              <a:t>same approach to generate complex data scenarios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Create permutations of table row </a:t>
            </a:r>
            <a:r>
              <a:rPr lang="en-US" sz="2400" dirty="0" smtClean="0"/>
              <a:t>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Throw out the meaningless permutations by evaluating each against test specific criteria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56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Finite domains on relevant table columns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2069" name="Rectangle 61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644004" y="697316"/>
            <a:ext cx="6732587" cy="5819052"/>
            <a:chOff x="3095625" y="1069975"/>
            <a:chExt cx="5143500" cy="3995738"/>
          </a:xfrm>
        </p:grpSpPr>
        <p:pic>
          <p:nvPicPr>
            <p:cNvPr id="2081" name="Picture 4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25" y="1660525"/>
              <a:ext cx="13335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329565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ID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3743325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419100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638675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508635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5534025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598170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……	.	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7791450" y="2546350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</a:t>
              </a:r>
              <a:r>
                <a:rPr kumimoji="0" lang="en-US" altLang="en-US" sz="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n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429375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7705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324725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	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89"/>
            <p:cNvSpPr>
              <a:spLocks noChangeArrowheads="1"/>
            </p:cNvSpPr>
            <p:nvPr/>
          </p:nvSpPr>
          <p:spPr bwMode="auto">
            <a:xfrm>
              <a:off x="329565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ID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374332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419100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463867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8"/>
            <p:cNvSpPr>
              <a:spLocks noChangeArrowheads="1"/>
            </p:cNvSpPr>
            <p:nvPr/>
          </p:nvSpPr>
          <p:spPr bwMode="auto">
            <a:xfrm>
              <a:off x="508635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553402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Calibri" pitchFamily="34" charset="0"/>
                </a:rPr>
                <a:t>Col 5</a:t>
              </a: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598170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	.	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777240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</a:t>
              </a:r>
              <a:r>
                <a:rPr kumimoji="0" lang="en-US" altLang="en-US" sz="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n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642937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" name="Rectangle 29"/>
            <p:cNvSpPr>
              <a:spLocks noChangeArrowheads="1"/>
            </p:cNvSpPr>
            <p:nvPr/>
          </p:nvSpPr>
          <p:spPr bwMode="auto">
            <a:xfrm>
              <a:off x="687705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Rectangle 28"/>
            <p:cNvSpPr>
              <a:spLocks noChangeArrowheads="1"/>
            </p:cNvSpPr>
            <p:nvPr/>
          </p:nvSpPr>
          <p:spPr bwMode="auto">
            <a:xfrm>
              <a:off x="732472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	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Oval 290"/>
            <p:cNvSpPr>
              <a:spLocks noChangeArrowheads="1"/>
            </p:cNvSpPr>
            <p:nvPr/>
          </p:nvSpPr>
          <p:spPr bwMode="auto">
            <a:xfrm>
              <a:off x="4038600" y="1366838"/>
              <a:ext cx="790575" cy="685800"/>
            </a:xfrm>
            <a:prstGeom prst="ellipse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DomainCol 2:  {1,5,9}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{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Oval 291"/>
            <p:cNvSpPr>
              <a:spLocks noChangeArrowheads="1"/>
            </p:cNvSpPr>
            <p:nvPr/>
          </p:nvSpPr>
          <p:spPr bwMode="auto">
            <a:xfrm>
              <a:off x="4829175" y="1241425"/>
              <a:ext cx="1019175" cy="809625"/>
            </a:xfrm>
            <a:prstGeom prst="ellipse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Domain Col 4: {‘fred’, ‘john’}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{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Oval 293"/>
            <p:cNvSpPr>
              <a:spLocks noChangeArrowheads="1"/>
            </p:cNvSpPr>
            <p:nvPr/>
          </p:nvSpPr>
          <p:spPr bwMode="auto">
            <a:xfrm>
              <a:off x="3143250" y="1366838"/>
              <a:ext cx="790575" cy="685800"/>
            </a:xfrm>
            <a:prstGeom prst="ellipse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Identity Domain Table A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{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Oval 295"/>
            <p:cNvSpPr>
              <a:spLocks noChangeArrowheads="1"/>
            </p:cNvSpPr>
            <p:nvPr/>
          </p:nvSpPr>
          <p:spPr bwMode="auto">
            <a:xfrm>
              <a:off x="4305300" y="4113213"/>
              <a:ext cx="1076325" cy="790575"/>
            </a:xfrm>
            <a:prstGeom prst="ellipse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Domain Col3: Random {50 – 90 }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{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Oval 296"/>
            <p:cNvSpPr>
              <a:spLocks noChangeArrowheads="1"/>
            </p:cNvSpPr>
            <p:nvPr/>
          </p:nvSpPr>
          <p:spPr bwMode="auto">
            <a:xfrm>
              <a:off x="6153150" y="4113213"/>
              <a:ext cx="990600" cy="952500"/>
            </a:xfrm>
            <a:prstGeom prst="ellipse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Domain Col 9:       {1/1/15 – 12/31/15}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{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Oval 294"/>
            <p:cNvSpPr>
              <a:spLocks noChangeArrowheads="1"/>
            </p:cNvSpPr>
            <p:nvPr/>
          </p:nvSpPr>
          <p:spPr bwMode="auto">
            <a:xfrm>
              <a:off x="3095625" y="4113213"/>
              <a:ext cx="790575" cy="685800"/>
            </a:xfrm>
            <a:prstGeom prst="ellipse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Identity Domain Table B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{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Up-Down Arrow 53"/>
            <p:cNvSpPr/>
            <p:nvPr/>
          </p:nvSpPr>
          <p:spPr>
            <a:xfrm>
              <a:off x="5312509" y="2147988"/>
              <a:ext cx="57785" cy="257810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5" name="Up-Down Arrow 54"/>
            <p:cNvSpPr/>
            <p:nvPr/>
          </p:nvSpPr>
          <p:spPr>
            <a:xfrm>
              <a:off x="4433887" y="2103437"/>
              <a:ext cx="57785" cy="257810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Up-Down Arrow 55"/>
            <p:cNvSpPr/>
            <p:nvPr/>
          </p:nvSpPr>
          <p:spPr>
            <a:xfrm>
              <a:off x="3519487" y="2144445"/>
              <a:ext cx="57785" cy="257810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1" name="Rectangle 303"/>
            <p:cNvSpPr>
              <a:spLocks noChangeArrowheads="1"/>
            </p:cNvSpPr>
            <p:nvPr/>
          </p:nvSpPr>
          <p:spPr bwMode="auto">
            <a:xfrm>
              <a:off x="642937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72727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Col 9</a:t>
              </a:r>
              <a:endPara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Up-Down Arrow 57"/>
            <p:cNvSpPr/>
            <p:nvPr/>
          </p:nvSpPr>
          <p:spPr>
            <a:xfrm>
              <a:off x="3462019" y="3669983"/>
              <a:ext cx="57785" cy="257810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Up-Down Arrow 58"/>
            <p:cNvSpPr/>
            <p:nvPr/>
          </p:nvSpPr>
          <p:spPr>
            <a:xfrm>
              <a:off x="4771390" y="3675848"/>
              <a:ext cx="57785" cy="257810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60" name="Up-Down Arrow 59"/>
            <p:cNvSpPr/>
            <p:nvPr/>
          </p:nvSpPr>
          <p:spPr>
            <a:xfrm>
              <a:off x="6604952" y="3700597"/>
              <a:ext cx="57785" cy="257810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2062" name="Rectangle 308"/>
            <p:cNvSpPr>
              <a:spLocks noChangeArrowheads="1"/>
            </p:cNvSpPr>
            <p:nvPr/>
          </p:nvSpPr>
          <p:spPr bwMode="auto">
            <a:xfrm>
              <a:off x="6877050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l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5</a:t>
              </a:r>
              <a:r>
                <a:rPr lang="en-US" alt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Rectangle 310"/>
            <p:cNvSpPr>
              <a:spLocks noChangeArrowheads="1"/>
            </p:cNvSpPr>
            <p:nvPr/>
          </p:nvSpPr>
          <p:spPr bwMode="auto">
            <a:xfrm>
              <a:off x="732472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312"/>
            <p:cNvSpPr>
              <a:spLocks noChangeArrowheads="1"/>
            </p:cNvSpPr>
            <p:nvPr/>
          </p:nvSpPr>
          <p:spPr bwMode="auto">
            <a:xfrm>
              <a:off x="598170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</a:t>
              </a:r>
              <a:endParaRPr kumimoji="0" lang="en-US" altLang="en-US" sz="9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Rectangle 314"/>
            <p:cNvSpPr>
              <a:spLocks noChangeArrowheads="1"/>
            </p:cNvSpPr>
            <p:nvPr/>
          </p:nvSpPr>
          <p:spPr bwMode="auto">
            <a:xfrm>
              <a:off x="687705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l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5</a:t>
              </a:r>
              <a:r>
                <a:rPr lang="en-US" alt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316"/>
            <p:cNvSpPr>
              <a:spLocks noChangeArrowheads="1"/>
            </p:cNvSpPr>
            <p:nvPr/>
          </p:nvSpPr>
          <p:spPr bwMode="auto">
            <a:xfrm>
              <a:off x="7324725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l</a:t>
              </a:r>
              <a:r>
                <a:rPr lang="en-US" altLang="en-US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5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318"/>
            <p:cNvSpPr>
              <a:spLocks noChangeArrowheads="1"/>
            </p:cNvSpPr>
            <p:nvPr/>
          </p:nvSpPr>
          <p:spPr bwMode="auto">
            <a:xfrm>
              <a:off x="6438900" y="2551113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sp>
          <p:nvSpPr>
            <p:cNvPr id="2068" name="Rectangle 320"/>
            <p:cNvSpPr>
              <a:spLocks noChangeArrowheads="1"/>
            </p:cNvSpPr>
            <p:nvPr/>
          </p:nvSpPr>
          <p:spPr bwMode="auto">
            <a:xfrm>
              <a:off x="5972175" y="3379788"/>
              <a:ext cx="447675" cy="2286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BFBFBF"/>
              </a:solidFill>
              <a:round/>
              <a:headEnd/>
              <a:tailEnd/>
            </a:ln>
          </p:spPr>
          <p:txBody>
            <a:bodyPr vert="horz" wrap="square" lIns="90000" tIns="45000" rIns="90000" bIns="4500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71"/>
            <p:cNvSpPr>
              <a:spLocks noChangeArrowheads="1"/>
            </p:cNvSpPr>
            <p:nvPr/>
          </p:nvSpPr>
          <p:spPr bwMode="auto">
            <a:xfrm>
              <a:off x="3286125" y="1069975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79"/>
            <p:cNvSpPr>
              <a:spLocks noChangeArrowheads="1"/>
            </p:cNvSpPr>
            <p:nvPr/>
          </p:nvSpPr>
          <p:spPr bwMode="auto">
            <a:xfrm>
              <a:off x="3286125" y="136525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81"/>
            <p:cNvSpPr>
              <a:spLocks noChangeArrowheads="1"/>
            </p:cNvSpPr>
            <p:nvPr/>
          </p:nvSpPr>
          <p:spPr bwMode="auto">
            <a:xfrm>
              <a:off x="3286125" y="1660525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…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Rectangle 83"/>
            <p:cNvSpPr>
              <a:spLocks noChangeArrowheads="1"/>
            </p:cNvSpPr>
            <p:nvPr/>
          </p:nvSpPr>
          <p:spPr bwMode="auto">
            <a:xfrm>
              <a:off x="3286125" y="195580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85"/>
            <p:cNvSpPr>
              <a:spLocks noChangeArrowheads="1"/>
            </p:cNvSpPr>
            <p:nvPr/>
          </p:nvSpPr>
          <p:spPr bwMode="auto">
            <a:xfrm>
              <a:off x="3286125" y="2251075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Rectangle 99"/>
            <p:cNvSpPr>
              <a:spLocks noChangeArrowheads="1"/>
            </p:cNvSpPr>
            <p:nvPr/>
          </p:nvSpPr>
          <p:spPr bwMode="auto">
            <a:xfrm>
              <a:off x="3286125" y="254635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 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101"/>
            <p:cNvSpPr>
              <a:spLocks noChangeArrowheads="1"/>
            </p:cNvSpPr>
            <p:nvPr/>
          </p:nvSpPr>
          <p:spPr bwMode="auto">
            <a:xfrm>
              <a:off x="3286125" y="2841625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103"/>
            <p:cNvSpPr>
              <a:spLocks noChangeArrowheads="1"/>
            </p:cNvSpPr>
            <p:nvPr/>
          </p:nvSpPr>
          <p:spPr bwMode="auto">
            <a:xfrm>
              <a:off x="3286125" y="3136900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105"/>
            <p:cNvSpPr>
              <a:spLocks noChangeArrowheads="1"/>
            </p:cNvSpPr>
            <p:nvPr/>
          </p:nvSpPr>
          <p:spPr bwMode="auto">
            <a:xfrm>
              <a:off x="3286125" y="3432175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  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109"/>
          <p:cNvSpPr>
            <a:spLocks noChangeArrowheads="1"/>
          </p:cNvSpPr>
          <p:nvPr/>
        </p:nvSpPr>
        <p:spPr bwMode="auto">
          <a:xfrm>
            <a:off x="0" y="3114675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17812" y="3251829"/>
            <a:ext cx="124677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Table 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817812" y="3708027"/>
            <a:ext cx="124677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Table B</a:t>
            </a:r>
          </a:p>
        </p:txBody>
      </p:sp>
    </p:spTree>
    <p:extLst>
      <p:ext uri="{BB962C8B-B14F-4D97-AF65-F5344CB8AC3E}">
        <p14:creationId xmlns:p14="http://schemas.microsoft.com/office/powerpoint/2010/main" val="337919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Smart Data Generator SDG – (patent pending)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Rectangle 338"/>
          <p:cNvSpPr>
            <a:spLocks noChangeArrowheads="1"/>
          </p:cNvSpPr>
          <p:nvPr/>
        </p:nvSpPr>
        <p:spPr bwMode="auto">
          <a:xfrm>
            <a:off x="3585912" y="2741612"/>
            <a:ext cx="2457450" cy="1514475"/>
          </a:xfrm>
          <a:prstGeom prst="rect">
            <a:avLst/>
          </a:prstGeom>
          <a:solidFill>
            <a:srgbClr val="D8D8D8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Smart Data Generator (SDG)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Magnetic Disk 337"/>
          <p:cNvSpPr>
            <a:spLocks noChangeArrowheads="1"/>
          </p:cNvSpPr>
          <p:nvPr/>
        </p:nvSpPr>
        <p:spPr bwMode="auto">
          <a:xfrm>
            <a:off x="4290762" y="1074737"/>
            <a:ext cx="1019175" cy="1190625"/>
          </a:xfrm>
          <a:prstGeom prst="flowChartMagneticDisk">
            <a:avLst/>
          </a:prstGeom>
          <a:solidFill>
            <a:srgbClr val="D8D8D8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SDG app specific </a:t>
            </a:r>
            <a:r>
              <a:rPr kumimoji="0" lang="en-US" altLang="en-US" sz="1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config</a:t>
            </a:r>
            <a:endParaRPr kumimoji="0" lang="en-US" altLang="en-US" sz="1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Magnetic Disk 335"/>
          <p:cNvSpPr>
            <a:spLocks noChangeArrowheads="1"/>
          </p:cNvSpPr>
          <p:nvPr/>
        </p:nvSpPr>
        <p:spPr bwMode="auto">
          <a:xfrm>
            <a:off x="3595437" y="4818062"/>
            <a:ext cx="1019175" cy="1304925"/>
          </a:xfrm>
          <a:prstGeom prst="flowChartMagneticDisk">
            <a:avLst/>
          </a:prstGeom>
          <a:solidFill>
            <a:srgbClr val="D8D8D8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Generated API based on config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traight Arrow Connector 334"/>
          <p:cNvSpPr/>
          <p:nvPr/>
        </p:nvSpPr>
        <p:spPr>
          <a:xfrm>
            <a:off x="4790189" y="2287587"/>
            <a:ext cx="10160" cy="36258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1" name="Straight Arrow Connector 333"/>
          <p:cNvSpPr/>
          <p:nvPr/>
        </p:nvSpPr>
        <p:spPr>
          <a:xfrm>
            <a:off x="3965324" y="4362450"/>
            <a:ext cx="0" cy="34353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2" name="Straight Arrow Connector 332"/>
          <p:cNvSpPr/>
          <p:nvPr/>
        </p:nvSpPr>
        <p:spPr>
          <a:xfrm flipV="1">
            <a:off x="5516228" y="4330065"/>
            <a:ext cx="0" cy="34353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3" name="Straight Arrow Connector 330"/>
          <p:cNvSpPr/>
          <p:nvPr/>
        </p:nvSpPr>
        <p:spPr>
          <a:xfrm flipH="1">
            <a:off x="6290511" y="3208337"/>
            <a:ext cx="791210" cy="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4" name="Straight Arrow Connector 329"/>
          <p:cNvSpPr/>
          <p:nvPr/>
        </p:nvSpPr>
        <p:spPr>
          <a:xfrm>
            <a:off x="6290511" y="3741737"/>
            <a:ext cx="791210" cy="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5" name="Straight Arrow Connector 328"/>
          <p:cNvSpPr/>
          <p:nvPr/>
        </p:nvSpPr>
        <p:spPr>
          <a:xfrm flipH="1">
            <a:off x="6290511" y="3360737"/>
            <a:ext cx="791210" cy="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6" name="Text Box 326"/>
          <p:cNvSpPr>
            <a:spLocks noChangeArrowheads="1"/>
          </p:cNvSpPr>
          <p:nvPr/>
        </p:nvSpPr>
        <p:spPr bwMode="auto">
          <a:xfrm>
            <a:off x="6205287" y="2554287"/>
            <a:ext cx="1457325" cy="428625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2a. Read schema</a:t>
            </a:r>
            <a:b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2b. Read-only tables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25"/>
          <p:cNvSpPr>
            <a:spLocks noChangeArrowheads="1"/>
          </p:cNvSpPr>
          <p:nvPr/>
        </p:nvSpPr>
        <p:spPr bwMode="auto">
          <a:xfrm>
            <a:off x="6214812" y="4048125"/>
            <a:ext cx="1257300" cy="314325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5. Insert test data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324"/>
          <p:cNvSpPr>
            <a:spLocks noChangeArrowheads="1"/>
          </p:cNvSpPr>
          <p:nvPr/>
        </p:nvSpPr>
        <p:spPr bwMode="auto">
          <a:xfrm>
            <a:off x="2233362" y="4486275"/>
            <a:ext cx="1571625" cy="4572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3a. Generate table API</a:t>
            </a:r>
            <a:b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3b. Read in API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323"/>
          <p:cNvSpPr>
            <a:spLocks noChangeArrowheads="1"/>
          </p:cNvSpPr>
          <p:nvPr/>
        </p:nvSpPr>
        <p:spPr bwMode="auto">
          <a:xfrm>
            <a:off x="5795712" y="4673600"/>
            <a:ext cx="20764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4.Read in SDG data gen script</a:t>
            </a:r>
            <a:endParaRPr kumimoji="0" lang="en-US" altLang="en-US" sz="1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Magnetic Disk 322"/>
          <p:cNvSpPr>
            <a:spLocks noChangeArrowheads="1"/>
          </p:cNvSpPr>
          <p:nvPr/>
        </p:nvSpPr>
        <p:spPr bwMode="auto">
          <a:xfrm>
            <a:off x="5024187" y="4818062"/>
            <a:ext cx="1019175" cy="1304925"/>
          </a:xfrm>
          <a:prstGeom prst="flowChartMagneticDisk">
            <a:avLst/>
          </a:prstGeom>
          <a:solidFill>
            <a:srgbClr val="D8D8D8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Data generation script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owchart: Magnetic Disk 336"/>
          <p:cNvSpPr>
            <a:spLocks noChangeArrowheads="1"/>
          </p:cNvSpPr>
          <p:nvPr/>
        </p:nvSpPr>
        <p:spPr bwMode="auto">
          <a:xfrm>
            <a:off x="7195887" y="2855912"/>
            <a:ext cx="1019175" cy="1190625"/>
          </a:xfrm>
          <a:prstGeom prst="flowChartMagneticDisk">
            <a:avLst/>
          </a:prstGeom>
          <a:solidFill>
            <a:srgbClr val="D8D8D8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Data warehouse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51"/>
          <p:cNvSpPr>
            <a:spLocks noChangeArrowheads="1"/>
          </p:cNvSpPr>
          <p:nvPr/>
        </p:nvSpPr>
        <p:spPr bwMode="auto">
          <a:xfrm>
            <a:off x="2995362" y="2287587"/>
            <a:ext cx="1457325" cy="314325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1. Read app config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traight Arrow Connector 331"/>
          <p:cNvSpPr/>
          <p:nvPr/>
        </p:nvSpPr>
        <p:spPr>
          <a:xfrm flipV="1">
            <a:off x="4193924" y="4351337"/>
            <a:ext cx="0" cy="34353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0" y="45720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 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8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Smart Data Generator (SDG) – functionality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SDG </a:t>
            </a:r>
            <a:r>
              <a:rPr lang="en-US" sz="2400" dirty="0"/>
              <a:t>follows </a:t>
            </a:r>
            <a:r>
              <a:rPr lang="en-US" sz="2400" dirty="0" smtClean="0"/>
              <a:t>the well established object-relational mapping pattern to generate programming APIs: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Row object creators/constructors for each </a:t>
            </a:r>
            <a:r>
              <a:rPr lang="en-US" sz="2400" dirty="0" smtClean="0"/>
              <a:t>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Getters </a:t>
            </a:r>
            <a:r>
              <a:rPr lang="en-US" sz="2400" dirty="0"/>
              <a:t>for each column on the </a:t>
            </a:r>
            <a:r>
              <a:rPr lang="en-US" sz="2400" dirty="0" smtClean="0"/>
              <a:t>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Setters </a:t>
            </a:r>
            <a:r>
              <a:rPr lang="en-US" sz="2400" dirty="0"/>
              <a:t>for each column on the table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20" y="4114800"/>
            <a:ext cx="105918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‘Underneath the hood’, SDG also generates :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finite domain infrastructure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400" dirty="0" err="1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087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SDG Scripting 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iven </a:t>
            </a:r>
            <a:r>
              <a:rPr lang="en-US" sz="2400" dirty="0"/>
              <a:t>table T, with columns x and 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assertDomain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[1,2]),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assertDomain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]).</a:t>
            </a:r>
          </a:p>
          <a:p>
            <a:r>
              <a:rPr lang="en-US" sz="2400" i="1" dirty="0"/>
              <a:t> </a:t>
            </a:r>
            <a:endParaRPr lang="en-US" sz="2400" dirty="0"/>
          </a:p>
          <a:p>
            <a:r>
              <a:rPr lang="en-US" sz="2400" dirty="0"/>
              <a:t>Here we define the possible values that </a:t>
            </a:r>
            <a:r>
              <a:rPr lang="en-US" sz="2400" dirty="0" err="1"/>
              <a:t>T.x</a:t>
            </a:r>
            <a:r>
              <a:rPr lang="en-US" sz="2400" dirty="0"/>
              <a:t> can be to be 1 and 2; </a:t>
            </a:r>
            <a:r>
              <a:rPr lang="en-US" sz="2400" dirty="0" err="1"/>
              <a:t>T.y</a:t>
            </a:r>
            <a:r>
              <a:rPr lang="en-US" sz="2400" dirty="0"/>
              <a:t> to be a and b. Prolog will generate 2 x 2 (4) solutions for this goal, </a:t>
            </a:r>
            <a:r>
              <a:rPr lang="en-US" sz="24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create_T</a:t>
            </a:r>
            <a:r>
              <a:rPr lang="en-US" sz="24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r>
              <a:rPr lang="en-US" sz="2400" dirty="0"/>
              <a:t>: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=(1,a);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=(1,b);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=(2,a);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=(2,b).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74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SDG Scripting </a:t>
            </a:r>
            <a:r>
              <a:rPr lang="en-US" dirty="0" smtClean="0">
                <a:latin typeface="Calibri" panose="020F0502020204030204" pitchFamily="34" charset="0"/>
              </a:rPr>
              <a:t>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Adding a primary key identity to T will not increase the number of permutations; we add it in our next example adding a 2</a:t>
            </a:r>
            <a:r>
              <a:rPr lang="en-US" sz="2400" baseline="30000" dirty="0"/>
              <a:t>nd</a:t>
            </a:r>
            <a:r>
              <a:rPr lang="en-US" sz="2400" dirty="0"/>
              <a:t> table T2 with foreign key to T, to which we will ‘reverse’ equijoin. Say T now has additional column </a:t>
            </a:r>
            <a:r>
              <a:rPr lang="en-US" sz="2400" dirty="0" err="1"/>
              <a:t>oid</a:t>
            </a:r>
            <a:r>
              <a:rPr lang="en-US" sz="2400" dirty="0"/>
              <a:t> (unique increment) and table T2 is containing columns </a:t>
            </a:r>
            <a:r>
              <a:rPr lang="en-US" sz="2400" dirty="0" err="1"/>
              <a:t>oid</a:t>
            </a:r>
            <a:r>
              <a:rPr lang="en-US" sz="2400" dirty="0" smtClean="0"/>
              <a:t>, x, y, </a:t>
            </a:r>
            <a:r>
              <a:rPr lang="en-US" sz="2400" dirty="0" err="1" smtClean="0">
                <a:solidFill>
                  <a:srgbClr val="FFC000"/>
                </a:solidFill>
              </a:rPr>
              <a:t>fkToT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assertDomain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(T2.x,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[1,2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assertDomain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(T2.y, 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The Prolog goal: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4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create_T2(T2),set_T2_fkToT(T2, </a:t>
            </a:r>
            <a:r>
              <a:rPr lang="en-US" sz="24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T.oid</a:t>
            </a:r>
            <a:r>
              <a:rPr lang="en-US" sz="24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6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SDG Scripting 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942918"/>
            <a:ext cx="11582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… </a:t>
            </a:r>
            <a:r>
              <a:rPr lang="en-US" sz="2400" dirty="0" smtClean="0"/>
              <a:t>will </a:t>
            </a:r>
            <a:r>
              <a:rPr lang="en-US" sz="2400" dirty="0"/>
              <a:t>yield the following (2 x 2 x 2 x 2) 16 </a:t>
            </a:r>
            <a:r>
              <a:rPr lang="en-US" sz="2400" dirty="0" smtClean="0"/>
              <a:t>solutions (each separated by semi-colon) :</a:t>
            </a:r>
            <a:endParaRPr lang="en-US" sz="2400" dirty="0"/>
          </a:p>
          <a:p>
            <a:r>
              <a:rPr lang="en-US" sz="2400" dirty="0" smtClean="0"/>
              <a:t> </a:t>
            </a:r>
          </a:p>
          <a:p>
            <a:pPr lvl="3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T=(1,1,a), T2=(1,1,a,1);</a:t>
            </a:r>
          </a:p>
          <a:p>
            <a:pPr lvl="3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=(2,1,b), T2=(2,1,a,2);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T=(3,2,a), T2=(3,1,a,3);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T=(4,2,b), T2=(4,1,a,4);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T=(5,1,a), T2=(5,2,a,5);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T=(6,1,b), T2=(6,2,a,6);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T=(7,2,a), T2=(7,2,a,7);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T=(8,2,b), T2=(8,2,a,8);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T=(9,1,a), T2=(9,2,b,9);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T=(10,1,b), T2=(10,2,b,10);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T=(11,2,a), T2=(11,2,b,11);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T=(12,2,b), T2=(12,2,b,12);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T=(13,1,a), T2=(13,1,b,13);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T=(14,1,b), T2=(14,1,b,14);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T=(15,2,a), T2=(15,1,b,15);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T=(16,2,b), T2=(16,1,b,16);</a:t>
            </a:r>
            <a:endParaRPr lang="en-US" sz="20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32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SDG Scripting </a:t>
            </a:r>
            <a:r>
              <a:rPr lang="en-US" dirty="0" smtClean="0">
                <a:latin typeface="Calibri" panose="020F0502020204030204" pitchFamily="34" charset="0"/>
              </a:rPr>
              <a:t>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Let’s finally demonstrate the addition of some constraints to filter out unwanted permutations. </a:t>
            </a:r>
          </a:p>
          <a:p>
            <a:endParaRPr lang="en-US" sz="2400" dirty="0"/>
          </a:p>
          <a:p>
            <a:r>
              <a:rPr lang="en-US" sz="2400" dirty="0" smtClean="0"/>
              <a:t>For example, we want to discard any data set where T1.x = T2.x. </a:t>
            </a:r>
          </a:p>
          <a:p>
            <a:r>
              <a:rPr lang="en-US" sz="2400" dirty="0" smtClean="0"/>
              <a:t>We add to our goal: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create_T2(T2),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set_T2_fkToT(T2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T.oid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i="1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T.x</a:t>
            </a:r>
            <a:r>
              <a:rPr lang="en-US" sz="2400" b="1" i="1" dirty="0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i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\== T2.x</a:t>
            </a:r>
            <a:r>
              <a:rPr lang="en-US" sz="24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2400" dirty="0">
              <a:solidFill>
                <a:srgbClr val="FFC00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34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SDG Scripting </a:t>
            </a:r>
            <a:r>
              <a:rPr lang="en-US" dirty="0" smtClean="0">
                <a:latin typeface="Calibri" panose="020F0502020204030204" pitchFamily="34" charset="0"/>
              </a:rPr>
              <a:t>5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 </a:t>
            </a:r>
            <a:r>
              <a:rPr lang="en-US" sz="2400" dirty="0"/>
              <a:t>has the effect of culling out the number of solutions (data sets) by 8 :</a:t>
            </a:r>
          </a:p>
          <a:p>
            <a:r>
              <a:rPr lang="en-US" sz="2400" dirty="0"/>
              <a:t> </a:t>
            </a: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T=(1,1,a), T2=(1,1,a,1);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T=(2,1,b), T2=(2,1,a,2);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T=(3,2,a), T2=(3,1,a,3);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T=(4,2,b), T2=(4,1,a,4);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T=(5,1,a), T2=(5,2,a,5);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T=(6,1,b), T2=(6,2,a,6);</a:t>
            </a: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T=(7,2,a), T2=(7,2,a,7);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T=(8,2,b), T2=(8,2,a,8);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T=(9,1,a), T2=(9,2,b,9);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T=(10,1,b), T2=(10,2,b,10);</a:t>
            </a: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T=(11,2,a), T2=(11,2,b,11);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T=(12,2,b), T2=(12,2,b,12);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T=(13,1,a), T2=(13,1,b,13);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T=(14,1,b), T2=(14,1,b,14);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T=(15,2,a), T2=(15,1,b,15);</a:t>
            </a:r>
          </a:p>
          <a:p>
            <a:pPr lvl="3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T=(16,2,b), T2=(16,1,b,16);</a:t>
            </a:r>
            <a:endParaRPr lang="en-US" sz="20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40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 data from production systems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106827"/>
              </p:ext>
            </p:extLst>
          </p:nvPr>
        </p:nvGraphicFramePr>
        <p:xfrm>
          <a:off x="1751012" y="1828800"/>
          <a:ext cx="8125884" cy="175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/>
                <a:gridCol w="4062942"/>
              </a:tblGrid>
              <a:tr h="433633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r>
                        <a:rPr lang="en-US" dirty="0" smtClean="0"/>
                        <a:t>‘Real’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sensitive</a:t>
                      </a:r>
                      <a:r>
                        <a:rPr lang="en-US" baseline="0" dirty="0" smtClean="0"/>
                        <a:t> information</a:t>
                      </a:r>
                      <a:endParaRPr lang="en-US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Might touch unanticipate</a:t>
                      </a:r>
                      <a:r>
                        <a:rPr lang="en-US" baseline="0" dirty="0" smtClean="0"/>
                        <a:t>d data case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Doesn’t</a:t>
                      </a:r>
                      <a:r>
                        <a:rPr lang="en-US" baseline="0" dirty="0" smtClean="0"/>
                        <a:t> necessarily touch all data cases</a:t>
                      </a:r>
                      <a:endParaRPr lang="en-US" dirty="0"/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very large, unwieldy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35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SDG as a Reverse Query Processor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5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2" y="1295400"/>
            <a:ext cx="7772400" cy="49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3305175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The Take Away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447800"/>
            <a:ext cx="115824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meets all of our data generation requirements (notably fast and SQL-like)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is not reverse SQL, but reverse query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is essentially ORM for Prolog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could be used to generate combinations for data driving testing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not commercially available yet, but is in patent pending status currently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Paper contains sufficient details for you to ‘roll your own’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82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Future Work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827074"/>
            <a:ext cx="1158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for generating non relational test data combinations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in </a:t>
            </a:r>
            <a:r>
              <a:rPr lang="en-US" sz="2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Datalog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for better caching and efficiency; handling large read only tables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SDG logic programming capability for other data 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</a:t>
            </a: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nalytics applications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45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Questions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2634987"/>
            <a:ext cx="11582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			</a:t>
            </a:r>
            <a:r>
              <a:rPr lang="en-US" sz="11000" dirty="0" smtClean="0">
                <a:solidFill>
                  <a:srgbClr val="FFC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???</a:t>
            </a:r>
          </a:p>
          <a:p>
            <a:pPr lvl="1">
              <a:lnSpc>
                <a:spcPct val="90000"/>
              </a:lnSpc>
            </a:pPr>
            <a:r>
              <a:rPr lang="en-US" sz="6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?							</a:t>
            </a:r>
            <a:r>
              <a:rPr lang="en-US" sz="5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?</a:t>
            </a:r>
            <a:endParaRPr lang="en-US" sz="60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60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en-US" sz="6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en-US" sz="40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en-US" sz="4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?</a:t>
            </a:r>
            <a:r>
              <a:rPr lang="en-US" sz="4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		</a:t>
            </a:r>
            <a:r>
              <a:rPr lang="en-US" sz="40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endParaRPr lang="en-US" sz="40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sz="60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295400"/>
            <a:ext cx="9780699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6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		?</a:t>
            </a:r>
            <a:endParaRPr lang="en-US" sz="60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60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en-US" sz="4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?</a:t>
            </a:r>
            <a:r>
              <a:rPr lang="en-US" sz="40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			</a:t>
            </a:r>
            <a:r>
              <a:rPr lang="en-US" sz="40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	</a:t>
            </a:r>
            <a:r>
              <a:rPr lang="en-US" sz="48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?</a:t>
            </a:r>
            <a:endParaRPr lang="en-US" sz="40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err="1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29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Contact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812" y="1827074"/>
            <a:ext cx="115824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Company: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Huron Consulting Group, Lake Oswego Oregon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Company website: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www.huronconsultinggroup.com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Email: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hlinkClick r:id="rId2"/>
              </a:rPr>
              <a:t>dmaffly@hotmail.com</a:t>
            </a:r>
            <a:endParaRPr lang="en-US" sz="2400" dirty="0" smtClean="0">
              <a:solidFill>
                <a:srgbClr val="FFC00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Linkedin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:  </a:t>
            </a:r>
            <a:r>
              <a:rPr lang="en-US" sz="2400" dirty="0">
                <a:solidFill>
                  <a:srgbClr val="FFC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hlinkClick r:id="rId3"/>
              </a:rPr>
              <a:t>www.linkedin.com/in/donald-maffly-50a512</a:t>
            </a:r>
            <a:endParaRPr lang="en-US" sz="2400" dirty="0" smtClean="0">
              <a:solidFill>
                <a:srgbClr val="FFC00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FFC00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3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 data generated conventionally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46310"/>
              </p:ext>
            </p:extLst>
          </p:nvPr>
        </p:nvGraphicFramePr>
        <p:xfrm>
          <a:off x="1879070" y="2057400"/>
          <a:ext cx="812588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/>
                <a:gridCol w="40629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good job</a:t>
                      </a:r>
                      <a:r>
                        <a:rPr lang="en-US" baseline="0" dirty="0" smtClean="0"/>
                        <a:t> of resembling production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time to generate historical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 at generated breadth</a:t>
                      </a:r>
                      <a:r>
                        <a:rPr lang="en-US" baseline="0" dirty="0" smtClean="0"/>
                        <a:t> of data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so good at generated depth of data (precise</a:t>
                      </a:r>
                      <a:r>
                        <a:rPr lang="en-US" baseline="0" dirty="0" smtClean="0"/>
                        <a:t> data points)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Exercises system end to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</a:t>
                      </a:r>
                      <a:r>
                        <a:rPr lang="en-US" baseline="0" dirty="0" smtClean="0"/>
                        <a:t> to stage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1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 data with direct SQL insertion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66619"/>
              </p:ext>
            </p:extLst>
          </p:nvPr>
        </p:nvGraphicFramePr>
        <p:xfrm>
          <a:off x="1879070" y="2057400"/>
          <a:ext cx="812588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/>
                <a:gridCol w="40629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fast to generate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 to do with relational</a:t>
                      </a:r>
                      <a:r>
                        <a:rPr lang="en-US" baseline="0" dirty="0" smtClean="0"/>
                        <a:t> data spanning 2 or more tables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71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 data generated using third party tools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13741"/>
              </p:ext>
            </p:extLst>
          </p:nvPr>
        </p:nvGraphicFramePr>
        <p:xfrm>
          <a:off x="1879070" y="2133600"/>
          <a:ext cx="8125884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1"/>
                <a:gridCol w="40629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generate data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Can’t easily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generate complex data (e.g. 2 way linked list)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at figuring out and populating certain column types with random data (e.g., names, </a:t>
                      </a:r>
                      <a:r>
                        <a:rPr lang="en-US" baseline="0" dirty="0" err="1" smtClean="0"/>
                        <a:t>ssn’s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adressses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Can’t easily generate interdependent data across 2 tables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Big</a:t>
                      </a:r>
                      <a:r>
                        <a:rPr lang="en-US" baseline="0" dirty="0" smtClean="0"/>
                        <a:t> picture context lost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15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Requirements for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9212" y="1981200"/>
            <a:ext cx="7239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5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Complex </a:t>
            </a:r>
          </a:p>
          <a:p>
            <a:pPr>
              <a:lnSpc>
                <a:spcPct val="90000"/>
              </a:lnSpc>
            </a:pPr>
            <a:r>
              <a:rPr lang="en-US" sz="115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34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Requirements for Generating </a:t>
            </a:r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est </a:t>
            </a:r>
            <a:r>
              <a:rPr lang="en-US" dirty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ata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3012" y="1112420"/>
            <a:ext cx="6705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0" i="1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need </a:t>
            </a:r>
          </a:p>
          <a:p>
            <a:pPr>
              <a:lnSpc>
                <a:spcPct val="90000"/>
              </a:lnSpc>
            </a:pPr>
            <a:endParaRPr lang="en-US" sz="11000" i="1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1000" i="1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for speed 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27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1869</Words>
  <Application>Microsoft Office PowerPoint</Application>
  <PresentationFormat>Custom</PresentationFormat>
  <Paragraphs>594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Currency 16x9</vt:lpstr>
      <vt:lpstr>Logic Programming to Generate Complex &amp; Meaningful Test Data</vt:lpstr>
      <vt:lpstr>Overview</vt:lpstr>
      <vt:lpstr>Testing Context at Huron</vt:lpstr>
      <vt:lpstr>Test data from production systems</vt:lpstr>
      <vt:lpstr>Test data generated conventionally </vt:lpstr>
      <vt:lpstr>Test data with direct SQL insertion</vt:lpstr>
      <vt:lpstr>Test data generated using third party tools</vt:lpstr>
      <vt:lpstr>Requirements for Generating Test Data</vt:lpstr>
      <vt:lpstr>Requirements for Generating Test Data</vt:lpstr>
      <vt:lpstr>Requirements for Generating Test Data</vt:lpstr>
      <vt:lpstr>Requirements for Generating Test Data</vt:lpstr>
      <vt:lpstr>Requirements for Generating Test Data</vt:lpstr>
      <vt:lpstr>Requirements for Generating Test Data</vt:lpstr>
      <vt:lpstr>Comparison -- Generating Test Data</vt:lpstr>
      <vt:lpstr>Our Discovery Process</vt:lpstr>
      <vt:lpstr>Prolog as a platform generate test data?</vt:lpstr>
      <vt:lpstr>Prolog Example: Card Number Six</vt:lpstr>
      <vt:lpstr>Card Number Six</vt:lpstr>
      <vt:lpstr>Card Number Six</vt:lpstr>
      <vt:lpstr>Card Number Six</vt:lpstr>
      <vt:lpstr>Card Number Six</vt:lpstr>
      <vt:lpstr>Card Number Six</vt:lpstr>
      <vt:lpstr>Card Number Six: Poor Man’s Problem Solving Strategy</vt:lpstr>
      <vt:lpstr>Card Number Six: Building Blocks</vt:lpstr>
      <vt:lpstr>Card Number Six: 40,320 permutations!</vt:lpstr>
      <vt:lpstr>Card Number Six: Culling out bad permutations!</vt:lpstr>
      <vt:lpstr>Card Number Six: Work horse predicates</vt:lpstr>
      <vt:lpstr>Card Number Six: 32 Solutions!</vt:lpstr>
      <vt:lpstr>Card Number Six: Smarter Man’s strategy</vt:lpstr>
      <vt:lpstr>From Card Number Six to Data Generation</vt:lpstr>
      <vt:lpstr>From Card Number Six to Data Generation</vt:lpstr>
      <vt:lpstr>Finite domains on relevant table columns</vt:lpstr>
      <vt:lpstr>Smart Data Generator SDG – (patent pending)</vt:lpstr>
      <vt:lpstr>Smart Data Generator (SDG) – functionality</vt:lpstr>
      <vt:lpstr>SDG Scripting 1</vt:lpstr>
      <vt:lpstr>SDG Scripting 2</vt:lpstr>
      <vt:lpstr>SDG Scripting 3</vt:lpstr>
      <vt:lpstr>SDG Scripting 4</vt:lpstr>
      <vt:lpstr>SDG Scripting 5</vt:lpstr>
      <vt:lpstr>SDG as a Reverse Query Processor</vt:lpstr>
      <vt:lpstr>The Take Away</vt:lpstr>
      <vt:lpstr>Future Work</vt:lpstr>
      <vt:lpstr>Questions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Quality</cp:keywords>
  <dc:description>Presentation at the Pacific Northwest Software Quality Conference.</dc:description>
  <cp:lastModifiedBy/>
  <cp:revision>1</cp:revision>
  <dcterms:created xsi:type="dcterms:W3CDTF">2016-06-16T18:39:45Z</dcterms:created>
  <dcterms:modified xsi:type="dcterms:W3CDTF">2016-10-19T18:05:04Z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