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76" r:id="rId5"/>
    <p:sldId id="270" r:id="rId6"/>
    <p:sldId id="294" r:id="rId7"/>
    <p:sldId id="293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5" r:id="rId20"/>
    <p:sldId id="296" r:id="rId21"/>
    <p:sldId id="292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>
      <p:cViewPr varScale="1">
        <p:scale>
          <a:sx n="120" d="100"/>
          <a:sy n="120" d="100"/>
        </p:scale>
        <p:origin x="66" y="28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10/11/2016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10/11/2016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Context: SUT -&gt; Context: business</a:t>
            </a:r>
            <a:r>
              <a:rPr lang="en-US" baseline="0" dirty="0"/>
              <a:t> -&gt; </a:t>
            </a:r>
            <a:r>
              <a:rPr lang="en-US" baseline="0" dirty="0" err="1"/>
              <a:t>Context:patterns</a:t>
            </a:r>
            <a:r>
              <a:rPr lang="en-US" baseline="0" dirty="0"/>
              <a:t> to drive, Context: patterns to speed -&gt; Context: patterns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</a:t>
            </a:r>
            <a:r>
              <a:rPr lang="en-US" baseline="0" dirty="0"/>
              <a:t> to diagram slide to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40D2E-0C1A-4418-8763-9BB732EB1D2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652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</a:t>
            </a:r>
            <a:r>
              <a:rPr lang="en-US" baseline="0" dirty="0"/>
              <a:t> to diagram slide to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40D2E-0C1A-4418-8763-9BB732EB1D2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02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away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3" name="Group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48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10/11/2016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10/11/2016</a:t>
            </a:fld>
            <a:endParaRPr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/>
              <a:t>10/11/2016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/>
              <a:t>10/11/2016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10/11/2016</a:t>
            </a:fld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663300"/>
            </a:gs>
            <a:gs pos="100000">
              <a:schemeClr val="bg2">
                <a:shade val="100000"/>
                <a:satMod val="100000"/>
                <a:lumMod val="8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/>
              <a:pPr/>
              <a:t>10/11/2016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taautomation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mailto:matt@metaautomation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2412" y="381000"/>
            <a:ext cx="9982200" cy="3200400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MetaAutomation:</a:t>
            </a:r>
            <a:br>
              <a:rPr lang="en-US" dirty="0">
                <a:latin typeface="Constantia" pitchFamily="18" charset="0"/>
              </a:rPr>
            </a:br>
            <a:r>
              <a:rPr lang="en-US" dirty="0">
                <a:latin typeface="Constantia" pitchFamily="18" charset="0"/>
              </a:rPr>
              <a:t>Quality Automation for</a:t>
            </a:r>
            <a:br>
              <a:rPr lang="en-US" dirty="0">
                <a:latin typeface="Constantia" pitchFamily="18" charset="0"/>
              </a:rPr>
            </a:br>
            <a:r>
              <a:rPr lang="en-US" dirty="0">
                <a:latin typeface="Constantia" pitchFamily="18" charset="0"/>
              </a:rPr>
              <a:t>Software that Matters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Constantia" pitchFamily="18" charset="0"/>
              </a:rPr>
              <a:t>Matt Griscom</a:t>
            </a:r>
            <a:br>
              <a:rPr lang="en-US" sz="2400" dirty="0">
                <a:latin typeface="Constantia" pitchFamily="18" charset="0"/>
              </a:rPr>
            </a:br>
            <a:r>
              <a:rPr lang="en-US" sz="2400" dirty="0" err="1">
                <a:latin typeface="Constantia" pitchFamily="18" charset="0"/>
              </a:rPr>
              <a:t>OctobeR</a:t>
            </a:r>
            <a:r>
              <a:rPr lang="en-US" sz="2400" dirty="0">
                <a:latin typeface="Constantia" pitchFamily="18" charset="0"/>
              </a:rPr>
              <a:t> 18</a:t>
            </a:r>
            <a:r>
              <a:rPr lang="en-US" sz="2400" baseline="30000" dirty="0">
                <a:latin typeface="Constantia" pitchFamily="18" charset="0"/>
              </a:rPr>
              <a:t>th</a:t>
            </a:r>
            <a:r>
              <a:rPr lang="en-US" sz="2400" dirty="0">
                <a:latin typeface="Constantia" pitchFamily="18" charset="0"/>
              </a:rPr>
              <a:t>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0153" y="921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0362465" y="398350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Six Paradigm Shifts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2" y="1066800"/>
            <a:ext cx="11582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4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The Hierarchical Steps pattern gives transparency, robustness, and flexibility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1017" y="3204903"/>
            <a:ext cx="19050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60102" y="4080615"/>
            <a:ext cx="19050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6890" y="4952758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12602" y="3886200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98996" y="4745405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516538" y="4080615"/>
            <a:ext cx="19050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469038" y="3886200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184502" y="4080615"/>
            <a:ext cx="19050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7137002" y="3886200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822302" y="4080615"/>
            <a:ext cx="19050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774802" y="3886200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071291" y="4952758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413397" y="4745405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985692" y="4952758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327798" y="4745405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648049" y="4952758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990155" y="4745405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562450" y="4952758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7904556" y="4745405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399903" y="3886200"/>
            <a:ext cx="7084218" cy="4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487884" y="4738688"/>
            <a:ext cx="1852612" cy="71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976666" y="4750594"/>
            <a:ext cx="939802" cy="44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860401" y="4956001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4202507" y="4748648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774802" y="4956001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5116908" y="4748648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5689203" y="4956001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6031309" y="4748648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91395" y="4741931"/>
            <a:ext cx="1852612" cy="71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8517332" y="4949451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8859438" y="4742098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9431733" y="4949451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9773839" y="4742098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0346134" y="4949451"/>
            <a:ext cx="684212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688240" y="4742098"/>
            <a:ext cx="0" cy="1944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848326" y="4735381"/>
            <a:ext cx="1852612" cy="71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212702" y="3585903"/>
            <a:ext cx="0" cy="3002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432901" y="4461615"/>
            <a:ext cx="2720" cy="2699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774802" y="4461615"/>
            <a:ext cx="0" cy="2803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136209" y="4461615"/>
            <a:ext cx="1637" cy="284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9484121" y="4461615"/>
            <a:ext cx="0" cy="2770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Six Paradigm Shifts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2" y="1066800"/>
            <a:ext cx="11582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5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Measure Quality with multi-tier checks for the Internet of Things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12215" y="2590800"/>
            <a:ext cx="7964395" cy="2971800"/>
            <a:chOff x="1141412" y="2743200"/>
            <a:chExt cx="7964395" cy="2971800"/>
          </a:xfrm>
        </p:grpSpPr>
        <p:sp>
          <p:nvSpPr>
            <p:cNvPr id="8" name="TextBox 7"/>
            <p:cNvSpPr txBox="1"/>
            <p:nvPr/>
          </p:nvSpPr>
          <p:spPr>
            <a:xfrm>
              <a:off x="2090185" y="4016734"/>
              <a:ext cx="762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Tier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8722" y="3840216"/>
              <a:ext cx="16383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Bluetooth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1412" y="2743200"/>
              <a:ext cx="2648697" cy="297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4612" y="4928882"/>
              <a:ext cx="762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Tier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08812" y="3048000"/>
              <a:ext cx="2096995" cy="24338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1" idx="3"/>
              <a:endCxn id="13" idx="1"/>
            </p:cNvCxnSpPr>
            <p:nvPr/>
          </p:nvCxnSpPr>
          <p:spPr>
            <a:xfrm>
              <a:off x="3790109" y="4229100"/>
              <a:ext cx="3218703" cy="3584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prstDash val="lg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/>
            <p:cNvSpPr/>
            <p:nvPr/>
          </p:nvSpPr>
          <p:spPr>
            <a:xfrm>
              <a:off x="7313612" y="3352800"/>
              <a:ext cx="1524000" cy="14478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4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Six Paradigm Shifts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2" y="1066800"/>
            <a:ext cx="11582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lnSpc>
                <a:spcPct val="90000"/>
              </a:lnSpc>
              <a:buFont typeface="+mj-lt"/>
              <a:buAutoNum type="arabicPeriod" startAt="6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Better quality data empowers the whole team across geographies and across the SDLC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6855" y="2384928"/>
            <a:ext cx="10315114" cy="3807779"/>
            <a:chOff x="357648" y="2384928"/>
            <a:chExt cx="10315114" cy="3807779"/>
          </a:xfrm>
        </p:grpSpPr>
        <p:sp>
          <p:nvSpPr>
            <p:cNvPr id="25" name="TextBox 24"/>
            <p:cNvSpPr txBox="1"/>
            <p:nvPr/>
          </p:nvSpPr>
          <p:spPr>
            <a:xfrm>
              <a:off x="4713661" y="5767975"/>
              <a:ext cx="65685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QA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3256" y="4765854"/>
              <a:ext cx="263366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Developers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827" y="4771486"/>
              <a:ext cx="79216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Test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3256" y="2384928"/>
              <a:ext cx="1905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Executive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27728" y="2384928"/>
              <a:ext cx="316136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Leads and Managers</a:t>
              </a:r>
            </a:p>
          </p:txBody>
        </p:sp>
        <p:cxnSp>
          <p:nvCxnSpPr>
            <p:cNvPr id="31" name="Straight Arrow Connector 30"/>
            <p:cNvCxnSpPr>
              <a:stCxn id="27" idx="0"/>
            </p:cNvCxnSpPr>
            <p:nvPr/>
          </p:nvCxnSpPr>
          <p:spPr>
            <a:xfrm flipV="1">
              <a:off x="2483909" y="2895384"/>
              <a:ext cx="1199838" cy="18761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5" idx="1"/>
            </p:cNvCxnSpPr>
            <p:nvPr/>
          </p:nvCxnSpPr>
          <p:spPr>
            <a:xfrm>
              <a:off x="2769712" y="5131688"/>
              <a:ext cx="1943949" cy="84865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3"/>
            </p:cNvCxnSpPr>
            <p:nvPr/>
          </p:nvCxnSpPr>
          <p:spPr>
            <a:xfrm flipV="1">
              <a:off x="5370512" y="5190586"/>
              <a:ext cx="1866900" cy="78975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508316" y="2895384"/>
              <a:ext cx="131969" cy="18461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221013" y="2861734"/>
              <a:ext cx="2004091" cy="28532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3"/>
              <a:endCxn id="26" idx="1"/>
            </p:cNvCxnSpPr>
            <p:nvPr/>
          </p:nvCxnSpPr>
          <p:spPr>
            <a:xfrm flipV="1">
              <a:off x="2879991" y="4978220"/>
              <a:ext cx="3953265" cy="56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5" idx="0"/>
            </p:cNvCxnSpPr>
            <p:nvPr/>
          </p:nvCxnSpPr>
          <p:spPr>
            <a:xfrm flipH="1" flipV="1">
              <a:off x="4049819" y="2895384"/>
              <a:ext cx="992268" cy="287259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4545953" y="2861734"/>
              <a:ext cx="2370518" cy="196333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21" idx="1"/>
            </p:cNvCxnSpPr>
            <p:nvPr/>
          </p:nvCxnSpPr>
          <p:spPr>
            <a:xfrm>
              <a:off x="1749424" y="4343400"/>
              <a:ext cx="7086600" cy="12376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836024" y="4143410"/>
              <a:ext cx="183673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Geography</a:t>
              </a:r>
            </a:p>
          </p:txBody>
        </p:sp>
        <p:cxnSp>
          <p:nvCxnSpPr>
            <p:cNvPr id="22" name="Straight Connector 21"/>
            <p:cNvCxnSpPr>
              <a:endCxn id="23" idx="1"/>
            </p:cNvCxnSpPr>
            <p:nvPr/>
          </p:nvCxnSpPr>
          <p:spPr>
            <a:xfrm>
              <a:off x="5942012" y="5334000"/>
              <a:ext cx="1823243" cy="42623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765255" y="5547873"/>
              <a:ext cx="183673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Geography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2064129" y="4689278"/>
              <a:ext cx="2223803" cy="1112347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57648" y="5737459"/>
              <a:ext cx="183673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Geography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81" y="192011"/>
            <a:ext cx="5763063" cy="6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55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5556 L -0.10003 -0.13333 " pathEditMode="fixed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" y="2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03 -0.13333 L 0 0.87778 " pathEditMode="fixed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1" y="50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87778 L 0 0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8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663300"/>
            </a:gs>
            <a:gs pos="100000">
              <a:schemeClr val="bg2">
                <a:shade val="100000"/>
                <a:satMod val="100000"/>
                <a:lumMod val="8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9144000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MetaAutomation solves these problems…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117" y="2899008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Secret QA knowledge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2117" y="1438014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Slow checks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2117" y="48470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Lack of intra-team and cross-geography trust, respect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2117" y="1925012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Flaky checks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2117" y="241201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Ignored failures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2117" y="3386006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Test script documentation 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2117" y="3873004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Under-appreciated QA role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2117" y="4360002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Separate performance checks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2117" y="53340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SOX is missing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4213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609600"/>
            <a:ext cx="4469017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Team Happiness!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212" y="1524000"/>
            <a:ext cx="10287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The team is unified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There is more clarity that people are doing their best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7" name="Picture 6" descr="File:Mr. Smiley Face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19" y="2821126"/>
            <a:ext cx="3080385" cy="30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SOFTWARE</a:t>
            </a:r>
            <a:br>
              <a:rPr kumimoji="0" lang="en-US" sz="2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</a:br>
            <a:r>
              <a:rPr kumimoji="0" lang="en-US" sz="2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QUALITY</a:t>
            </a:r>
            <a:br>
              <a:rPr kumimoji="0" lang="en-US" sz="2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</a:br>
            <a:r>
              <a:rPr kumimoji="0" lang="en-US" sz="18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212" y="2286000"/>
            <a:ext cx="115824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</a:rPr>
              <a:t>Hey, if this stuff is so great, why is nobody doing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PNSQC</a:t>
            </a:r>
            <a:r>
              <a:rPr kumimoji="0" lang="en-US" sz="18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 ™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2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18" y="762000"/>
            <a:ext cx="8763000" cy="1295400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What can you do tomorrow for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greater business value from automation?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2412" y="22860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Document requirements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Business vs. functional requirements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Short, simple, independent checks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No extraneous verifications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Be clear on what checks verify, and what they don’t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3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64931"/>
            <a:ext cx="2667000" cy="724538"/>
          </a:xfrm>
        </p:spPr>
        <p:txBody>
          <a:bodyPr/>
          <a:lstStyle/>
          <a:p>
            <a:r>
              <a:rPr lang="fr-FR" dirty="0" err="1">
                <a:latin typeface="Calibri" panose="020F0502020204030204" pitchFamily="34" charset="0"/>
              </a:rPr>
              <a:t>Closing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12" y="1600200"/>
            <a:ext cx="9525000" cy="4495800"/>
          </a:xfrm>
        </p:spPr>
        <p:txBody>
          <a:bodyPr>
            <a:noAutofit/>
          </a:bodyPr>
          <a:lstStyle/>
          <a:p>
            <a:r>
              <a:rPr lang="en-US" sz="3800" dirty="0">
                <a:latin typeface="Calibri" panose="020F0502020204030204" pitchFamily="34" charset="0"/>
              </a:rPr>
              <a:t>“Test Automation” -&gt; Quality Automation</a:t>
            </a:r>
          </a:p>
          <a:p>
            <a:r>
              <a:rPr lang="en-US" sz="3800" dirty="0">
                <a:latin typeface="Calibri" panose="020F0502020204030204" pitchFamily="34" charset="0"/>
              </a:rPr>
              <a:t>Six Paradigm Shifts</a:t>
            </a:r>
          </a:p>
          <a:p>
            <a:r>
              <a:rPr lang="en-US" sz="3800" dirty="0">
                <a:latin typeface="Calibri" panose="020F0502020204030204" pitchFamily="34" charset="0"/>
              </a:rPr>
              <a:t>Impact on Roles</a:t>
            </a:r>
          </a:p>
          <a:p>
            <a:r>
              <a:rPr lang="en-US" sz="3800" dirty="0">
                <a:latin typeface="Calibri" panose="020F0502020204030204" pitchFamily="34" charset="0"/>
              </a:rPr>
              <a:t>The Seven Patterns of MetaAutomation</a:t>
            </a:r>
          </a:p>
          <a:p>
            <a:r>
              <a:rPr lang="en-US" sz="3800" dirty="0">
                <a:latin typeface="Calibri" panose="020F0502020204030204" pitchFamily="34" charset="0"/>
              </a:rPr>
              <a:t>Problems Solved!</a:t>
            </a:r>
          </a:p>
          <a:p>
            <a:r>
              <a:rPr lang="en-US" sz="3800" dirty="0">
                <a:latin typeface="Calibri" panose="020F0502020204030204" pitchFamily="34" charset="0"/>
              </a:rPr>
              <a:t>Ideas to use starting tomorrow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2216" y="9144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353787" y="398351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6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SOFTWARE</a:t>
            </a:r>
            <a:br>
              <a:rPr kumimoji="0" lang="en-US" sz="2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</a:br>
            <a:r>
              <a:rPr kumimoji="0" lang="en-US" sz="2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QUALITY</a:t>
            </a:r>
            <a:br>
              <a:rPr kumimoji="0" lang="en-US" sz="2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</a:br>
            <a:r>
              <a:rPr kumimoji="0" lang="en-US" sz="18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212" y="2884236"/>
            <a:ext cx="11582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PNSQC</a:t>
            </a:r>
            <a:r>
              <a:rPr kumimoji="0" lang="en-US" sz="18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uLnTx/>
                <a:uFillTx/>
                <a:latin typeface="Constantia" panose="02030602050306030303" pitchFamily="18" charset="0"/>
              </a:rPr>
              <a:t> ™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64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64931"/>
            <a:ext cx="2667000" cy="724538"/>
          </a:xfrm>
        </p:spPr>
        <p:txBody>
          <a:bodyPr/>
          <a:lstStyle/>
          <a:p>
            <a:r>
              <a:rPr lang="fr-FR" dirty="0" err="1">
                <a:latin typeface="Calibri" panose="020F0502020204030204" pitchFamily="34" charset="0"/>
              </a:rPr>
              <a:t>Overview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12" y="1600200"/>
            <a:ext cx="9525000" cy="4495800"/>
          </a:xfrm>
        </p:spPr>
        <p:txBody>
          <a:bodyPr>
            <a:noAutofit/>
          </a:bodyPr>
          <a:lstStyle/>
          <a:p>
            <a:r>
              <a:rPr lang="en-US" sz="3800" dirty="0">
                <a:latin typeface="Calibri" panose="020F0502020204030204" pitchFamily="34" charset="0"/>
              </a:rPr>
              <a:t>Quality Automation done Optimally</a:t>
            </a:r>
          </a:p>
          <a:p>
            <a:r>
              <a:rPr lang="en-US" sz="3800" dirty="0">
                <a:latin typeface="Calibri" panose="020F0502020204030204" pitchFamily="34" charset="0"/>
              </a:rPr>
              <a:t>Paradigm Shifts</a:t>
            </a:r>
          </a:p>
          <a:p>
            <a:r>
              <a:rPr lang="en-US" sz="3800" dirty="0">
                <a:latin typeface="Calibri" panose="020F0502020204030204" pitchFamily="34" charset="0"/>
              </a:rPr>
              <a:t>Impact on Roles</a:t>
            </a:r>
          </a:p>
          <a:p>
            <a:r>
              <a:rPr lang="en-US" sz="3800" dirty="0">
                <a:latin typeface="Calibri" panose="020F0502020204030204" pitchFamily="34" charset="0"/>
              </a:rPr>
              <a:t>The Seven Patterns of MetaAutomation</a:t>
            </a:r>
          </a:p>
          <a:p>
            <a:r>
              <a:rPr lang="en-US" sz="3800" dirty="0">
                <a:latin typeface="Calibri" panose="020F0502020204030204" pitchFamily="34" charset="0"/>
              </a:rPr>
              <a:t>Problems Solved!</a:t>
            </a:r>
          </a:p>
          <a:p>
            <a:r>
              <a:rPr lang="en-US" sz="3800" dirty="0">
                <a:latin typeface="Calibri" panose="020F0502020204030204" pitchFamily="34" charset="0"/>
              </a:rPr>
              <a:t>What you can do tomorrow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2216" y="9144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353787" y="398351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MetaAutomation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012" y="898496"/>
            <a:ext cx="1846659" cy="58452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hlinkClick r:id="rId3"/>
              </a:rPr>
              <a:t>http://metaautomation.net</a:t>
            </a:r>
            <a:endParaRPr lang="en-US" sz="4000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hlinkClick r:id="rId4"/>
              </a:rPr>
              <a:t>matt@metaautomation.net</a:t>
            </a:r>
            <a:r>
              <a:rPr lang="en-US" sz="40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09" y="398782"/>
            <a:ext cx="5334865" cy="62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612" y="609600"/>
            <a:ext cx="2971800" cy="779462"/>
          </a:xfrm>
        </p:spPr>
        <p:txBody>
          <a:bodyPr/>
          <a:lstStyle/>
          <a:p>
            <a:r>
              <a:rPr lang="fr-FR" dirty="0" err="1">
                <a:latin typeface="Calibri" panose="020F0502020204030204" pitchFamily="34" charset="0"/>
              </a:rPr>
              <a:t>Who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am</a:t>
            </a:r>
            <a:r>
              <a:rPr lang="fr-FR" dirty="0">
                <a:latin typeface="Calibri" panose="020F0502020204030204" pitchFamily="34" charset="0"/>
              </a:rPr>
              <a:t> I?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725" y="1358841"/>
            <a:ext cx="4419600" cy="3048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Hard-core nerd</a:t>
            </a:r>
          </a:p>
          <a:p>
            <a:r>
              <a:rPr lang="en-US" sz="3200" dirty="0">
                <a:latin typeface="Calibri" panose="020F0502020204030204" pitchFamily="34" charset="0"/>
              </a:rPr>
              <a:t>High-level thinker</a:t>
            </a:r>
          </a:p>
          <a:p>
            <a:r>
              <a:rPr lang="en-US" sz="3200" dirty="0">
                <a:latin typeface="Calibri" panose="020F0502020204030204" pitchFamily="34" charset="0"/>
              </a:rPr>
              <a:t>Two degrees in physics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I like hard problems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Idealistic Idiot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2216" y="9144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353787" y="398351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865812" y="1981200"/>
            <a:ext cx="4953000" cy="855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solidFill>
                  <a:schemeClr val="tx1"/>
                </a:solidFill>
                <a:effectLst>
                  <a:outerShdw blurRad="38100" dist="38100" dir="2700000" algn="b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What do I ask of you?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69108" y="2862203"/>
            <a:ext cx="566909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alibri" panose="020F0502020204030204" pitchFamily="34" charset="0"/>
              </a:rPr>
              <a:t>Listen and keep an open mind</a:t>
            </a:r>
          </a:p>
          <a:p>
            <a:r>
              <a:rPr lang="en-US" sz="3200" dirty="0">
                <a:latin typeface="Calibri" panose="020F0502020204030204" pitchFamily="34" charset="0"/>
              </a:rPr>
              <a:t>Ask questions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Think about the big picture</a:t>
            </a:r>
          </a:p>
          <a:p>
            <a:r>
              <a:rPr lang="en-US" sz="3200" dirty="0">
                <a:latin typeface="Calibri" panose="020F0502020204030204" pitchFamily="34" charset="0"/>
              </a:rPr>
              <a:t>Look to what you can do tomorrow</a:t>
            </a:r>
          </a:p>
        </p:txBody>
      </p:sp>
    </p:spTree>
    <p:extLst>
      <p:ext uri="{BB962C8B-B14F-4D97-AF65-F5344CB8AC3E}">
        <p14:creationId xmlns:p14="http://schemas.microsoft.com/office/powerpoint/2010/main" val="22116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3" y="157956"/>
            <a:ext cx="4495800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Quality Automation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412" y="988199"/>
            <a:ext cx="32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Distractors: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12" y="1506330"/>
            <a:ext cx="7772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“Test Automation” is an honest mistake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“The point of test is to find bugs”</a:t>
            </a:r>
          </a:p>
        </p:txBody>
      </p:sp>
    </p:spTree>
    <p:extLst>
      <p:ext uri="{BB962C8B-B14F-4D97-AF65-F5344CB8AC3E}">
        <p14:creationId xmlns:p14="http://schemas.microsoft.com/office/powerpoint/2010/main" val="6435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412" y="2467659"/>
            <a:ext cx="6324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New automation focus: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3812" y="2985790"/>
            <a:ext cx="960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Answer “Does the system do what we need it to do?”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7563" y="157956"/>
            <a:ext cx="4495800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Quality Automation</a:t>
            </a:r>
          </a:p>
        </p:txBody>
      </p:sp>
    </p:spTree>
    <p:extLst>
      <p:ext uri="{BB962C8B-B14F-4D97-AF65-F5344CB8AC3E}">
        <p14:creationId xmlns:p14="http://schemas.microsoft.com/office/powerpoint/2010/main" val="22909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412" y="3503921"/>
            <a:ext cx="5867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The core of quality automation: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3812" y="4022052"/>
            <a:ext cx="982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“Does the system do what we need it to do?”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Best way to do functional/perf quality: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Measure fast, with accuracy and precision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Communicate efficiently across team and geography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Enable robust analysis over time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7563" y="157956"/>
            <a:ext cx="4495800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Quality Automation</a:t>
            </a:r>
          </a:p>
        </p:txBody>
      </p:sp>
    </p:spTree>
    <p:extLst>
      <p:ext uri="{BB962C8B-B14F-4D97-AF65-F5344CB8AC3E}">
        <p14:creationId xmlns:p14="http://schemas.microsoft.com/office/powerpoint/2010/main" val="6817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Six Paradigm Shifts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8951" y="2414770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Quality Automation delivers very different business value from the manual test role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1828800"/>
            <a:ext cx="2209800" cy="4014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0" y="1838417"/>
            <a:ext cx="2837091" cy="40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Six Paradigm Shifts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412" y="2664069"/>
            <a:ext cx="493117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2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Optimized Quality Automation vastly increases business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1354418"/>
            <a:ext cx="3352800" cy="48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Six Paradigm Shifts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2200" y="382447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2" y="1066800"/>
            <a:ext cx="11582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3"/>
            </a:pP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</a:rPr>
              <a:t>Checks are bounded in time, enabling structured artifacts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12" y="3245562"/>
            <a:ext cx="6096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Conventional “Test Automation”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12" y="4833393"/>
            <a:ext cx="118094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Quality Automation implemented with patterns of MetaAutomation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012" y="3776376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log… </a:t>
            </a:r>
            <a:r>
              <a:rPr lang="en-US" sz="20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Bodoni MT Black" panose="02070A03080606020203" pitchFamily="18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Blackadder ITC" panose="04020505051007020D02" pitchFamily="82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6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Haettenschweiler" panose="020B0706040902060204" pitchFamily="34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Blackadder ITC" panose="04020505051007020D02" pitchFamily="82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0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Bell MT" panose="02020503060305020303" pitchFamily="18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0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Goudy Stout" panose="0202090407030B020401" pitchFamily="18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log…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012" y="5368924"/>
            <a:ext cx="98298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&lt;Check&gt;… (hierarchical steps +contextual data) … &lt;/Check&gt;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442" y="1898117"/>
            <a:ext cx="67811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Automation (e.g. industrial or utility)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643" y="2428931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log … log… log … log </a:t>
            </a:r>
            <a:r>
              <a:rPr lang="en-US" sz="28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log …… log … log </a:t>
            </a:r>
            <a:r>
              <a:rPr lang="en-US" sz="2800" dirty="0" err="1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8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log … log … log…</a:t>
            </a:r>
          </a:p>
        </p:txBody>
      </p:sp>
    </p:spTree>
    <p:extLst>
      <p:ext uri="{BB962C8B-B14F-4D97-AF65-F5344CB8AC3E}">
        <p14:creationId xmlns:p14="http://schemas.microsoft.com/office/powerpoint/2010/main" val="27017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currency design (widescreen)</Template>
  <TotalTime>0</TotalTime>
  <Words>625</Words>
  <Application>Microsoft Office PowerPoint</Application>
  <PresentationFormat>Custom</PresentationFormat>
  <Paragraphs>166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Bell MT</vt:lpstr>
      <vt:lpstr>Blackadder ITC</vt:lpstr>
      <vt:lpstr>Bodoni MT Black</vt:lpstr>
      <vt:lpstr>Calibri</vt:lpstr>
      <vt:lpstr>Comic Sans MS</vt:lpstr>
      <vt:lpstr>Constantia</vt:lpstr>
      <vt:lpstr>Goudy Stout</vt:lpstr>
      <vt:lpstr>Haettenschweiler</vt:lpstr>
      <vt:lpstr>Wingdings</vt:lpstr>
      <vt:lpstr>Currency 16x9</vt:lpstr>
      <vt:lpstr>MetaAutomation: Quality Automation for Software that Matters</vt:lpstr>
      <vt:lpstr>Overview</vt:lpstr>
      <vt:lpstr>Who am I?</vt:lpstr>
      <vt:lpstr>Quality Automation</vt:lpstr>
      <vt:lpstr>Quality Automation</vt:lpstr>
      <vt:lpstr>Quality Automation</vt:lpstr>
      <vt:lpstr>The Six Paradigm Shifts</vt:lpstr>
      <vt:lpstr>The Six Paradigm Shifts</vt:lpstr>
      <vt:lpstr>The Six Paradigm Shifts</vt:lpstr>
      <vt:lpstr>The Six Paradigm Shifts</vt:lpstr>
      <vt:lpstr>The Six Paradigm Shifts</vt:lpstr>
      <vt:lpstr>The Six Paradigm Shifts</vt:lpstr>
      <vt:lpstr>PowerPoint Presentation</vt:lpstr>
      <vt:lpstr>MetaAutomation solves these problems…</vt:lpstr>
      <vt:lpstr>Team Happiness!</vt:lpstr>
      <vt:lpstr>PowerPoint Presentation</vt:lpstr>
      <vt:lpstr>What can you do tomorrow for greater business value from automation?</vt:lpstr>
      <vt:lpstr>Closing</vt:lpstr>
      <vt:lpstr>PowerPoint Presentation</vt:lpstr>
      <vt:lpstr>MetaAutomation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Quality</cp:keywords>
  <dc:description>Presentation at the Pacific Northwest Software Quality Conference.</dc:description>
  <cp:lastModifiedBy/>
  <cp:revision>1</cp:revision>
  <dcterms:created xsi:type="dcterms:W3CDTF">2016-06-16T18:39:45Z</dcterms:created>
  <dcterms:modified xsi:type="dcterms:W3CDTF">2016-10-11T17:17:41Z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