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#slide=id.g150b97e967_0_74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These apply to all sorts of engineering disciplines, so why not QA?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TODO: for each of these (3 slides) have the punchlines expose one by one, replace gif per each?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In semiconductor design the feedback loop is extremely long, can be years until you test a design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Simulation software allows engineers to simulation and close the feedback loop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Software allows a feeling of mastery (level up)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Automony just like in most engineering disciplines through creativity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Purpose can be large: (i have circuits in that processor!  I saved the world (circuits in defense projects))</a:t>
            </a:r>
          </a:p>
          <a:p>
            <a:pPr indent="-228600" lvl="1" marL="914400">
              <a:spcBef>
                <a:spcPts val="0"/>
              </a:spcBef>
            </a:pPr>
            <a:r>
              <a:rPr lang="en"/>
              <a:t>Or just: team is important!  Friendly competition!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Modeling a future design in photoshop?  Could even do it in excel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Autonomy: finding your own solutions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Mastery: new tool, will this thing work??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Purpose: better living through technology!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Relay story: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   We were supposed to go camping, but we found ourselves arranging furniture in sketch-up inside, on a sunny day!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Of course!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I guess if you are at this con, i don’t have to tell you how QA is the coolest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One big puzzle!  (mastery)</a:t>
            </a:r>
            <a:br>
              <a:rPr lang="en"/>
            </a:br>
            <a:r>
              <a:rPr lang="en"/>
              <a:t>See if you can break this thing (purpose)</a:t>
            </a:r>
            <a:br>
              <a:rPr lang="en"/>
            </a:br>
            <a:r>
              <a:rPr lang="en"/>
              <a:t>Find your own way (autonomy)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Team!  Help the devs!  You are embedded with your devs, right?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(and maybe this is ok?)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As ICs, Layoffs feel imminent after years of loyal service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Especially at big companies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Might love the work, but hate the job/company</a:t>
            </a: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If you are a manager: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Foster an environment where they can feel Autonomy, Mastery and Purpose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Ensure they take steps in each facet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If you are an IC, (and unhappy)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Find another job (if you are lucky)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Make the best of it while you are stuck in that place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Find ways to make a dent with purpose, your own direction and level up your knowledge to get that next better job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As managers, team leads: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Encourage longer tenures through the three tenets, 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"/>
              <a:t>Make a culture so good, they have to pay attention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"/>
              <a:t>force them to love the work AND the job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All companies can do this through proper management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All managers and leaders can do this in a bubble inside a rotten environment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All employees can do this to get through a tough tenure and hopefully move on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Meanwhile: Happiness is contagious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Encourage their next adventure, while regretting their loss of contributions</a:t>
            </a:r>
          </a:p>
          <a:p>
            <a:pPr indent="-228600" lvl="2" marL="1371600">
              <a:spcBef>
                <a:spcPts val="0"/>
              </a:spcBef>
            </a:pPr>
            <a:r>
              <a:rPr lang="en"/>
              <a:t>Others feel this, and feel they can expand their careers in ways that are right to them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Reminder ^^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Just to review my punchline…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Compensation matters.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If you aren’t paying and rewarding your employees competitively, the rest won’t matter, with few exceptions.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If you aren’t paid well, get another job.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This takes work.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Motivate yourself via the following three tenets!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/>
              <a:t>First rule of presenting: Don’t blow the punch line. (split these into individual pages)</a:t>
            </a:r>
          </a:p>
          <a:p>
            <a: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" sz="1000"/>
              <a:t>Automomy</a:t>
            </a:r>
          </a:p>
          <a:p>
            <a:pPr indent="-292100" lvl="1" marL="9144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" sz="1000"/>
              <a:t>Give employees real determination over aspects of their work</a:t>
            </a:r>
          </a:p>
          <a:p>
            <a:pPr indent="-292100" lvl="1" marL="9144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" sz="1000"/>
              <a:t>Trust in them to make mistakes and learn from them</a:t>
            </a:r>
          </a:p>
          <a:p>
            <a:pPr indent="-292100" lvl="1" marL="9144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" sz="1000"/>
              <a:t>Foster an environment in which mistakes are encouraged</a:t>
            </a:r>
          </a:p>
          <a:p>
            <a: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" sz="1000"/>
              <a:t>Mastery</a:t>
            </a:r>
          </a:p>
          <a:p>
            <a:pPr indent="-292100" lvl="1" marL="9144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222222"/>
              </a:buClr>
              <a:buSzPct val="100000"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Always be improving; everything</a:t>
            </a:r>
          </a:p>
          <a:p>
            <a:pPr indent="-292100" lvl="1" marL="9144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" sz="1000"/>
              <a:t>Gaming generation</a:t>
            </a:r>
          </a:p>
          <a:p>
            <a:pPr indent="-292100" lvl="1" marL="9144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" sz="1000"/>
              <a:t>Requires instant feedback</a:t>
            </a:r>
          </a:p>
          <a:p>
            <a:pPr indent="-292100" lvl="1" marL="9144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</a:pPr>
            <a:r>
              <a:rPr lang="en" sz="1000"/>
              <a:t>Solving problems/puzzles</a:t>
            </a:r>
          </a:p>
          <a:p>
            <a:pPr indent="-292100" lvl="1" marL="9144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90909"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Tasks as challenges; goldilocks</a:t>
            </a:r>
          </a:p>
          <a:p>
            <a:pPr indent="-228600" lvl="2" marL="13716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222222"/>
              </a:buClr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Too easy: bored</a:t>
            </a:r>
          </a:p>
          <a:p>
            <a:pPr indent="-228600" lvl="2" marL="13716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222222"/>
              </a:buClr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Too hard: fear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222222"/>
              </a:buClr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Purpose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222222"/>
              </a:buClr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Hardest and most rewarding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222222"/>
              </a:buClr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cause larger than yourself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222222"/>
              </a:buClr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Provides own motivation to tackle difficult problems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222222"/>
              </a:buClr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Connect work to people and values (explain how to do this in qa)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Less is more, right?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3 tenets!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Seven minute abs!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Team is important, and can be isolated.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Each of these tenets could be expanded or implemented in any way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The more the better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Connectedness can be viewed as a part of purpose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We are social animals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Keep your remote employees close via dedicated incentives (you hired them, make them part of the team)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Jobs suck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Computers suck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Management is worse (amirite?)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When people hate their jobs, even if they love their work, they are not as productive as they could be[</a:t>
            </a:r>
            <a:r>
              <a:rPr lang="en" u="sng">
                <a:solidFill>
                  <a:schemeClr val="hlink"/>
                </a:solidFill>
                <a:hlinkClick r:id="rId2"/>
              </a:rPr>
              <a:t>1</a:t>
            </a:r>
            <a:r>
              <a:rPr lang="en"/>
              <a:t>]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Is it lack of pay?  Recognition?  Maybe, but surprisingly most engineers don’t </a:t>
            </a:r>
            <a:r>
              <a:rPr i="1" lang="en"/>
              <a:t>primarily </a:t>
            </a:r>
            <a:r>
              <a:rPr lang="en"/>
              <a:t>respond to these uncontrollable career aspects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Managers and ICs can do other things to make their people or themselves feel and be happy in their jobs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And therefore be more productive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When people are paid </a:t>
            </a:r>
            <a:r>
              <a:rPr i="1" lang="en"/>
              <a:t>fairly</a:t>
            </a:r>
            <a:r>
              <a:rPr lang="en"/>
              <a:t> three other things drive us to solve difficult problems and enjoy doing it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First “real” engineering job.  Fortune 500, three letter name, lots of “blue”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Execs were tired of spell checking technical terms and acronyms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Only deliverable: dictionary of these things &lt;sigh&gt;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Dating myself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Worst. Internship. Ever.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Do something about it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Automate the process (osx WARP, remember that one?)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"/>
              <a:t>Autonomy (found my own solution)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"/>
              <a:t>Mastery (new OS, new tools)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"/>
              <a:t>Purpose in the learning (for me)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This is business, not a playground!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Do you want to work or play?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Why not both? 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If work is play, it’ll feel autonomous, mastery will come with repetition, part of purpose can be found in having fun!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This cycle is self-fulfilling.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9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5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8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7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danpink.com/books/drive/" TargetMode="External"/><Relationship Id="rId4" Type="http://schemas.openxmlformats.org/officeDocument/2006/relationships/hyperlink" Target="http://cdp.sagepub.com/content/20/4/265.abstract" TargetMode="External"/><Relationship Id="rId9" Type="http://schemas.openxmlformats.org/officeDocument/2006/relationships/image" Target="../media/image11.gif"/><Relationship Id="rId5" Type="http://schemas.openxmlformats.org/officeDocument/2006/relationships/hyperlink" Target="https://hbr.org/2013/04/to-find-happiness-at-work-tap.html" TargetMode="External"/><Relationship Id="rId6" Type="http://schemas.openxmlformats.org/officeDocument/2006/relationships/hyperlink" Target="http://goodthinkinc.com/resources/books/the-happiness-advantage/" TargetMode="External"/><Relationship Id="rId7" Type="http://schemas.openxmlformats.org/officeDocument/2006/relationships/hyperlink" Target="https://puppet.com/resources/white-paper/2016-state-of-devops-report" TargetMode="External"/><Relationship Id="rId8" Type="http://schemas.openxmlformats.org/officeDocument/2006/relationships/hyperlink" Target="http://deliveringhappiness.com/book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1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4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6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2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0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#slide=id.g150b97e967_0_74" TargetMode="External"/><Relationship Id="rId4" Type="http://schemas.openxmlformats.org/officeDocument/2006/relationships/hyperlink" Target="#slide=id.g150b97e967_0_74" TargetMode="External"/><Relationship Id="rId5" Type="http://schemas.openxmlformats.org/officeDocument/2006/relationships/image" Target="../media/image03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Three Tenets of Engineering Motivation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(How) do they apply to QA?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Where do the tenets apply?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Semiconductor Design?</a:t>
            </a:r>
          </a:p>
        </p:txBody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311700" y="1533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Simulation software for instant feedback (mastery)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Lots of puzzles (circuit design, autonomy)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Contribute to a huge chip (purpose)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4548" y="1152474"/>
            <a:ext cx="2797749" cy="374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Interior Design?</a:t>
            </a:r>
          </a:p>
        </p:txBody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br>
              <a:rPr lang="en"/>
            </a:br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7068" y="1365662"/>
            <a:ext cx="4129868" cy="299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Most importantly: QA?</a:t>
            </a:r>
          </a:p>
        </p:txBody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Autonomy: 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Find own way to bugs/solutions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Mastery: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Tons of languages, styles, software types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Purpose: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Users, if you are lucky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Ownership shares, if you are very lucky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Puzzles!  </a:t>
            </a:r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4300" y="1017725"/>
            <a:ext cx="3048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Maybe we can’t retain</a:t>
            </a:r>
          </a:p>
        </p:txBody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SW: 3-4 year job cycle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Older generation sees layoffs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Encourage best work while on-board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Process efficiencies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On-boarding efficiencies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Autonomy, Mastery, and Purpose!</a:t>
            </a:r>
          </a:p>
        </p:txBody>
      </p:sp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0412" y="1152462"/>
            <a:ext cx="3571875" cy="244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 what do we do?</a:t>
            </a:r>
          </a:p>
        </p:txBody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3700" y="1339450"/>
            <a:ext cx="4056600" cy="304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happens when your teams are high performing</a:t>
            </a:r>
          </a:p>
        </p:txBody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[</a:t>
            </a:r>
            <a:r>
              <a:rPr lang="en">
                <a:solidFill>
                  <a:schemeClr val="accent5"/>
                </a:solidFill>
              </a:rPr>
              <a:t>5</a:t>
            </a:r>
            <a:r>
              <a:rPr lang="en"/>
              <a:t>]</a:t>
            </a:r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2599" y="1386637"/>
            <a:ext cx="3506525" cy="294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5225" y="1072995"/>
            <a:ext cx="2105699" cy="17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1335" y="3031475"/>
            <a:ext cx="2793488" cy="178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Acks/Citations</a:t>
            </a:r>
          </a:p>
        </p:txBody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Everyone @ Puppet!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HR @ Puppet (hiring)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Management @ Puppet (motivational gurus)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Dan Pink: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http://www.danpink.com/books/drive/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[1]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http://cdp.sagepub.com/content/20/4/265.abstract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[2]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https://hbr.org/2013/04/to-find-happiness-at-work-tap.html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[3] Common Sense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[4]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http://goodthinkinc.com/resources/books/the-happiness-advantage/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[5] </a:t>
            </a:r>
            <a:r>
              <a:rPr lang="en" u="sng">
                <a:solidFill>
                  <a:schemeClr val="hlink"/>
                </a:solidFill>
                <a:hlinkClick r:id="rId7"/>
              </a:rPr>
              <a:t>https://puppet.com/resources/white-paper/2016-state-of-devops-report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[6] </a:t>
            </a:r>
            <a:r>
              <a:rPr lang="en" u="sng">
                <a:solidFill>
                  <a:schemeClr val="hlink"/>
                </a:solidFill>
                <a:hlinkClick r:id="rId8"/>
              </a:rPr>
              <a:t>http://deliveringhappiness.com/book/</a:t>
            </a:r>
          </a:p>
        </p:txBody>
      </p:sp>
      <p:pic>
        <p:nvPicPr>
          <p:cNvPr id="169" name="Shape 16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40498" y="445021"/>
            <a:ext cx="3291801" cy="162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If your job sucks, how can you love your work?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1" name="Shape 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0" y="1290625"/>
            <a:ext cx="4762500" cy="256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First Things First...</a:t>
            </a:r>
          </a:p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4100" y="1651000"/>
            <a:ext cx="4295775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three...</a:t>
            </a:r>
          </a:p>
        </p:txBody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 Autonomy, Mastery, and Purpose.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" name="Shape 75"/>
          <p:cNvSpPr txBox="1"/>
          <p:nvPr/>
        </p:nvSpPr>
        <p:spPr>
          <a:xfrm>
            <a:off x="276025" y="3072725"/>
            <a:ext cx="18183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Control of destiny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2071975" y="3092875"/>
            <a:ext cx="50046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Level up!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3741250" y="3092875"/>
            <a:ext cx="50046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A feeling of contribution</a:t>
            </a:r>
          </a:p>
        </p:txBody>
      </p:sp>
      <p:cxnSp>
        <p:nvCxnSpPr>
          <p:cNvPr id="78" name="Shape 78"/>
          <p:cNvCxnSpPr/>
          <p:nvPr/>
        </p:nvCxnSpPr>
        <p:spPr>
          <a:xfrm>
            <a:off x="1173725" y="1804100"/>
            <a:ext cx="18600" cy="10581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lg" w="lg" type="triangle"/>
            <a:tailEnd len="lg" w="lg" type="triangle"/>
          </a:ln>
        </p:spPr>
      </p:cxnSp>
      <p:cxnSp>
        <p:nvCxnSpPr>
          <p:cNvPr id="79" name="Shape 79"/>
          <p:cNvCxnSpPr/>
          <p:nvPr/>
        </p:nvCxnSpPr>
        <p:spPr>
          <a:xfrm>
            <a:off x="2545325" y="1804100"/>
            <a:ext cx="18600" cy="10581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lg" w="lg" type="triangle"/>
            <a:tailEnd len="lg" w="lg" type="triangle"/>
          </a:ln>
        </p:spPr>
      </p:cxnSp>
      <p:cxnSp>
        <p:nvCxnSpPr>
          <p:cNvPr id="80" name="Shape 80"/>
          <p:cNvCxnSpPr/>
          <p:nvPr/>
        </p:nvCxnSpPr>
        <p:spPr>
          <a:xfrm>
            <a:off x="4145525" y="1804100"/>
            <a:ext cx="18600" cy="10581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lg" w="lg" type="triangle"/>
            <a:tailEnd len="lg" w="lg" type="triangle"/>
          </a:ln>
        </p:spPr>
      </p:cxn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8400" y="1017725"/>
            <a:ext cx="245745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The… four?</a:t>
            </a:r>
          </a:p>
        </p:txBody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Tony Hsieh lists four[6]: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 sense of control (autonomy)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Perceived progress (mastery)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Connectedness (team, aka: purpose?)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Vision and meaning (purpose)</a:t>
            </a: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3754" y="1017729"/>
            <a:ext cx="3208550" cy="320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Unhappiness aka: jobs?</a:t>
            </a:r>
          </a:p>
        </p:txBody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1715" y="1661662"/>
            <a:ext cx="4160575" cy="239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Isn’t everyone unhappy at work?</a:t>
            </a:r>
          </a:p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 short.. no</a:t>
            </a:r>
          </a:p>
        </p:txBody>
      </p:sp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8500" y="2662275"/>
            <a:ext cx="6863800" cy="190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Who cares if people are happy?</a:t>
            </a:r>
          </a:p>
        </p:txBody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Happiest people tackle the most challenging problems[</a:t>
            </a:r>
            <a:r>
              <a:rPr lang="en" u="sng">
                <a:solidFill>
                  <a:schemeClr val="hlink"/>
                </a:solidFill>
                <a:hlinkClick r:id="rId3"/>
              </a:rPr>
              <a:t>2</a:t>
            </a:r>
            <a:r>
              <a:rPr lang="en"/>
              <a:t>]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When people are happy they produce more, faster and better: "happiness advantage"[4] (Shawn Achor)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When people go home satisfied, they relax better, treat their families better.</a:t>
            </a:r>
            <a:br>
              <a:rPr lang="en"/>
            </a:br>
            <a:r>
              <a:rPr lang="en"/>
              <a:t>they produce more, faster, better [</a:t>
            </a:r>
            <a:r>
              <a:rPr lang="en" u="sng">
                <a:solidFill>
                  <a:schemeClr val="hlink"/>
                </a:solidFill>
                <a:hlinkClick r:id="rId4"/>
              </a:rPr>
              <a:t>3</a:t>
            </a:r>
            <a:r>
              <a:rPr lang="en"/>
              <a:t>]</a:t>
            </a:r>
          </a:p>
        </p:txBody>
      </p:sp>
      <p:pic>
        <p:nvPicPr>
          <p:cNvPr id="109" name="Shape 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8950" y="2558424"/>
            <a:ext cx="2402925" cy="225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happens when your teams are high performing</a:t>
            </a:r>
          </a:p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[</a:t>
            </a:r>
            <a:r>
              <a:rPr lang="en">
                <a:solidFill>
                  <a:schemeClr val="accent5"/>
                </a:solidFill>
              </a:rPr>
              <a:t>5</a:t>
            </a:r>
            <a:r>
              <a:rPr lang="en"/>
              <a:t>]</a:t>
            </a:r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2599" y="1386637"/>
            <a:ext cx="3506525" cy="294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5225" y="1072995"/>
            <a:ext cx="2105699" cy="17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1335" y="3031475"/>
            <a:ext cx="2793488" cy="178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