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56" r:id="rId3"/>
    <p:sldId id="257" r:id="rId4"/>
    <p:sldId id="276" r:id="rId5"/>
    <p:sldId id="270" r:id="rId6"/>
    <p:sldId id="277" r:id="rId7"/>
    <p:sldId id="278" r:id="rId8"/>
    <p:sldId id="279" r:id="rId9"/>
    <p:sldId id="280" r:id="rId10"/>
    <p:sldId id="283" r:id="rId11"/>
    <p:sldId id="282" r:id="rId12"/>
    <p:sldId id="284" r:id="rId13"/>
    <p:sldId id="285" r:id="rId14"/>
    <p:sldId id="286" r:id="rId15"/>
    <p:sldId id="291" r:id="rId16"/>
    <p:sldId id="287" r:id="rId17"/>
    <p:sldId id="288" r:id="rId18"/>
    <p:sldId id="289" r:id="rId19"/>
    <p:sldId id="290" r:id="rId20"/>
    <p:sldId id="275"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p:cViewPr varScale="1">
        <p:scale>
          <a:sx n="76" d="100"/>
          <a:sy n="76" d="100"/>
        </p:scale>
        <p:origin x="414" y="6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10/16/2016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10/16/2016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340722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10/16/2016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10/16/2016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10/16/2016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1A9C7-C274-4F50-89C9-83BDB06EDB81}" type="datetime1">
              <a:rPr lang="en-US"/>
              <a:t>10/16/2016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10/16/2016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10/16/2016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10/16/2016</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10/16/2016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10/16/2016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6" name="Date Placeholder 85"/>
          <p:cNvSpPr>
            <a:spLocks noGrp="1"/>
          </p:cNvSpPr>
          <p:nvPr>
            <p:ph type="dt" sz="half" idx="10"/>
          </p:nvPr>
        </p:nvSpPr>
        <p:spPr/>
        <p:txBody>
          <a:bodyPr/>
          <a:lstStyle/>
          <a:p>
            <a:fld id="{C101A9C7-C274-4F50-89C9-83BDB06EDB81}" type="datetime1">
              <a:rPr lang="en-US"/>
              <a:t>10/16/2016</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rgbClr val="663300"/>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10/16/2016</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SureshChandra.GaneshBose@cognizan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tmmi.org/pdf/TMMi.Framework.pdf" TargetMode="External"/><Relationship Id="rId2" Type="http://schemas.openxmlformats.org/officeDocument/2006/relationships/hyperlink" Target="https://www.astqb.org/certified-tester-resources/astqb-software-testing-conference/conference-agenda/how-to-take-organizations-to-higher-testing-maturity/" TargetMode="External"/><Relationship Id="rId1" Type="http://schemas.openxmlformats.org/officeDocument/2006/relationships/slideLayout" Target="../slideLayouts/slideLayout6.xml"/><Relationship Id="rId4" Type="http://schemas.openxmlformats.org/officeDocument/2006/relationships/hyperlink" Target="http://en.community.dell.com/dell-blogs/dell4enterprise/b/dell4enterprise/archive/2016/04/26/dell-enterprise-validation-first-in-north-america-to-achieve-tmmi-certific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inkedin.com/in/gsubose/" TargetMode="External"/><Relationship Id="rId2" Type="http://schemas.openxmlformats.org/officeDocument/2006/relationships/hyperlink" Target="mailto:SureshChandra.GaneshBose@cognizant.com" TargetMode="External"/><Relationship Id="rId1" Type="http://schemas.openxmlformats.org/officeDocument/2006/relationships/slideLayout" Target="../slideLayouts/slideLayout6.xml"/><Relationship Id="rId4" Type="http://schemas.openxmlformats.org/officeDocument/2006/relationships/hyperlink" Target="https://twitter.com/gsubo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ureshChandra.GaneshBose@cognizan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0812" y="2362200"/>
            <a:ext cx="11963400" cy="1219200"/>
          </a:xfrm>
        </p:spPr>
        <p:txBody>
          <a:bodyPr/>
          <a:lstStyle/>
          <a:p>
            <a:r>
              <a:rPr lang="en-US" dirty="0" smtClean="0">
                <a:effectLst/>
              </a:rPr>
              <a:t>Transforming Organizations </a:t>
            </a:r>
            <a:r>
              <a:rPr lang="en-US" dirty="0">
                <a:effectLst/>
              </a:rPr>
              <a:t>to achieve </a:t>
            </a:r>
            <a:r>
              <a:rPr lang="en-US" dirty="0" err="1">
                <a:effectLst/>
              </a:rPr>
              <a:t>TMMi</a:t>
            </a:r>
            <a:r>
              <a:rPr lang="en-US" dirty="0">
                <a:effectLst/>
              </a:rPr>
              <a:t> certification </a:t>
            </a:r>
            <a:endParaRPr lang="en-US" dirty="0">
              <a:latin typeface="Constantia" pitchFamily="18" charset="0"/>
            </a:endParaRPr>
          </a:p>
        </p:txBody>
      </p:sp>
      <p:sp>
        <p:nvSpPr>
          <p:cNvPr id="9" name="Subtitle 8"/>
          <p:cNvSpPr>
            <a:spLocks noGrp="1"/>
          </p:cNvSpPr>
          <p:nvPr>
            <p:ph type="subTitle" idx="1"/>
          </p:nvPr>
        </p:nvSpPr>
        <p:spPr/>
        <p:txBody>
          <a:bodyPr/>
          <a:lstStyle/>
          <a:p>
            <a:r>
              <a:rPr lang="en-US" sz="2400" dirty="0">
                <a:latin typeface="Constantia" pitchFamily="18" charset="0"/>
              </a:rPr>
              <a:t>[Presented by</a:t>
            </a:r>
            <a:r>
              <a:rPr lang="en-US" sz="2400" dirty="0" smtClean="0">
                <a:latin typeface="Constantia" pitchFamily="18" charset="0"/>
              </a:rPr>
              <a:t>] </a:t>
            </a:r>
            <a:r>
              <a:rPr lang="en-US" sz="2400" b="1" dirty="0" smtClean="0">
                <a:effectLst/>
              </a:rPr>
              <a:t>Suresh </a:t>
            </a:r>
            <a:r>
              <a:rPr lang="en-US" sz="2400" b="1" dirty="0">
                <a:effectLst/>
              </a:rPr>
              <a:t>Chandra Bose, Ganesh Bose</a:t>
            </a:r>
            <a:r>
              <a:rPr lang="en-US" sz="2400" dirty="0">
                <a:latin typeface="Constantia" pitchFamily="18" charset="0"/>
              </a:rPr>
              <a:t/>
            </a:r>
            <a:br>
              <a:rPr lang="en-US" sz="2400" dirty="0">
                <a:latin typeface="Constantia" pitchFamily="18" charset="0"/>
              </a:rPr>
            </a:br>
            <a:r>
              <a:rPr lang="en-US" sz="2400" dirty="0">
                <a:latin typeface="Constantia" pitchFamily="18" charset="0"/>
              </a:rPr>
              <a:t>[Presented DATE</a:t>
            </a:r>
            <a:r>
              <a:rPr lang="en-US" sz="2400" dirty="0" smtClean="0">
                <a:latin typeface="Constantia" pitchFamily="18" charset="0"/>
              </a:rPr>
              <a:t>] 17</a:t>
            </a:r>
            <a:r>
              <a:rPr lang="en-US" sz="2400" baseline="30000" dirty="0" smtClean="0">
                <a:latin typeface="Constantia" pitchFamily="18" charset="0"/>
              </a:rPr>
              <a:t>th</a:t>
            </a:r>
            <a:r>
              <a:rPr lang="en-US" sz="2400" dirty="0" smtClean="0">
                <a:latin typeface="Constantia" pitchFamily="18" charset="0"/>
              </a:rPr>
              <a:t> Oct, 2016</a:t>
            </a:r>
          </a:p>
          <a:p>
            <a:endParaRPr lang="en-US" sz="2400" dirty="0">
              <a:latin typeface="Constantia" pitchFamily="18" charset="0"/>
            </a:endParaRPr>
          </a:p>
          <a:p>
            <a:r>
              <a:rPr lang="en-US" sz="2400" u="sng" dirty="0">
                <a:effectLst/>
                <a:hlinkClick r:id="rId2"/>
              </a:rPr>
              <a:t>SureshChandra.GaneshBose@cognizant.com</a:t>
            </a:r>
            <a:endParaRPr lang="en-US" sz="2400" dirty="0">
              <a:latin typeface="Constantia" pitchFamily="18" charset="0"/>
            </a:endParaRPr>
          </a:p>
        </p:txBody>
      </p:sp>
      <p:sp>
        <p:nvSpPr>
          <p:cNvPr id="3" name="TextBox 2"/>
          <p:cNvSpPr txBox="1"/>
          <p:nvPr/>
        </p:nvSpPr>
        <p:spPr>
          <a:xfrm>
            <a:off x="10870153" y="92103"/>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7" name="TextBox 6"/>
          <p:cNvSpPr txBox="1"/>
          <p:nvPr/>
        </p:nvSpPr>
        <p:spPr>
          <a:xfrm rot="16200000">
            <a:off x="10362465" y="398350"/>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err="1" smtClean="0">
                <a:effectLst/>
              </a:rPr>
              <a:t>TMMi</a:t>
            </a:r>
            <a:r>
              <a:rPr lang="en-US" dirty="0" smtClean="0">
                <a:effectLst/>
              </a:rPr>
              <a:t> </a:t>
            </a:r>
            <a:r>
              <a:rPr lang="en-US" dirty="0">
                <a:effectLst/>
              </a:rPr>
              <a:t>Assessment Maturity Rating </a:t>
            </a:r>
            <a:r>
              <a:rPr lang="en-US" dirty="0" smtClean="0">
                <a:effectLst/>
              </a:rPr>
              <a:t>Methodology</a:t>
            </a:r>
            <a:endParaRPr lang="en-US" dirty="0">
              <a:effectLst/>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927080"/>
            <a:ext cx="11953135" cy="3046988"/>
          </a:xfrm>
          <a:prstGeom prst="rect">
            <a:avLst/>
          </a:prstGeom>
          <a:noFill/>
        </p:spPr>
        <p:txBody>
          <a:bodyPr wrap="square" rtlCol="0">
            <a:spAutoFit/>
          </a:bodyPr>
          <a:lstStyle/>
          <a:p>
            <a:r>
              <a:rPr lang="en-US" sz="2400" dirty="0"/>
              <a:t>The rating process strictly adheres to what is laid out in </a:t>
            </a:r>
            <a:r>
              <a:rPr lang="en-US" sz="2400" dirty="0" err="1"/>
              <a:t>TMMi</a:t>
            </a:r>
            <a:r>
              <a:rPr lang="en-US" sz="2400" dirty="0"/>
              <a:t> Assessment Method Application Requirements (TAMAR) which defines the requirements considered essential to Assessment methods intended for use with the </a:t>
            </a:r>
            <a:r>
              <a:rPr lang="en-US" sz="2400" dirty="0" err="1"/>
              <a:t>TMMi</a:t>
            </a:r>
            <a:r>
              <a:rPr lang="en-US" sz="2400" dirty="0"/>
              <a:t> framework. </a:t>
            </a:r>
          </a:p>
          <a:p>
            <a:r>
              <a:rPr lang="en-US" sz="2400" dirty="0"/>
              <a:t> </a:t>
            </a:r>
          </a:p>
          <a:p>
            <a:r>
              <a:rPr lang="en-US" sz="2400" dirty="0"/>
              <a:t>There are 16 process areas, 77 goals and 345 practices including the specific and generic practices from level 2 to level 5. The interviews and document evidence are rated for all the specific and generic practices which are rolled up to the goals, then to process area, and finally to the maturity level. </a:t>
            </a:r>
            <a:endParaRPr lang="en-US" sz="2400" dirty="0" smtClean="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21945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err="1" smtClean="0">
                <a:effectLst/>
              </a:rPr>
              <a:t>TMMi</a:t>
            </a:r>
            <a:r>
              <a:rPr lang="en-US" dirty="0" smtClean="0">
                <a:effectLst/>
              </a:rPr>
              <a:t> </a:t>
            </a:r>
            <a:r>
              <a:rPr lang="en-US" dirty="0">
                <a:effectLst/>
              </a:rPr>
              <a:t>Assessment Maturity Rating </a:t>
            </a:r>
            <a:r>
              <a:rPr lang="en-US" dirty="0" smtClean="0">
                <a:effectLst/>
              </a:rPr>
              <a:t>Methodology</a:t>
            </a:r>
            <a:endParaRPr lang="en-US" dirty="0">
              <a:effectLst/>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0034" y="505548"/>
            <a:ext cx="11757978" cy="6315620"/>
          </a:xfrm>
          <a:prstGeom prst="rect">
            <a:avLst/>
          </a:prstGeom>
          <a:noFill/>
        </p:spPr>
      </p:pic>
    </p:spTree>
    <p:extLst>
      <p:ext uri="{BB962C8B-B14F-4D97-AF65-F5344CB8AC3E}">
        <p14:creationId xmlns:p14="http://schemas.microsoft.com/office/powerpoint/2010/main" val="214371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err="1">
                <a:effectLst/>
              </a:rPr>
              <a:t>TMMi</a:t>
            </a:r>
            <a:r>
              <a:rPr lang="en-US" dirty="0">
                <a:effectLst/>
              </a:rPr>
              <a:t> Maturity Level Calibration Guidelines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927080"/>
            <a:ext cx="11953135" cy="5632311"/>
          </a:xfrm>
          <a:prstGeom prst="rect">
            <a:avLst/>
          </a:prstGeom>
          <a:noFill/>
        </p:spPr>
        <p:txBody>
          <a:bodyPr wrap="square" rtlCol="0">
            <a:spAutoFit/>
          </a:bodyPr>
          <a:lstStyle/>
          <a:p>
            <a:r>
              <a:rPr lang="en-US" dirty="0"/>
              <a:t>Process Areas are designated the appropriate maturity levels based on the following guidelines</a:t>
            </a:r>
          </a:p>
          <a:p>
            <a:pPr marL="285750" lvl="0" indent="-285750">
              <a:buFont typeface="Arial" panose="020B0604020202020204" pitchFamily="34" charset="0"/>
              <a:buChar char="•"/>
            </a:pPr>
            <a:r>
              <a:rPr lang="en-US" b="1" dirty="0"/>
              <a:t>Fully Achieved -</a:t>
            </a:r>
            <a:endParaRPr lang="en-US" dirty="0"/>
          </a:p>
          <a:p>
            <a:pPr marL="742950" lvl="1" indent="-285750">
              <a:buFont typeface="Wingdings" panose="05000000000000000000" pitchFamily="2" charset="2"/>
              <a:buChar char="ü"/>
            </a:pPr>
            <a:r>
              <a:rPr lang="en-US" dirty="0"/>
              <a:t>Convincing evidence of process compliance</a:t>
            </a:r>
          </a:p>
          <a:p>
            <a:pPr marL="742950" lvl="1" indent="-285750">
              <a:buFont typeface="Wingdings" panose="05000000000000000000" pitchFamily="2" charset="2"/>
              <a:buChar char="ü"/>
            </a:pPr>
            <a:r>
              <a:rPr lang="en-US" dirty="0"/>
              <a:t>Systematic and widespread implementation of process</a:t>
            </a:r>
          </a:p>
          <a:p>
            <a:pPr marL="742950" lvl="1" indent="-285750">
              <a:buFont typeface="Wingdings" panose="05000000000000000000" pitchFamily="2" charset="2"/>
              <a:buChar char="ü"/>
            </a:pPr>
            <a:r>
              <a:rPr lang="en-US" dirty="0"/>
              <a:t>No obvious weakness in distribution, application and results of this process exists</a:t>
            </a:r>
          </a:p>
          <a:p>
            <a:pPr marL="742950" lvl="1" indent="-285750">
              <a:buFont typeface="Wingdings" panose="05000000000000000000" pitchFamily="2" charset="2"/>
              <a:buChar char="ü"/>
            </a:pPr>
            <a:r>
              <a:rPr lang="en-US" dirty="0"/>
              <a:t>Process achievement is between 85% and up to 100%</a:t>
            </a:r>
          </a:p>
          <a:p>
            <a:pPr marL="285750" lvl="0" indent="-285750">
              <a:buFont typeface="Arial" panose="020B0604020202020204" pitchFamily="34" charset="0"/>
              <a:buChar char="•"/>
            </a:pPr>
            <a:r>
              <a:rPr lang="en-US" b="1" dirty="0"/>
              <a:t>Largely Achieved – </a:t>
            </a:r>
            <a:endParaRPr lang="en-US" dirty="0"/>
          </a:p>
          <a:p>
            <a:pPr marL="742950" lvl="1" indent="-285750">
              <a:buFont typeface="Wingdings" panose="05000000000000000000" pitchFamily="2" charset="2"/>
              <a:buChar char="ü"/>
            </a:pPr>
            <a:r>
              <a:rPr lang="en-US" dirty="0"/>
              <a:t>Significant evidence of process compliance</a:t>
            </a:r>
          </a:p>
          <a:p>
            <a:pPr marL="742950" lvl="1" indent="-285750">
              <a:buFont typeface="Wingdings" panose="05000000000000000000" pitchFamily="2" charset="2"/>
              <a:buChar char="ü"/>
            </a:pPr>
            <a:r>
              <a:rPr lang="en-US" dirty="0"/>
              <a:t>Minor weakness in distribution, application and results of this process exists</a:t>
            </a:r>
          </a:p>
          <a:p>
            <a:pPr marL="742950" lvl="1" indent="-285750">
              <a:buFont typeface="Wingdings" panose="05000000000000000000" pitchFamily="2" charset="2"/>
              <a:buChar char="ü"/>
            </a:pPr>
            <a:r>
              <a:rPr lang="en-US" dirty="0"/>
              <a:t>Process achievement is between 50% and up to 85%</a:t>
            </a:r>
          </a:p>
          <a:p>
            <a:pPr marL="285750" lvl="0" indent="-285750">
              <a:buFont typeface="Arial" panose="020B0604020202020204" pitchFamily="34" charset="0"/>
              <a:buChar char="•"/>
            </a:pPr>
            <a:r>
              <a:rPr lang="en-US" b="1" dirty="0"/>
              <a:t>Partially Achieved – </a:t>
            </a:r>
            <a:endParaRPr lang="en-US" dirty="0"/>
          </a:p>
          <a:p>
            <a:pPr marL="742950" lvl="1" indent="-285750">
              <a:buFont typeface="Wingdings" panose="05000000000000000000" pitchFamily="2" charset="2"/>
              <a:buChar char="ü"/>
            </a:pPr>
            <a:r>
              <a:rPr lang="en-US" dirty="0"/>
              <a:t>Some evidence of process found</a:t>
            </a:r>
          </a:p>
          <a:p>
            <a:pPr marL="742950" lvl="1" indent="-285750">
              <a:buFont typeface="Wingdings" panose="05000000000000000000" pitchFamily="2" charset="2"/>
              <a:buChar char="ü"/>
            </a:pPr>
            <a:r>
              <a:rPr lang="en-US" dirty="0"/>
              <a:t>Process exhibits significant weaknesses, is incomplete, not widespread, or inconsistent in application or results.</a:t>
            </a:r>
          </a:p>
          <a:p>
            <a:pPr marL="742950" lvl="1" indent="-285750">
              <a:buFont typeface="Wingdings" panose="05000000000000000000" pitchFamily="2" charset="2"/>
              <a:buChar char="ü"/>
            </a:pPr>
            <a:r>
              <a:rPr lang="en-US" dirty="0"/>
              <a:t>Process achievement is between 15% and up to 50%</a:t>
            </a:r>
          </a:p>
          <a:p>
            <a:pPr marL="285750" lvl="0" indent="-285750">
              <a:buFont typeface="Arial" panose="020B0604020202020204" pitchFamily="34" charset="0"/>
              <a:buChar char="•"/>
            </a:pPr>
            <a:r>
              <a:rPr lang="en-US" b="1" dirty="0"/>
              <a:t>Not Achieved -</a:t>
            </a:r>
            <a:endParaRPr lang="en-US" dirty="0"/>
          </a:p>
          <a:p>
            <a:pPr marL="742950" lvl="1" indent="-285750">
              <a:buFont typeface="Wingdings" panose="05000000000000000000" pitchFamily="2" charset="2"/>
              <a:buChar char="ü"/>
            </a:pPr>
            <a:r>
              <a:rPr lang="en-US" dirty="0"/>
              <a:t>Little or no evidence of process</a:t>
            </a:r>
          </a:p>
          <a:p>
            <a:pPr marL="742950" lvl="1" indent="-285750">
              <a:buFont typeface="Wingdings" panose="05000000000000000000" pitchFamily="2" charset="2"/>
              <a:buChar char="ü"/>
            </a:pPr>
            <a:r>
              <a:rPr lang="en-US" dirty="0"/>
              <a:t>Process achievement is between 0% and up to 15%</a:t>
            </a:r>
          </a:p>
          <a:p>
            <a:pPr marL="285750" lvl="0" indent="-285750">
              <a:buFont typeface="Arial" panose="020B0604020202020204" pitchFamily="34" charset="0"/>
              <a:buChar char="•"/>
            </a:pPr>
            <a:r>
              <a:rPr lang="en-US" dirty="0"/>
              <a:t> </a:t>
            </a:r>
            <a:r>
              <a:rPr lang="en-US" b="1" dirty="0"/>
              <a:t>Not Rated - </a:t>
            </a:r>
            <a:r>
              <a:rPr lang="en-US" dirty="0"/>
              <a:t>Any supporting goal that cannot be rated based on the current phase of the project must be “Not Rated”</a:t>
            </a:r>
          </a:p>
          <a:p>
            <a:pPr marL="285750" indent="-285750">
              <a:buFont typeface="Arial" panose="020B0604020202020204" pitchFamily="34" charset="0"/>
              <a:buChar char="•"/>
            </a:pPr>
            <a:r>
              <a:rPr lang="en-US" dirty="0"/>
              <a:t> </a:t>
            </a:r>
            <a:r>
              <a:rPr lang="en-US" b="1" dirty="0"/>
              <a:t>Not Applicable - </a:t>
            </a:r>
            <a:r>
              <a:rPr lang="en-US" dirty="0"/>
              <a:t>The process area is considered not to be in the scope of the assessment or applicable to the organizational unit by the Lead Assessor</a:t>
            </a:r>
            <a:endParaRPr lang="en-US" sz="4800" dirty="0" smtClean="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171963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smtClean="0">
                <a:effectLst/>
              </a:rPr>
              <a:t>Example of Roll up</a:t>
            </a:r>
            <a:endParaRPr lang="en-US" dirty="0">
              <a:effectLst/>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609600"/>
            <a:ext cx="11953135" cy="923330"/>
          </a:xfrm>
          <a:prstGeom prst="rect">
            <a:avLst/>
          </a:prstGeom>
          <a:noFill/>
        </p:spPr>
        <p:txBody>
          <a:bodyPr wrap="square" rtlCol="0">
            <a:spAutoFit/>
          </a:bodyPr>
          <a:lstStyle/>
          <a:p>
            <a:r>
              <a:rPr lang="en-US" dirty="0"/>
              <a:t>Let’s take the process area “Test Policy and Strategy” from level 2 as an example to clearly explain how the sub-practice contributes to the roll up of rating to the process area level. Sub-practice is an informative model component that provides guidance for interpreting and implementing a specific or generic practice. </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122612" y="1600200"/>
            <a:ext cx="7239000" cy="5233036"/>
          </a:xfrm>
          <a:prstGeom prst="rect">
            <a:avLst/>
          </a:prstGeom>
          <a:noFill/>
        </p:spPr>
      </p:pic>
    </p:spTree>
    <p:extLst>
      <p:ext uri="{BB962C8B-B14F-4D97-AF65-F5344CB8AC3E}">
        <p14:creationId xmlns:p14="http://schemas.microsoft.com/office/powerpoint/2010/main" val="10032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smtClean="0">
                <a:effectLst/>
              </a:rPr>
              <a:t>Sample Implementation Roadmap</a:t>
            </a:r>
            <a:endParaRPr lang="en-US" dirty="0">
              <a:effectLst/>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622" b="2549"/>
          <a:stretch/>
        </p:blipFill>
        <p:spPr bwMode="auto">
          <a:xfrm>
            <a:off x="379412" y="960297"/>
            <a:ext cx="11273711" cy="46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20611107">
            <a:off x="1275131" y="2292754"/>
            <a:ext cx="5126231" cy="1685077"/>
          </a:xfrm>
          <a:prstGeom prst="rect">
            <a:avLst/>
          </a:prstGeom>
          <a:noFill/>
        </p:spPr>
        <p:txBody>
          <a:bodyPr wrap="square" rtlCol="0">
            <a:spAutoFit/>
          </a:bodyPr>
          <a:lstStyle/>
          <a:p>
            <a:pPr>
              <a:lnSpc>
                <a:spcPct val="90000"/>
              </a:lnSpc>
            </a:pPr>
            <a:r>
              <a:rPr lang="en-US" sz="11500" dirty="0" smtClean="0">
                <a:solidFill>
                  <a:srgbClr val="FF0000"/>
                </a:solidFill>
                <a:effectLst>
                  <a:outerShdw blurRad="50800" dist="38100" dir="2700000" algn="tl">
                    <a:schemeClr val="bg2">
                      <a:lumMod val="50000"/>
                      <a:alpha val="43000"/>
                    </a:schemeClr>
                  </a:outerShdw>
                </a:effectLst>
              </a:rPr>
              <a:t>Sample</a:t>
            </a:r>
            <a:endParaRPr lang="en-US" sz="11500" dirty="0" smtClean="0">
              <a:solidFill>
                <a:srgbClr val="FF0000"/>
              </a:solidFill>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16464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pPr lvl="0"/>
            <a:r>
              <a:rPr lang="en-US" dirty="0">
                <a:effectLst/>
              </a:rPr>
              <a:t>Benefits and Projected Savings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5875" y="593696"/>
            <a:ext cx="12192000" cy="5060772"/>
          </a:xfrm>
          <a:prstGeom prst="rect">
            <a:avLst/>
          </a:prstGeom>
          <a:noFill/>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589212" y="5690869"/>
            <a:ext cx="8763000" cy="1167131"/>
          </a:xfrm>
          <a:prstGeom prst="rect">
            <a:avLst/>
          </a:prstGeom>
          <a:noFill/>
        </p:spPr>
      </p:pic>
    </p:spTree>
    <p:extLst>
      <p:ext uri="{BB962C8B-B14F-4D97-AF65-F5344CB8AC3E}">
        <p14:creationId xmlns:p14="http://schemas.microsoft.com/office/powerpoint/2010/main" val="13824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pPr lvl="0"/>
            <a:r>
              <a:rPr lang="en-US" dirty="0">
                <a:effectLst/>
              </a:rPr>
              <a:t>References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
        <p:nvSpPr>
          <p:cNvPr id="10" name="TextBox 9"/>
          <p:cNvSpPr txBox="1"/>
          <p:nvPr/>
        </p:nvSpPr>
        <p:spPr>
          <a:xfrm>
            <a:off x="150811" y="609600"/>
            <a:ext cx="11953135" cy="5262979"/>
          </a:xfrm>
          <a:prstGeom prst="rect">
            <a:avLst/>
          </a:prstGeom>
          <a:noFill/>
        </p:spPr>
        <p:txBody>
          <a:bodyPr wrap="square" rtlCol="0">
            <a:spAutoFit/>
          </a:bodyPr>
          <a:lstStyle/>
          <a:p>
            <a:endParaRPr lang="en-US" sz="2400" dirty="0"/>
          </a:p>
          <a:p>
            <a:r>
              <a:rPr lang="en-US" sz="2400" dirty="0"/>
              <a:t>Suresh Chandra Bose, Ganesh Bose. “How to Take Organizations to Higher Testing Maturity” ASTQB Conference, 2015</a:t>
            </a:r>
          </a:p>
          <a:p>
            <a:r>
              <a:rPr lang="en-US" sz="2400" u="sng" dirty="0">
                <a:hlinkClick r:id="rId2"/>
              </a:rPr>
              <a:t>https://www.astqb.org/certified-tester-resources/astqb-software-testing-conference/conference-agenda/how-to-take-organizations-to-higher-testing-maturity/</a:t>
            </a:r>
            <a:endParaRPr lang="en-US" sz="2400" dirty="0"/>
          </a:p>
          <a:p>
            <a:r>
              <a:rPr lang="en-US" sz="2400" dirty="0"/>
              <a:t> </a:t>
            </a:r>
          </a:p>
          <a:p>
            <a:r>
              <a:rPr lang="en-US" sz="2400" dirty="0" err="1"/>
              <a:t>TMMi</a:t>
            </a:r>
            <a:r>
              <a:rPr lang="en-US" sz="2400" dirty="0"/>
              <a:t> Foundation Reference Model</a:t>
            </a:r>
          </a:p>
          <a:p>
            <a:r>
              <a:rPr lang="en-US" sz="2400" u="sng" dirty="0">
                <a:hlinkClick r:id="rId3"/>
              </a:rPr>
              <a:t>http://www.tmmi.org/pdf/TMMi.Framework.pdf</a:t>
            </a:r>
            <a:endParaRPr lang="en-US" sz="2400" dirty="0"/>
          </a:p>
          <a:p>
            <a:r>
              <a:rPr lang="en-US" sz="2400" dirty="0"/>
              <a:t> </a:t>
            </a:r>
          </a:p>
          <a:p>
            <a:r>
              <a:rPr lang="en-US" sz="2400" dirty="0"/>
              <a:t>“Dell Enterprise Validation First in North America to achieve </a:t>
            </a:r>
            <a:r>
              <a:rPr lang="en-US" sz="2400" dirty="0" err="1"/>
              <a:t>TMMi</a:t>
            </a:r>
            <a:r>
              <a:rPr lang="en-US" sz="2400" dirty="0"/>
              <a:t> Certification”</a:t>
            </a:r>
          </a:p>
          <a:p>
            <a:r>
              <a:rPr lang="en-US" sz="2400" u="sng" dirty="0">
                <a:hlinkClick r:id="rId4"/>
              </a:rPr>
              <a:t>http://en.community.dell.com/dell-blogs/dell4enterprise/b/dell4enterprise/archive/2016/04/26/dell-enterprise-validation-first-in-north-america-to-achieve-tmmi-certification</a:t>
            </a:r>
            <a:endParaRPr lang="en-US" sz="2400" dirty="0"/>
          </a:p>
          <a:p>
            <a:endParaRPr lang="en-US" sz="2400" dirty="0"/>
          </a:p>
        </p:txBody>
      </p:sp>
    </p:spTree>
    <p:extLst>
      <p:ext uri="{BB962C8B-B14F-4D97-AF65-F5344CB8AC3E}">
        <p14:creationId xmlns:p14="http://schemas.microsoft.com/office/powerpoint/2010/main" val="176879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r>
              <a:rPr lang="en-US" dirty="0" smtClean="0">
                <a:effectLst/>
              </a:rPr>
              <a:t>Contact </a:t>
            </a:r>
            <a:r>
              <a:rPr lang="en-US" dirty="0">
                <a:effectLst/>
              </a:rPr>
              <a:t>Me @</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
        <p:nvSpPr>
          <p:cNvPr id="10" name="TextBox 9"/>
          <p:cNvSpPr txBox="1"/>
          <p:nvPr/>
        </p:nvSpPr>
        <p:spPr>
          <a:xfrm>
            <a:off x="150811" y="815876"/>
            <a:ext cx="11953135" cy="5201424"/>
          </a:xfrm>
          <a:prstGeom prst="rect">
            <a:avLst/>
          </a:prstGeom>
          <a:noFill/>
        </p:spPr>
        <p:txBody>
          <a:bodyPr wrap="square" rtlCol="0">
            <a:spAutoFit/>
          </a:bodyPr>
          <a:lstStyle/>
          <a:p>
            <a:pPr defTabSz="457200"/>
            <a:r>
              <a:rPr lang="en-US" sz="4800" b="1" kern="0" dirty="0"/>
              <a:t>Suresh Chandra Bose Ganesh Bose</a:t>
            </a:r>
          </a:p>
          <a:p>
            <a:pPr defTabSz="457200"/>
            <a:endParaRPr lang="en-US" sz="3200" u="sng" kern="0" dirty="0" smtClean="0">
              <a:solidFill>
                <a:prstClr val="black"/>
              </a:solidFill>
              <a:hlinkClick r:id="rId2"/>
            </a:endParaRPr>
          </a:p>
          <a:p>
            <a:pPr defTabSz="457200"/>
            <a:r>
              <a:rPr lang="en-US" sz="4400" u="sng" kern="0" dirty="0" smtClean="0">
                <a:solidFill>
                  <a:prstClr val="black"/>
                </a:solidFill>
                <a:hlinkClick r:id="rId2"/>
              </a:rPr>
              <a:t>SureshChandra.GaneshBose@cognizant.com</a:t>
            </a:r>
            <a:endParaRPr lang="en-US" sz="4400" u="sng" kern="0" dirty="0" smtClean="0">
              <a:solidFill>
                <a:prstClr val="black"/>
              </a:solidFill>
            </a:endParaRPr>
          </a:p>
          <a:p>
            <a:pPr defTabSz="457200"/>
            <a:endParaRPr lang="en-US" sz="4400" u="sng" kern="0" dirty="0">
              <a:solidFill>
                <a:prstClr val="black"/>
              </a:solidFill>
            </a:endParaRPr>
          </a:p>
          <a:p>
            <a:pPr defTabSz="457200"/>
            <a:r>
              <a:rPr lang="en-US" sz="4400" u="sng" kern="0" dirty="0">
                <a:solidFill>
                  <a:prstClr val="black"/>
                </a:solidFill>
                <a:hlinkClick r:id="rId3" tooltip="View public profile"/>
              </a:rPr>
              <a:t>www.linkedin.com/in/gsubose/</a:t>
            </a:r>
            <a:endParaRPr lang="en-US" sz="4400" u="sng" kern="0" dirty="0">
              <a:solidFill>
                <a:prstClr val="black"/>
              </a:solidFill>
            </a:endParaRPr>
          </a:p>
          <a:p>
            <a:pPr defTabSz="457200"/>
            <a:endParaRPr lang="en-US" sz="4400" u="sng" kern="0" dirty="0" smtClean="0">
              <a:solidFill>
                <a:prstClr val="black"/>
              </a:solidFill>
              <a:hlinkClick r:id="rId4"/>
            </a:endParaRPr>
          </a:p>
          <a:p>
            <a:pPr defTabSz="457200"/>
            <a:r>
              <a:rPr lang="en-US" sz="4400" u="sng" kern="0" dirty="0" smtClean="0">
                <a:solidFill>
                  <a:prstClr val="black"/>
                </a:solidFill>
                <a:hlinkClick r:id="rId4"/>
              </a:rPr>
              <a:t>https</a:t>
            </a:r>
            <a:r>
              <a:rPr lang="en-US" sz="4400" u="sng" kern="0" dirty="0">
                <a:solidFill>
                  <a:prstClr val="black"/>
                </a:solidFill>
                <a:hlinkClick r:id="rId4"/>
              </a:rPr>
              <a:t>://</a:t>
            </a:r>
            <a:r>
              <a:rPr lang="en-US" sz="4400" u="sng" kern="0" dirty="0" smtClean="0">
                <a:solidFill>
                  <a:prstClr val="black"/>
                </a:solidFill>
                <a:hlinkClick r:id="rId4"/>
              </a:rPr>
              <a:t>twitter.com/gsubose</a:t>
            </a:r>
            <a:endParaRPr lang="en-US" sz="4400" u="sng" kern="0" dirty="0" smtClean="0">
              <a:solidFill>
                <a:prstClr val="black"/>
              </a:solidFill>
            </a:endParaRPr>
          </a:p>
          <a:p>
            <a:pPr defTabSz="457200"/>
            <a:endParaRPr lang="en-US" sz="3200" u="sng" kern="0" dirty="0">
              <a:solidFill>
                <a:prstClr val="black"/>
              </a:solidFill>
            </a:endParaRPr>
          </a:p>
        </p:txBody>
      </p:sp>
    </p:spTree>
    <p:extLst>
      <p:ext uri="{BB962C8B-B14F-4D97-AF65-F5344CB8AC3E}">
        <p14:creationId xmlns:p14="http://schemas.microsoft.com/office/powerpoint/2010/main" val="24693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
        <p:nvSpPr>
          <p:cNvPr id="10" name="TextBox 9"/>
          <p:cNvSpPr txBox="1"/>
          <p:nvPr/>
        </p:nvSpPr>
        <p:spPr>
          <a:xfrm>
            <a:off x="836612" y="1981200"/>
            <a:ext cx="11267335" cy="2215991"/>
          </a:xfrm>
          <a:prstGeom prst="rect">
            <a:avLst/>
          </a:prstGeom>
          <a:noFill/>
        </p:spPr>
        <p:txBody>
          <a:bodyPr wrap="square" rtlCol="0">
            <a:spAutoFit/>
          </a:bodyPr>
          <a:lstStyle/>
          <a:p>
            <a:pPr defTabSz="457200"/>
            <a:r>
              <a:rPr lang="en-US" sz="13800" dirty="0">
                <a:latin typeface="Verdana" pitchFamily="34" charset="0"/>
              </a:rPr>
              <a:t>Questions</a:t>
            </a:r>
            <a:r>
              <a:rPr lang="en-US" sz="13800" dirty="0" smtClean="0">
                <a:latin typeface="Verdana" pitchFamily="34" charset="0"/>
              </a:rPr>
              <a:t>?</a:t>
            </a:r>
            <a:endParaRPr lang="en-US" sz="13800" dirty="0">
              <a:latin typeface="Verdana" pitchFamily="34" charset="0"/>
            </a:endParaRPr>
          </a:p>
        </p:txBody>
      </p:sp>
    </p:spTree>
    <p:extLst>
      <p:ext uri="{BB962C8B-B14F-4D97-AF65-F5344CB8AC3E}">
        <p14:creationId xmlns:p14="http://schemas.microsoft.com/office/powerpoint/2010/main" val="165838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1" descr="thank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066800"/>
            <a:ext cx="11734800" cy="544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46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812" y="58738"/>
            <a:ext cx="8686800" cy="550862"/>
          </a:xfrm>
        </p:spPr>
        <p:txBody>
          <a:bodyPr>
            <a:normAutofit fontScale="90000"/>
          </a:bodyPr>
          <a:lstStyle/>
          <a:p>
            <a:r>
              <a:rPr lang="fr-FR" dirty="0" err="1" smtClean="0">
                <a:latin typeface="Calibri" panose="020F0502020204030204" pitchFamily="34" charset="0"/>
              </a:rPr>
              <a:t>Biography</a:t>
            </a:r>
            <a:endParaRPr lang="en-US" dirty="0">
              <a:latin typeface="Calibri" panose="020F0502020204030204" pitchFamily="34" charset="0"/>
            </a:endParaRPr>
          </a:p>
        </p:txBody>
      </p:sp>
      <p:sp>
        <p:nvSpPr>
          <p:cNvPr id="3" name="Content Placeholder 2"/>
          <p:cNvSpPr>
            <a:spLocks noGrp="1"/>
          </p:cNvSpPr>
          <p:nvPr>
            <p:ph idx="1"/>
          </p:nvPr>
        </p:nvSpPr>
        <p:spPr>
          <a:xfrm>
            <a:off x="227012" y="1066800"/>
            <a:ext cx="11734800" cy="4800600"/>
          </a:xfrm>
        </p:spPr>
        <p:txBody>
          <a:bodyPr>
            <a:noAutofit/>
          </a:bodyPr>
          <a:lstStyle/>
          <a:p>
            <a:pPr marL="0" indent="0">
              <a:buNone/>
            </a:pPr>
            <a:r>
              <a:rPr lang="en-US" sz="2600" b="1" i="1" dirty="0" smtClean="0"/>
              <a:t>Suresh </a:t>
            </a:r>
            <a:r>
              <a:rPr lang="en-US" sz="2600" b="1" i="1" dirty="0"/>
              <a:t>Chandra Bose, Ganesh Bose</a:t>
            </a:r>
            <a:r>
              <a:rPr lang="en-US" sz="2600" i="1" dirty="0"/>
              <a:t> is a Manager Consulting at Business Consulting </a:t>
            </a:r>
            <a:r>
              <a:rPr lang="en-US" sz="2600" i="1" dirty="0" smtClean="0"/>
              <a:t>practice of Cognizant Technology Solutions. </a:t>
            </a:r>
            <a:r>
              <a:rPr lang="en-US" sz="2600" i="1" dirty="0"/>
              <a:t>Suresh is </a:t>
            </a:r>
            <a:r>
              <a:rPr lang="en-US" sz="2600" i="1" dirty="0" smtClean="0"/>
              <a:t>an accredited </a:t>
            </a:r>
            <a:r>
              <a:rPr lang="en-US" sz="2600" i="1" dirty="0"/>
              <a:t>Lead Assessor from </a:t>
            </a:r>
            <a:r>
              <a:rPr lang="en-US" sz="2600" i="1" dirty="0" err="1"/>
              <a:t>TMMi</a:t>
            </a:r>
            <a:r>
              <a:rPr lang="en-US" sz="2600" i="1" dirty="0"/>
              <a:t> Foundation and has been in the IT Industry for more than 18 years with vast Consulting experience in various industries and executed Strategic initiatives for various Fortune 100 companies in the areas of PMO, PPM, Process Consulting, Program Management, TMMI assessment/implementation, Organization Strategy, Test Consulting and CIO/Governance Dashboard/Metrics for various clients across the globe.</a:t>
            </a:r>
            <a:endParaRPr lang="en-US" sz="2600" dirty="0"/>
          </a:p>
          <a:p>
            <a:pPr marL="0" indent="0">
              <a:buNone/>
            </a:pPr>
            <a:r>
              <a:rPr lang="en-US" sz="2600" i="1" dirty="0"/>
              <a:t> </a:t>
            </a:r>
            <a:r>
              <a:rPr lang="en-US" sz="2600" i="1" dirty="0" smtClean="0"/>
              <a:t>Suresh </a:t>
            </a:r>
            <a:r>
              <a:rPr lang="en-US" sz="2600" i="1" dirty="0"/>
              <a:t>is the 1</a:t>
            </a:r>
            <a:r>
              <a:rPr lang="en-US" sz="2600" i="1" baseline="30000" dirty="0"/>
              <a:t>st</a:t>
            </a:r>
            <a:r>
              <a:rPr lang="en-US" sz="2600" i="1" dirty="0"/>
              <a:t> and only </a:t>
            </a:r>
            <a:r>
              <a:rPr lang="en-US" sz="2600" i="1" dirty="0" err="1"/>
              <a:t>TMMi</a:t>
            </a:r>
            <a:r>
              <a:rPr lang="en-US" sz="2600" i="1" dirty="0"/>
              <a:t> Lead Assessor in North and South America.</a:t>
            </a:r>
          </a:p>
          <a:p>
            <a:pPr marL="0" indent="0">
              <a:buNone/>
            </a:pPr>
            <a:r>
              <a:rPr lang="en-US" sz="2600" i="1" dirty="0"/>
              <a:t>He holds 18 International IT Certifications and is also a speaker in multiple International conferences like </a:t>
            </a:r>
            <a:r>
              <a:rPr lang="en-US" sz="2600" i="1" dirty="0" smtClean="0"/>
              <a:t>ASQ, ASTQB and </a:t>
            </a:r>
            <a:r>
              <a:rPr lang="en-US" sz="2600" i="1" dirty="0"/>
              <a:t>PNSQC. </a:t>
            </a:r>
            <a:endParaRPr lang="en-US" sz="2600" dirty="0"/>
          </a:p>
          <a:p>
            <a:pPr marL="0" indent="0" defTabSz="457200">
              <a:buNone/>
            </a:pPr>
            <a:r>
              <a:rPr lang="en-US" sz="2600" u="sng" dirty="0" smtClean="0">
                <a:solidFill>
                  <a:prstClr val="black"/>
                </a:solidFill>
                <a:hlinkClick r:id="rId3"/>
              </a:rPr>
              <a:t>SureshChandra.GaneshBose@cognizant.com</a:t>
            </a:r>
            <a:endParaRPr lang="en-US" sz="2600" b="1" dirty="0">
              <a:solidFill>
                <a:prstClr val="black"/>
              </a:solidFill>
              <a:ea typeface="ＭＳ Ｐゴシック" pitchFamily="34" charset="-128"/>
            </a:endParaRPr>
          </a:p>
        </p:txBody>
      </p:sp>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
        <p:nvSpPr>
          <p:cNvPr id="8" name="Line 8"/>
          <p:cNvSpPr>
            <a:spLocks noChangeShapeType="1"/>
          </p:cNvSpPr>
          <p:nvPr/>
        </p:nvSpPr>
        <p:spPr bwMode="auto">
          <a:xfrm flipV="1">
            <a:off x="1775882" y="2679794"/>
            <a:ext cx="5820833" cy="11113"/>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grpSp>
        <p:nvGrpSpPr>
          <p:cNvPr id="9" name="Group 7"/>
          <p:cNvGrpSpPr>
            <a:grpSpLocks/>
          </p:cNvGrpSpPr>
          <p:nvPr/>
        </p:nvGrpSpPr>
        <p:grpSpPr bwMode="auto">
          <a:xfrm>
            <a:off x="1168399" y="2415866"/>
            <a:ext cx="385233" cy="273050"/>
            <a:chOff x="923682" y="1872663"/>
            <a:chExt cx="288925" cy="273050"/>
          </a:xfrm>
        </p:grpSpPr>
        <p:sp>
          <p:nvSpPr>
            <p:cNvPr id="10" name="Rectangle 8"/>
            <p:cNvSpPr>
              <a:spLocks noChangeArrowheads="1"/>
            </p:cNvSpPr>
            <p:nvPr/>
          </p:nvSpPr>
          <p:spPr bwMode="auto">
            <a:xfrm>
              <a:off x="923682" y="1872663"/>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11" name="Line 33"/>
            <p:cNvSpPr>
              <a:spLocks noChangeShapeType="1"/>
            </p:cNvSpPr>
            <p:nvPr/>
          </p:nvSpPr>
          <p:spPr bwMode="auto">
            <a:xfrm>
              <a:off x="983528" y="2009188"/>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12" name="Rectangle 23"/>
          <p:cNvSpPr>
            <a:spLocks noChangeArrowheads="1"/>
          </p:cNvSpPr>
          <p:nvPr/>
        </p:nvSpPr>
        <p:spPr bwMode="auto">
          <a:xfrm>
            <a:off x="1458381" y="2246406"/>
            <a:ext cx="6248400" cy="323850"/>
          </a:xfrm>
          <a:prstGeom prst="rect">
            <a:avLst/>
          </a:prstGeom>
          <a:noFill/>
          <a:ln w="9525" algn="ctr">
            <a:noFill/>
            <a:miter lim="800000"/>
            <a:headEnd/>
            <a:tailEnd/>
          </a:ln>
        </p:spPr>
        <p:txBody>
          <a:bodyPr lIns="228600" tIns="0" rIns="0" bIns="0" anchor="ctr"/>
          <a:lstStyle/>
          <a:p>
            <a:pPr algn="l"/>
            <a:endParaRPr lang="en-CA" sz="1600" dirty="0">
              <a:solidFill>
                <a:srgbClr val="262626"/>
              </a:solidFill>
              <a:latin typeface="Calibri" panose="020F0502020204030204" pitchFamily="34" charset="0"/>
              <a:cs typeface="Calibri" pitchFamily="34" charset="0"/>
            </a:endParaRPr>
          </a:p>
        </p:txBody>
      </p:sp>
      <p:sp>
        <p:nvSpPr>
          <p:cNvPr id="13" name="Line 8"/>
          <p:cNvSpPr>
            <a:spLocks noChangeShapeType="1"/>
          </p:cNvSpPr>
          <p:nvPr/>
        </p:nvSpPr>
        <p:spPr bwMode="auto">
          <a:xfrm>
            <a:off x="1775881" y="3232243"/>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sp>
        <p:nvSpPr>
          <p:cNvPr id="14" name="Rectangle 23"/>
          <p:cNvSpPr>
            <a:spLocks noChangeArrowheads="1"/>
          </p:cNvSpPr>
          <p:nvPr/>
        </p:nvSpPr>
        <p:spPr bwMode="auto">
          <a:xfrm>
            <a:off x="1543047" y="2536918"/>
            <a:ext cx="6248400" cy="323850"/>
          </a:xfrm>
          <a:prstGeom prst="rect">
            <a:avLst/>
          </a:prstGeom>
          <a:noFill/>
          <a:ln w="9525" algn="ctr">
            <a:noFill/>
            <a:miter lim="800000"/>
            <a:headEnd/>
            <a:tailEnd/>
          </a:ln>
        </p:spPr>
        <p:txBody>
          <a:bodyPr lIns="228600" tIns="0" rIns="0" bIns="0" anchor="ctr"/>
          <a:lstStyle/>
          <a:p>
            <a:pPr algn="l"/>
            <a:endParaRPr lang="en-CA" sz="1600" dirty="0">
              <a:latin typeface="Calibri" panose="020F0502020204030204" pitchFamily="34" charset="0"/>
              <a:cs typeface="Calibri" pitchFamily="34" charset="0"/>
            </a:endParaRPr>
          </a:p>
        </p:txBody>
      </p:sp>
      <p:grpSp>
        <p:nvGrpSpPr>
          <p:cNvPr id="15" name="Group 13"/>
          <p:cNvGrpSpPr>
            <a:grpSpLocks/>
          </p:cNvGrpSpPr>
          <p:nvPr/>
        </p:nvGrpSpPr>
        <p:grpSpPr bwMode="auto">
          <a:xfrm>
            <a:off x="1168399" y="2971290"/>
            <a:ext cx="385233" cy="273050"/>
            <a:chOff x="923682" y="2434791"/>
            <a:chExt cx="288925" cy="273050"/>
          </a:xfrm>
        </p:grpSpPr>
        <p:sp>
          <p:nvSpPr>
            <p:cNvPr id="16" name="Rectangle 32"/>
            <p:cNvSpPr>
              <a:spLocks noChangeArrowheads="1"/>
            </p:cNvSpPr>
            <p:nvPr/>
          </p:nvSpPr>
          <p:spPr bwMode="auto">
            <a:xfrm>
              <a:off x="923682" y="2434791"/>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17" name="Line 33"/>
            <p:cNvSpPr>
              <a:spLocks noChangeShapeType="1"/>
            </p:cNvSpPr>
            <p:nvPr/>
          </p:nvSpPr>
          <p:spPr bwMode="auto">
            <a:xfrm>
              <a:off x="983528" y="2571316"/>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18" name="Line 8"/>
          <p:cNvSpPr>
            <a:spLocks noChangeShapeType="1"/>
          </p:cNvSpPr>
          <p:nvPr/>
        </p:nvSpPr>
        <p:spPr bwMode="auto">
          <a:xfrm flipV="1">
            <a:off x="1769532" y="2209894"/>
            <a:ext cx="5820833" cy="11113"/>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sp>
        <p:nvSpPr>
          <p:cNvPr id="19" name="Rectangle 23"/>
          <p:cNvSpPr>
            <a:spLocks noChangeArrowheads="1"/>
          </p:cNvSpPr>
          <p:nvPr/>
        </p:nvSpPr>
        <p:spPr bwMode="auto">
          <a:xfrm>
            <a:off x="1745002" y="2371366"/>
            <a:ext cx="6051551" cy="323850"/>
          </a:xfrm>
          <a:prstGeom prst="rect">
            <a:avLst/>
          </a:prstGeom>
          <a:noFill/>
          <a:ln w="9525" algn="ctr">
            <a:noFill/>
            <a:miter lim="800000"/>
            <a:headEnd/>
            <a:tailEnd/>
          </a:ln>
        </p:spPr>
        <p:txBody>
          <a:bodyPr lIns="228600" tIns="0" rIns="0" bIns="0" anchor="ctr"/>
          <a:lstStyle/>
          <a:p>
            <a:pPr defTabSz="912813"/>
            <a:r>
              <a:rPr lang="en-US" sz="1600" dirty="0">
                <a:latin typeface="Calibri" panose="020F0502020204030204" pitchFamily="34" charset="0"/>
                <a:cs typeface="Calibri" pitchFamily="34" charset="0"/>
              </a:rPr>
              <a:t>Comparison - </a:t>
            </a:r>
            <a:r>
              <a:rPr lang="en-US" sz="1600" dirty="0" err="1">
                <a:latin typeface="Calibri" panose="020F0502020204030204" pitchFamily="34" charset="0"/>
                <a:cs typeface="Calibri" pitchFamily="34" charset="0"/>
              </a:rPr>
              <a:t>CMMi</a:t>
            </a:r>
            <a:r>
              <a:rPr lang="en-US" sz="1600" dirty="0">
                <a:latin typeface="Calibri" panose="020F0502020204030204" pitchFamily="34" charset="0"/>
                <a:cs typeface="Calibri" pitchFamily="34" charset="0"/>
              </a:rPr>
              <a:t> and </a:t>
            </a:r>
            <a:r>
              <a:rPr lang="en-US" sz="1600" dirty="0" err="1">
                <a:latin typeface="Calibri" panose="020F0502020204030204" pitchFamily="34" charset="0"/>
                <a:cs typeface="Calibri" pitchFamily="34" charset="0"/>
              </a:rPr>
              <a:t>TMMi</a:t>
            </a:r>
            <a:endParaRPr lang="en-US" sz="1600" dirty="0">
              <a:latin typeface="Calibri" panose="020F0502020204030204" pitchFamily="34" charset="0"/>
              <a:cs typeface="Calibri" pitchFamily="34" charset="0"/>
            </a:endParaRPr>
          </a:p>
        </p:txBody>
      </p:sp>
      <p:grpSp>
        <p:nvGrpSpPr>
          <p:cNvPr id="20" name="Group 51"/>
          <p:cNvGrpSpPr>
            <a:grpSpLocks/>
          </p:cNvGrpSpPr>
          <p:nvPr/>
        </p:nvGrpSpPr>
        <p:grpSpPr bwMode="auto">
          <a:xfrm>
            <a:off x="1168399" y="1860442"/>
            <a:ext cx="385233" cy="273050"/>
            <a:chOff x="923682" y="1872663"/>
            <a:chExt cx="288925" cy="273050"/>
          </a:xfrm>
        </p:grpSpPr>
        <p:sp>
          <p:nvSpPr>
            <p:cNvPr id="21" name="Rectangle 52"/>
            <p:cNvSpPr>
              <a:spLocks noChangeArrowheads="1"/>
            </p:cNvSpPr>
            <p:nvPr/>
          </p:nvSpPr>
          <p:spPr bwMode="auto">
            <a:xfrm>
              <a:off x="923682" y="1872663"/>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22" name="Line 33"/>
            <p:cNvSpPr>
              <a:spLocks noChangeShapeType="1"/>
            </p:cNvSpPr>
            <p:nvPr/>
          </p:nvSpPr>
          <p:spPr bwMode="auto">
            <a:xfrm>
              <a:off x="983528" y="2009188"/>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23" name="Rectangle 23"/>
          <p:cNvSpPr>
            <a:spLocks noChangeArrowheads="1"/>
          </p:cNvSpPr>
          <p:nvPr/>
        </p:nvSpPr>
        <p:spPr bwMode="auto">
          <a:xfrm>
            <a:off x="1452031" y="1778093"/>
            <a:ext cx="6248400" cy="323850"/>
          </a:xfrm>
          <a:prstGeom prst="rect">
            <a:avLst/>
          </a:prstGeom>
          <a:noFill/>
          <a:ln w="9525" algn="ctr">
            <a:noFill/>
            <a:miter lim="800000"/>
            <a:headEnd/>
            <a:tailEnd/>
          </a:ln>
        </p:spPr>
        <p:txBody>
          <a:bodyPr lIns="228600" tIns="0" rIns="0" bIns="0" anchor="ctr"/>
          <a:lstStyle/>
          <a:p>
            <a:pPr algn="l"/>
            <a:endParaRPr lang="en-CA" sz="1600" dirty="0">
              <a:solidFill>
                <a:srgbClr val="262626"/>
              </a:solidFill>
              <a:latin typeface="Calibri" panose="020F0502020204030204" pitchFamily="34" charset="0"/>
              <a:cs typeface="Calibri" pitchFamily="34" charset="0"/>
            </a:endParaRPr>
          </a:p>
        </p:txBody>
      </p:sp>
      <p:sp>
        <p:nvSpPr>
          <p:cNvPr id="24" name="Line 8"/>
          <p:cNvSpPr>
            <a:spLocks noChangeShapeType="1"/>
          </p:cNvSpPr>
          <p:nvPr/>
        </p:nvSpPr>
        <p:spPr bwMode="auto">
          <a:xfrm flipV="1">
            <a:off x="1784348" y="1700306"/>
            <a:ext cx="5820833" cy="11112"/>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sp>
        <p:nvSpPr>
          <p:cNvPr id="25" name="Rectangle 23"/>
          <p:cNvSpPr>
            <a:spLocks noChangeArrowheads="1"/>
          </p:cNvSpPr>
          <p:nvPr/>
        </p:nvSpPr>
        <p:spPr bwMode="auto">
          <a:xfrm>
            <a:off x="1745002" y="1833383"/>
            <a:ext cx="4804833" cy="309562"/>
          </a:xfrm>
          <a:prstGeom prst="rect">
            <a:avLst/>
          </a:prstGeom>
          <a:noFill/>
          <a:ln w="9525" algn="ctr">
            <a:noFill/>
            <a:miter lim="800000"/>
            <a:headEnd/>
            <a:tailEnd/>
          </a:ln>
        </p:spPr>
        <p:txBody>
          <a:bodyPr lIns="228600" tIns="0" rIns="0" bIns="0" anchor="ctr"/>
          <a:lstStyle/>
          <a:p>
            <a:pPr algn="l" defTabSz="912813"/>
            <a:r>
              <a:rPr lang="en-US" sz="1600" dirty="0" smtClean="0">
                <a:latin typeface="Calibri" panose="020F0502020204030204" pitchFamily="34" charset="0"/>
                <a:cs typeface="Calibri" pitchFamily="34" charset="0"/>
              </a:rPr>
              <a:t>Need for TMMi Assessment</a:t>
            </a:r>
            <a:endParaRPr lang="en-US" sz="1600" dirty="0">
              <a:latin typeface="Calibri" pitchFamily="34" charset="0"/>
              <a:cs typeface="Calibri" pitchFamily="34" charset="0"/>
            </a:endParaRPr>
          </a:p>
        </p:txBody>
      </p:sp>
      <p:grpSp>
        <p:nvGrpSpPr>
          <p:cNvPr id="26" name="Group 51"/>
          <p:cNvGrpSpPr>
            <a:grpSpLocks/>
          </p:cNvGrpSpPr>
          <p:nvPr/>
        </p:nvGrpSpPr>
        <p:grpSpPr bwMode="auto">
          <a:xfrm>
            <a:off x="1168399" y="1305018"/>
            <a:ext cx="385233" cy="273050"/>
            <a:chOff x="923682" y="1872663"/>
            <a:chExt cx="288925" cy="273050"/>
          </a:xfrm>
        </p:grpSpPr>
        <p:sp>
          <p:nvSpPr>
            <p:cNvPr id="27" name="Rectangle 52"/>
            <p:cNvSpPr>
              <a:spLocks noChangeArrowheads="1"/>
            </p:cNvSpPr>
            <p:nvPr/>
          </p:nvSpPr>
          <p:spPr bwMode="auto">
            <a:xfrm>
              <a:off x="923682" y="1872663"/>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28" name="Line 33"/>
            <p:cNvSpPr>
              <a:spLocks noChangeShapeType="1"/>
            </p:cNvSpPr>
            <p:nvPr/>
          </p:nvSpPr>
          <p:spPr bwMode="auto">
            <a:xfrm>
              <a:off x="983528" y="2009188"/>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grpSp>
        <p:nvGrpSpPr>
          <p:cNvPr id="29" name="Group 17"/>
          <p:cNvGrpSpPr>
            <a:grpSpLocks/>
          </p:cNvGrpSpPr>
          <p:nvPr/>
        </p:nvGrpSpPr>
        <p:grpSpPr bwMode="auto">
          <a:xfrm>
            <a:off x="1168399" y="3526714"/>
            <a:ext cx="385233" cy="273050"/>
            <a:chOff x="923682" y="2989262"/>
            <a:chExt cx="288925" cy="273050"/>
          </a:xfrm>
        </p:grpSpPr>
        <p:sp>
          <p:nvSpPr>
            <p:cNvPr id="30" name="Rectangle 32"/>
            <p:cNvSpPr>
              <a:spLocks noChangeArrowheads="1"/>
            </p:cNvSpPr>
            <p:nvPr/>
          </p:nvSpPr>
          <p:spPr bwMode="auto">
            <a:xfrm>
              <a:off x="923682" y="2989262"/>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31" name="Line 33"/>
            <p:cNvSpPr>
              <a:spLocks noChangeShapeType="1"/>
            </p:cNvSpPr>
            <p:nvPr/>
          </p:nvSpPr>
          <p:spPr bwMode="auto">
            <a:xfrm>
              <a:off x="983528" y="3125787"/>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32" name="Rectangle 23"/>
          <p:cNvSpPr>
            <a:spLocks noChangeArrowheads="1"/>
          </p:cNvSpPr>
          <p:nvPr/>
        </p:nvSpPr>
        <p:spPr bwMode="auto">
          <a:xfrm>
            <a:off x="1745002" y="2923637"/>
            <a:ext cx="6443133" cy="339725"/>
          </a:xfrm>
          <a:prstGeom prst="rect">
            <a:avLst/>
          </a:prstGeom>
          <a:noFill/>
          <a:ln w="9525" algn="ctr">
            <a:noFill/>
            <a:miter lim="800000"/>
            <a:headEnd/>
            <a:tailEnd/>
          </a:ln>
        </p:spPr>
        <p:txBody>
          <a:bodyPr lIns="228600" tIns="0" rIns="0" bIns="0" anchor="ctr"/>
          <a:lstStyle/>
          <a:p>
            <a:r>
              <a:rPr lang="en-US" sz="1600" dirty="0">
                <a:latin typeface="Calibri" panose="020F0502020204030204" pitchFamily="34" charset="0"/>
                <a:cs typeface="Calibri" pitchFamily="34" charset="0"/>
              </a:rPr>
              <a:t>Improvement Roadmap for Implementation </a:t>
            </a:r>
            <a:endParaRPr lang="en-US" sz="1600" dirty="0">
              <a:solidFill>
                <a:srgbClr val="404040"/>
              </a:solidFill>
              <a:latin typeface="Calibri" pitchFamily="34" charset="0"/>
              <a:cs typeface="Calibri" pitchFamily="34" charset="0"/>
            </a:endParaRPr>
          </a:p>
        </p:txBody>
      </p:sp>
      <p:sp>
        <p:nvSpPr>
          <p:cNvPr id="33" name="Line 8"/>
          <p:cNvSpPr>
            <a:spLocks noChangeShapeType="1"/>
          </p:cNvSpPr>
          <p:nvPr/>
        </p:nvSpPr>
        <p:spPr bwMode="auto">
          <a:xfrm>
            <a:off x="1777998" y="3775168"/>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grpSp>
        <p:nvGrpSpPr>
          <p:cNvPr id="34" name="Group 17"/>
          <p:cNvGrpSpPr>
            <a:grpSpLocks/>
          </p:cNvGrpSpPr>
          <p:nvPr/>
        </p:nvGrpSpPr>
        <p:grpSpPr bwMode="auto">
          <a:xfrm>
            <a:off x="1168399" y="4082138"/>
            <a:ext cx="385233" cy="273050"/>
            <a:chOff x="923682" y="2989262"/>
            <a:chExt cx="288925" cy="273050"/>
          </a:xfrm>
        </p:grpSpPr>
        <p:sp>
          <p:nvSpPr>
            <p:cNvPr id="35" name="Rectangle 32"/>
            <p:cNvSpPr>
              <a:spLocks noChangeArrowheads="1"/>
            </p:cNvSpPr>
            <p:nvPr/>
          </p:nvSpPr>
          <p:spPr bwMode="auto">
            <a:xfrm>
              <a:off x="923682" y="2989262"/>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36" name="Line 33"/>
            <p:cNvSpPr>
              <a:spLocks noChangeShapeType="1"/>
            </p:cNvSpPr>
            <p:nvPr/>
          </p:nvSpPr>
          <p:spPr bwMode="auto">
            <a:xfrm>
              <a:off x="983528" y="3125787"/>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37" name="Line 8"/>
          <p:cNvSpPr>
            <a:spLocks noChangeShapeType="1"/>
          </p:cNvSpPr>
          <p:nvPr/>
        </p:nvSpPr>
        <p:spPr bwMode="auto">
          <a:xfrm>
            <a:off x="1777998" y="4392706"/>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grpSp>
        <p:nvGrpSpPr>
          <p:cNvPr id="38" name="Group 17"/>
          <p:cNvGrpSpPr>
            <a:grpSpLocks/>
          </p:cNvGrpSpPr>
          <p:nvPr/>
        </p:nvGrpSpPr>
        <p:grpSpPr bwMode="auto">
          <a:xfrm>
            <a:off x="1168399" y="4637562"/>
            <a:ext cx="385233" cy="273050"/>
            <a:chOff x="923682" y="2989262"/>
            <a:chExt cx="288925" cy="273050"/>
          </a:xfrm>
        </p:grpSpPr>
        <p:sp>
          <p:nvSpPr>
            <p:cNvPr id="39" name="Rectangle 32"/>
            <p:cNvSpPr>
              <a:spLocks noChangeArrowheads="1"/>
            </p:cNvSpPr>
            <p:nvPr/>
          </p:nvSpPr>
          <p:spPr bwMode="auto">
            <a:xfrm>
              <a:off x="923682" y="2989262"/>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40" name="Line 33"/>
            <p:cNvSpPr>
              <a:spLocks noChangeShapeType="1"/>
            </p:cNvSpPr>
            <p:nvPr/>
          </p:nvSpPr>
          <p:spPr bwMode="auto">
            <a:xfrm>
              <a:off x="983528" y="3125787"/>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41" name="Rectangle 23"/>
          <p:cNvSpPr>
            <a:spLocks noChangeArrowheads="1"/>
          </p:cNvSpPr>
          <p:nvPr/>
        </p:nvSpPr>
        <p:spPr bwMode="auto">
          <a:xfrm>
            <a:off x="1745002" y="4626904"/>
            <a:ext cx="6049433" cy="339725"/>
          </a:xfrm>
          <a:prstGeom prst="rect">
            <a:avLst/>
          </a:prstGeom>
          <a:noFill/>
          <a:ln w="9525" algn="ctr">
            <a:noFill/>
            <a:miter lim="800000"/>
            <a:headEnd/>
            <a:tailEnd/>
          </a:ln>
        </p:spPr>
        <p:txBody>
          <a:bodyPr lIns="228600" tIns="0" rIns="0" bIns="0" anchor="ctr"/>
          <a:lstStyle/>
          <a:p>
            <a:r>
              <a:rPr lang="en-US" sz="1600" dirty="0" smtClean="0">
                <a:latin typeface="Calibri" panose="020F0502020204030204" pitchFamily="34" charset="0"/>
                <a:cs typeface="Calibri" pitchFamily="34" charset="0"/>
              </a:rPr>
              <a:t>Sample Implementation Roadmap</a:t>
            </a:r>
            <a:endParaRPr lang="en-US" sz="1600" dirty="0">
              <a:latin typeface="Calibri" panose="020F0502020204030204" pitchFamily="34" charset="0"/>
              <a:cs typeface="Calibri" pitchFamily="34" charset="0"/>
            </a:endParaRPr>
          </a:p>
        </p:txBody>
      </p:sp>
      <p:sp>
        <p:nvSpPr>
          <p:cNvPr id="42" name="Line 8"/>
          <p:cNvSpPr>
            <a:spLocks noChangeShapeType="1"/>
          </p:cNvSpPr>
          <p:nvPr/>
        </p:nvSpPr>
        <p:spPr bwMode="auto">
          <a:xfrm>
            <a:off x="1777998" y="5002306"/>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grpSp>
        <p:nvGrpSpPr>
          <p:cNvPr id="43" name="Group 17"/>
          <p:cNvGrpSpPr>
            <a:grpSpLocks/>
          </p:cNvGrpSpPr>
          <p:nvPr/>
        </p:nvGrpSpPr>
        <p:grpSpPr bwMode="auto">
          <a:xfrm>
            <a:off x="1168399" y="5192985"/>
            <a:ext cx="385233" cy="273050"/>
            <a:chOff x="923682" y="2989262"/>
            <a:chExt cx="288925" cy="273050"/>
          </a:xfrm>
        </p:grpSpPr>
        <p:sp>
          <p:nvSpPr>
            <p:cNvPr id="44" name="Rectangle 32"/>
            <p:cNvSpPr>
              <a:spLocks noChangeArrowheads="1"/>
            </p:cNvSpPr>
            <p:nvPr/>
          </p:nvSpPr>
          <p:spPr bwMode="auto">
            <a:xfrm>
              <a:off x="923682" y="2989262"/>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45" name="Line 33"/>
            <p:cNvSpPr>
              <a:spLocks noChangeShapeType="1"/>
            </p:cNvSpPr>
            <p:nvPr/>
          </p:nvSpPr>
          <p:spPr bwMode="auto">
            <a:xfrm>
              <a:off x="983528" y="3125787"/>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46" name="Line 8"/>
          <p:cNvSpPr>
            <a:spLocks noChangeShapeType="1"/>
          </p:cNvSpPr>
          <p:nvPr/>
        </p:nvSpPr>
        <p:spPr bwMode="auto">
          <a:xfrm>
            <a:off x="1784109" y="5548585"/>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sp>
        <p:nvSpPr>
          <p:cNvPr id="47" name="Rectangle 23"/>
          <p:cNvSpPr>
            <a:spLocks noChangeArrowheads="1"/>
          </p:cNvSpPr>
          <p:nvPr/>
        </p:nvSpPr>
        <p:spPr bwMode="auto">
          <a:xfrm>
            <a:off x="1745002" y="5195048"/>
            <a:ext cx="6049433" cy="339725"/>
          </a:xfrm>
          <a:prstGeom prst="rect">
            <a:avLst/>
          </a:prstGeom>
          <a:noFill/>
          <a:ln w="9525" algn="ctr">
            <a:noFill/>
            <a:miter lim="800000"/>
            <a:headEnd/>
            <a:tailEnd/>
          </a:ln>
        </p:spPr>
        <p:txBody>
          <a:bodyPr lIns="228600" tIns="0" rIns="0" bIns="0" anchor="ctr"/>
          <a:lstStyle/>
          <a:p>
            <a:r>
              <a:rPr lang="en-US" sz="1600" dirty="0">
                <a:latin typeface="Calibri" panose="020F0502020204030204" pitchFamily="34" charset="0"/>
                <a:cs typeface="Calibri" pitchFamily="34" charset="0"/>
              </a:rPr>
              <a:t>Benefits and Projected Savings</a:t>
            </a:r>
          </a:p>
        </p:txBody>
      </p:sp>
      <p:sp>
        <p:nvSpPr>
          <p:cNvPr id="48" name="Rectangle 23"/>
          <p:cNvSpPr>
            <a:spLocks noChangeArrowheads="1"/>
          </p:cNvSpPr>
          <p:nvPr/>
        </p:nvSpPr>
        <p:spPr bwMode="auto">
          <a:xfrm>
            <a:off x="1745002" y="1295400"/>
            <a:ext cx="4804833" cy="309562"/>
          </a:xfrm>
          <a:prstGeom prst="rect">
            <a:avLst/>
          </a:prstGeom>
          <a:noFill/>
          <a:ln w="9525" algn="ctr">
            <a:noFill/>
            <a:miter lim="800000"/>
            <a:headEnd/>
            <a:tailEnd/>
          </a:ln>
        </p:spPr>
        <p:txBody>
          <a:bodyPr lIns="228600" tIns="0" rIns="0" bIns="0" anchor="ctr"/>
          <a:lstStyle/>
          <a:p>
            <a:pPr defTabSz="912813"/>
            <a:r>
              <a:rPr lang="en-US" sz="1600" dirty="0">
                <a:latin typeface="Calibri" panose="020F0502020204030204" pitchFamily="34" charset="0"/>
                <a:cs typeface="Calibri" pitchFamily="34" charset="0"/>
              </a:rPr>
              <a:t>Introduction to </a:t>
            </a:r>
            <a:r>
              <a:rPr lang="en-US" sz="1600" dirty="0" err="1">
                <a:latin typeface="Calibri" panose="020F0502020204030204" pitchFamily="34" charset="0"/>
                <a:cs typeface="Calibri" pitchFamily="34" charset="0"/>
              </a:rPr>
              <a:t>TMMi</a:t>
            </a:r>
            <a:endParaRPr lang="en-US" sz="1600" dirty="0">
              <a:latin typeface="Calibri" panose="020F0502020204030204" pitchFamily="34" charset="0"/>
              <a:cs typeface="Calibri" pitchFamily="34" charset="0"/>
            </a:endParaRPr>
          </a:p>
        </p:txBody>
      </p:sp>
      <p:sp>
        <p:nvSpPr>
          <p:cNvPr id="49" name="Rectangle 23"/>
          <p:cNvSpPr>
            <a:spLocks noChangeArrowheads="1"/>
          </p:cNvSpPr>
          <p:nvPr/>
        </p:nvSpPr>
        <p:spPr bwMode="auto">
          <a:xfrm>
            <a:off x="1745002" y="3491783"/>
            <a:ext cx="6443133" cy="339725"/>
          </a:xfrm>
          <a:prstGeom prst="rect">
            <a:avLst/>
          </a:prstGeom>
          <a:noFill/>
          <a:ln w="9525" algn="ctr">
            <a:noFill/>
            <a:miter lim="800000"/>
            <a:headEnd/>
            <a:tailEnd/>
          </a:ln>
        </p:spPr>
        <p:txBody>
          <a:bodyPr lIns="228600" tIns="0" rIns="0" bIns="0" anchor="ctr"/>
          <a:lstStyle/>
          <a:p>
            <a:r>
              <a:rPr lang="en-US" sz="1600" dirty="0">
                <a:latin typeface="Calibri" panose="020F0502020204030204" pitchFamily="34" charset="0"/>
                <a:cs typeface="Calibri" pitchFamily="34" charset="0"/>
              </a:rPr>
              <a:t>Assessment Approach</a:t>
            </a:r>
          </a:p>
        </p:txBody>
      </p:sp>
      <p:sp>
        <p:nvSpPr>
          <p:cNvPr id="50" name="Rectangle 49"/>
          <p:cNvSpPr/>
          <p:nvPr/>
        </p:nvSpPr>
        <p:spPr>
          <a:xfrm>
            <a:off x="1745002" y="4059929"/>
            <a:ext cx="5804317" cy="338554"/>
          </a:xfrm>
          <a:prstGeom prst="rect">
            <a:avLst/>
          </a:prstGeom>
          <a:noFill/>
          <a:ln w="9525" algn="ctr">
            <a:noFill/>
            <a:miter lim="800000"/>
            <a:headEnd/>
            <a:tailEnd/>
          </a:ln>
        </p:spPr>
        <p:txBody>
          <a:bodyPr lIns="228600" tIns="0" rIns="0" bIns="0" anchor="ctr"/>
          <a:lstStyle/>
          <a:p>
            <a:r>
              <a:rPr lang="en-US" sz="1600" dirty="0" err="1">
                <a:latin typeface="Calibri" panose="020F0502020204030204" pitchFamily="34" charset="0"/>
                <a:cs typeface="Calibri" pitchFamily="34" charset="0"/>
              </a:rPr>
              <a:t>TMMi</a:t>
            </a:r>
            <a:r>
              <a:rPr lang="en-US" sz="1600" dirty="0">
                <a:latin typeface="Calibri" panose="020F0502020204030204" pitchFamily="34" charset="0"/>
                <a:cs typeface="Calibri" pitchFamily="34" charset="0"/>
              </a:rPr>
              <a:t> Assessment Maturity Rating Methodology</a:t>
            </a:r>
          </a:p>
        </p:txBody>
      </p:sp>
      <p:sp>
        <p:nvSpPr>
          <p:cNvPr id="51" name="Title 3"/>
          <p:cNvSpPr txBox="1">
            <a:spLocks/>
          </p:cNvSpPr>
          <p:nvPr/>
        </p:nvSpPr>
        <p:spPr>
          <a:xfrm>
            <a:off x="150812" y="58738"/>
            <a:ext cx="8686800" cy="55086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latin typeface="Calibri" panose="020F0502020204030204" pitchFamily="34" charset="0"/>
              </a:rPr>
              <a:t>Key </a:t>
            </a:r>
            <a:r>
              <a:rPr lang="fr-FR" dirty="0">
                <a:latin typeface="Calibri" panose="020F0502020204030204" pitchFamily="34" charset="0"/>
              </a:rPr>
              <a:t>points and </a:t>
            </a:r>
            <a:r>
              <a:rPr lang="fr-FR" dirty="0" err="1">
                <a:latin typeface="Calibri" panose="020F0502020204030204" pitchFamily="34" charset="0"/>
              </a:rPr>
              <a:t>Overview</a:t>
            </a:r>
            <a:r>
              <a:rPr lang="fr-FR" dirty="0">
                <a:latin typeface="Calibri" panose="020F0502020204030204" pitchFamily="34" charset="0"/>
              </a:rPr>
              <a:t> of Content</a:t>
            </a:r>
            <a:endParaRPr lang="en-US" dirty="0">
              <a:latin typeface="Calibri" panose="020F0502020204030204" pitchFamily="34" charset="0"/>
            </a:endParaRPr>
          </a:p>
        </p:txBody>
      </p:sp>
      <p:grpSp>
        <p:nvGrpSpPr>
          <p:cNvPr id="53" name="Group 17"/>
          <p:cNvGrpSpPr>
            <a:grpSpLocks/>
          </p:cNvGrpSpPr>
          <p:nvPr/>
        </p:nvGrpSpPr>
        <p:grpSpPr bwMode="auto">
          <a:xfrm>
            <a:off x="1166812" y="5740400"/>
            <a:ext cx="385233" cy="273050"/>
            <a:chOff x="923682" y="2989262"/>
            <a:chExt cx="288925" cy="273050"/>
          </a:xfrm>
        </p:grpSpPr>
        <p:sp>
          <p:nvSpPr>
            <p:cNvPr id="54" name="Rectangle 32"/>
            <p:cNvSpPr>
              <a:spLocks noChangeArrowheads="1"/>
            </p:cNvSpPr>
            <p:nvPr/>
          </p:nvSpPr>
          <p:spPr bwMode="auto">
            <a:xfrm>
              <a:off x="923682" y="2989262"/>
              <a:ext cx="288925" cy="273050"/>
            </a:xfrm>
            <a:prstGeom prst="rect">
              <a:avLst/>
            </a:prstGeom>
            <a:solidFill>
              <a:schemeClr val="accent1"/>
            </a:solidFill>
            <a:ln w="9525">
              <a:noFill/>
              <a:miter lim="800000"/>
              <a:headEnd/>
              <a:tailEnd/>
            </a:ln>
          </p:spPr>
          <p:txBody>
            <a:bodyPr wrap="none" anchor="ctr"/>
            <a:lstStyle/>
            <a:p>
              <a:pPr algn="l"/>
              <a:endParaRPr lang="en-GB" sz="1600" dirty="0">
                <a:latin typeface="Calibri" panose="020F0502020204030204" pitchFamily="34" charset="0"/>
                <a:cs typeface="Calibri" pitchFamily="34" charset="0"/>
              </a:endParaRPr>
            </a:p>
          </p:txBody>
        </p:sp>
        <p:sp>
          <p:nvSpPr>
            <p:cNvPr id="55" name="Line 33"/>
            <p:cNvSpPr>
              <a:spLocks noChangeShapeType="1"/>
            </p:cNvSpPr>
            <p:nvPr/>
          </p:nvSpPr>
          <p:spPr bwMode="auto">
            <a:xfrm>
              <a:off x="983528" y="3125787"/>
              <a:ext cx="190500" cy="0"/>
            </a:xfrm>
            <a:prstGeom prst="line">
              <a:avLst/>
            </a:prstGeom>
            <a:noFill/>
            <a:ln w="44450">
              <a:solidFill>
                <a:srgbClr val="FFFFFF"/>
              </a:solidFill>
              <a:round/>
              <a:headEnd/>
              <a:tailEnd type="triangle" w="med" len="sm"/>
            </a:ln>
          </p:spPr>
          <p:txBody>
            <a:bodyPr anchor="ctr"/>
            <a:lstStyle/>
            <a:p>
              <a:endParaRPr lang="en-US" dirty="0">
                <a:latin typeface="Calibri" panose="020F0502020204030204" pitchFamily="34" charset="0"/>
                <a:cs typeface="Calibri" pitchFamily="34" charset="0"/>
              </a:endParaRPr>
            </a:p>
          </p:txBody>
        </p:sp>
      </p:grpSp>
      <p:sp>
        <p:nvSpPr>
          <p:cNvPr id="56" name="Line 8"/>
          <p:cNvSpPr>
            <a:spLocks noChangeShapeType="1"/>
          </p:cNvSpPr>
          <p:nvPr/>
        </p:nvSpPr>
        <p:spPr bwMode="auto">
          <a:xfrm>
            <a:off x="1782522" y="6096000"/>
            <a:ext cx="5825067" cy="0"/>
          </a:xfrm>
          <a:prstGeom prst="line">
            <a:avLst/>
          </a:prstGeom>
          <a:noFill/>
          <a:ln w="9525">
            <a:solidFill>
              <a:srgbClr val="C0C0C0"/>
            </a:solidFill>
            <a:prstDash val="sysDash"/>
            <a:round/>
            <a:headEnd/>
            <a:tailEnd/>
          </a:ln>
        </p:spPr>
        <p:txBody>
          <a:bodyPr/>
          <a:lstStyle/>
          <a:p>
            <a:endParaRPr lang="en-US" dirty="0">
              <a:latin typeface="Calibri" panose="020F0502020204030204" pitchFamily="34" charset="0"/>
              <a:cs typeface="Calibri" pitchFamily="34" charset="0"/>
            </a:endParaRPr>
          </a:p>
        </p:txBody>
      </p:sp>
      <p:sp>
        <p:nvSpPr>
          <p:cNvPr id="57" name="Rectangle 23"/>
          <p:cNvSpPr>
            <a:spLocks noChangeArrowheads="1"/>
          </p:cNvSpPr>
          <p:nvPr/>
        </p:nvSpPr>
        <p:spPr bwMode="auto">
          <a:xfrm>
            <a:off x="1743415" y="5742463"/>
            <a:ext cx="6049433" cy="339725"/>
          </a:xfrm>
          <a:prstGeom prst="rect">
            <a:avLst/>
          </a:prstGeom>
          <a:noFill/>
          <a:ln w="9525" algn="ctr">
            <a:noFill/>
            <a:miter lim="800000"/>
            <a:headEnd/>
            <a:tailEnd/>
          </a:ln>
        </p:spPr>
        <p:txBody>
          <a:bodyPr lIns="228600" tIns="0" rIns="0" bIns="0" anchor="ctr"/>
          <a:lstStyle/>
          <a:p>
            <a:r>
              <a:rPr lang="en-US" sz="1600" dirty="0">
                <a:latin typeface="Calibri" panose="020F0502020204030204" pitchFamily="34" charset="0"/>
                <a:cs typeface="Calibri" pitchFamily="34" charset="0"/>
              </a:rPr>
              <a:t>References</a:t>
            </a:r>
          </a:p>
        </p:txBody>
      </p:sp>
    </p:spTree>
    <p:extLst>
      <p:ext uri="{BB962C8B-B14F-4D97-AF65-F5344CB8AC3E}">
        <p14:creationId xmlns:p14="http://schemas.microsoft.com/office/powerpoint/2010/main" val="8284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517496"/>
          </a:xfrm>
        </p:spPr>
        <p:txBody>
          <a:bodyPr>
            <a:normAutofit fontScale="90000"/>
          </a:bodyPr>
          <a:lstStyle/>
          <a:p>
            <a:r>
              <a:rPr lang="en-US" dirty="0" smtClean="0">
                <a:effectLst/>
              </a:rPr>
              <a:t>Introduction </a:t>
            </a:r>
            <a:r>
              <a:rPr lang="en-US" dirty="0">
                <a:effectLst/>
              </a:rPr>
              <a:t>to </a:t>
            </a:r>
            <a:r>
              <a:rPr lang="en-US" dirty="0" err="1" smtClean="0">
                <a:effectLst/>
              </a:rPr>
              <a:t>TMMi</a:t>
            </a:r>
            <a:endParaRPr lang="en-US" dirty="0">
              <a:latin typeface="Calibri" panose="020F0502020204030204" pitchFamily="34" charset="0"/>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685800"/>
            <a:ext cx="11953135" cy="5262979"/>
          </a:xfrm>
          <a:prstGeom prst="rect">
            <a:avLst/>
          </a:prstGeom>
          <a:noFill/>
        </p:spPr>
        <p:txBody>
          <a:bodyPr wrap="square" rtlCol="0">
            <a:spAutoFit/>
          </a:bodyPr>
          <a:lstStyle/>
          <a:p>
            <a:pPr marL="342900" lvl="0" indent="-342900">
              <a:buFont typeface="Arial" panose="020B0604020202020204" pitchFamily="34" charset="0"/>
              <a:buChar char="•"/>
            </a:pPr>
            <a:r>
              <a:rPr lang="en-US" sz="2600" dirty="0" err="1"/>
              <a:t>TMMi</a:t>
            </a:r>
            <a:r>
              <a:rPr lang="en-US" sz="2600" dirty="0"/>
              <a:t> is “Test Maturity Model integration”</a:t>
            </a:r>
          </a:p>
          <a:p>
            <a:pPr marL="342900" lvl="0" indent="-342900">
              <a:buFont typeface="Arial" panose="020B0604020202020204" pitchFamily="34" charset="0"/>
              <a:buChar char="•"/>
            </a:pPr>
            <a:r>
              <a:rPr lang="en-US" sz="2600" dirty="0"/>
              <a:t>Developed by the </a:t>
            </a:r>
            <a:r>
              <a:rPr lang="en-US" sz="2600" dirty="0" err="1"/>
              <a:t>TMMi</a:t>
            </a:r>
            <a:r>
              <a:rPr lang="en-US" sz="2600" dirty="0"/>
              <a:t> Foundation</a:t>
            </a:r>
          </a:p>
          <a:p>
            <a:pPr marL="342900" lvl="0" indent="-342900">
              <a:buFont typeface="Arial" panose="020B0604020202020204" pitchFamily="34" charset="0"/>
              <a:buChar char="•"/>
            </a:pPr>
            <a:r>
              <a:rPr lang="en-US" sz="2600" dirty="0"/>
              <a:t>Contains guidelines and framework for test process improvement</a:t>
            </a:r>
          </a:p>
          <a:p>
            <a:pPr marL="342900" lvl="0" indent="-342900">
              <a:buFont typeface="Arial" panose="020B0604020202020204" pitchFamily="34" charset="0"/>
              <a:buChar char="•"/>
            </a:pPr>
            <a:r>
              <a:rPr lang="en-US" sz="2600" dirty="0"/>
              <a:t>Has </a:t>
            </a:r>
            <a:r>
              <a:rPr lang="en-US" sz="2600" dirty="0" smtClean="0"/>
              <a:t>5 maturity </a:t>
            </a:r>
            <a:r>
              <a:rPr lang="en-US" sz="2600" dirty="0"/>
              <a:t>levels for process evaluation in systems and software engineering</a:t>
            </a:r>
          </a:p>
          <a:p>
            <a:pPr marL="342900" lvl="0" indent="-342900">
              <a:buFont typeface="Arial" panose="020B0604020202020204" pitchFamily="34" charset="0"/>
              <a:buChar char="•"/>
            </a:pPr>
            <a:r>
              <a:rPr lang="en-US" sz="2600" dirty="0"/>
              <a:t>Addresses cornerstones of structured testing: lifecycle, techniques, infrastructure and organization</a:t>
            </a:r>
          </a:p>
          <a:p>
            <a:pPr marL="342900" lvl="0" indent="-342900">
              <a:buFont typeface="Arial" panose="020B0604020202020204" pitchFamily="34" charset="0"/>
              <a:buChar char="•"/>
            </a:pPr>
            <a:r>
              <a:rPr lang="en-US" sz="2600" dirty="0"/>
              <a:t>Provides a detailed model for test process improvement</a:t>
            </a:r>
          </a:p>
          <a:p>
            <a:pPr marL="342900" indent="-342900">
              <a:buFont typeface="Arial" panose="020B0604020202020204" pitchFamily="34" charset="0"/>
              <a:buChar char="•"/>
            </a:pPr>
            <a:r>
              <a:rPr lang="en-US" sz="2600" dirty="0" smtClean="0"/>
              <a:t>By </a:t>
            </a:r>
            <a:r>
              <a:rPr lang="en-US" sz="2600" dirty="0"/>
              <a:t>far the most popular model in the industry for benchmarking testing practices</a:t>
            </a:r>
          </a:p>
          <a:p>
            <a:pPr marL="342900" lvl="0" indent="-342900">
              <a:buFont typeface="Arial" panose="020B0604020202020204" pitchFamily="34" charset="0"/>
              <a:buChar char="•"/>
            </a:pPr>
            <a:r>
              <a:rPr lang="en-US" sz="2600" dirty="0" smtClean="0"/>
              <a:t>Performs </a:t>
            </a:r>
            <a:r>
              <a:rPr lang="en-US" sz="2600" dirty="0"/>
              <a:t>assessment considering the level at which an organization wants to be </a:t>
            </a:r>
            <a:r>
              <a:rPr lang="en-US" sz="2600" dirty="0" smtClean="0"/>
              <a:t>appraised</a:t>
            </a:r>
          </a:p>
          <a:p>
            <a:pPr marL="342900" indent="-342900">
              <a:buFont typeface="Arial" panose="020B0604020202020204" pitchFamily="34" charset="0"/>
              <a:buChar char="•"/>
            </a:pPr>
            <a:r>
              <a:rPr lang="en-US" sz="2600" dirty="0"/>
              <a:t>Positioned as being complementary to </a:t>
            </a:r>
            <a:r>
              <a:rPr lang="en-US" sz="2600" dirty="0" err="1"/>
              <a:t>CMMi</a:t>
            </a:r>
            <a:endParaRPr lang="en-US" sz="2600" dirty="0"/>
          </a:p>
          <a:p>
            <a:pPr lvl="0"/>
            <a:endParaRPr lang="en-US" sz="2400" dirty="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253740" y="4908550"/>
            <a:ext cx="8631872" cy="2178050"/>
          </a:xfrm>
          <a:prstGeom prst="rect">
            <a:avLst/>
          </a:prstGeom>
          <a:noFill/>
        </p:spPr>
      </p:pic>
    </p:spTree>
    <p:extLst>
      <p:ext uri="{BB962C8B-B14F-4D97-AF65-F5344CB8AC3E}">
        <p14:creationId xmlns:p14="http://schemas.microsoft.com/office/powerpoint/2010/main" val="6435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517496"/>
          </a:xfrm>
        </p:spPr>
        <p:txBody>
          <a:bodyPr>
            <a:normAutofit fontScale="90000"/>
          </a:bodyPr>
          <a:lstStyle/>
          <a:p>
            <a:r>
              <a:rPr lang="en-US" dirty="0">
                <a:effectLst/>
              </a:rPr>
              <a:t>Need for </a:t>
            </a:r>
            <a:r>
              <a:rPr lang="en-US" dirty="0" err="1">
                <a:effectLst/>
              </a:rPr>
              <a:t>TMMi</a:t>
            </a:r>
            <a:r>
              <a:rPr lang="en-US" dirty="0">
                <a:effectLst/>
              </a:rPr>
              <a:t> Assessment</a:t>
            </a:r>
            <a:endParaRPr lang="en-US" dirty="0">
              <a:latin typeface="Calibri" panose="020F0502020204030204" pitchFamily="34" charset="0"/>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457200"/>
            <a:ext cx="11953135" cy="5755422"/>
          </a:xfrm>
          <a:prstGeom prst="rect">
            <a:avLst/>
          </a:prstGeom>
          <a:noFill/>
        </p:spPr>
        <p:txBody>
          <a:bodyPr wrap="square" rtlCol="0">
            <a:spAutoFit/>
          </a:bodyPr>
          <a:lstStyle/>
          <a:p>
            <a:pPr marL="342900" lvl="0" indent="-342900">
              <a:buFont typeface="Arial" panose="020B0604020202020204" pitchFamily="34" charset="0"/>
              <a:buChar char="•"/>
            </a:pPr>
            <a:endParaRPr lang="en-US" sz="2600" dirty="0" smtClean="0"/>
          </a:p>
          <a:p>
            <a:r>
              <a:rPr lang="en-US" sz="2800" dirty="0"/>
              <a:t>The reasons why </a:t>
            </a:r>
            <a:r>
              <a:rPr lang="en-US" sz="2800" dirty="0" smtClean="0"/>
              <a:t>Organizations </a:t>
            </a:r>
            <a:r>
              <a:rPr lang="en-US" sz="2800" dirty="0"/>
              <a:t>can benefit from a </a:t>
            </a:r>
            <a:r>
              <a:rPr lang="en-US" sz="2800" dirty="0" err="1"/>
              <a:t>TMMi</a:t>
            </a:r>
            <a:r>
              <a:rPr lang="en-US" sz="2800" dirty="0"/>
              <a:t> assessment are many and can be broadly grouped as follows:</a:t>
            </a:r>
            <a:endParaRPr lang="en-US" sz="2800" b="1" dirty="0"/>
          </a:p>
          <a:p>
            <a:pPr marL="457200" lvl="0" indent="-457200">
              <a:buFont typeface="Arial" panose="020B0604020202020204" pitchFamily="34" charset="0"/>
              <a:buChar char="•"/>
            </a:pPr>
            <a:r>
              <a:rPr lang="en-US" sz="2600" dirty="0"/>
              <a:t>Integration of industry best practices with the testing process to achieve business objectives</a:t>
            </a:r>
          </a:p>
          <a:p>
            <a:pPr marL="457200" lvl="0" indent="-457200">
              <a:buFont typeface="Arial" panose="020B0604020202020204" pitchFamily="34" charset="0"/>
              <a:buChar char="•"/>
            </a:pPr>
            <a:r>
              <a:rPr lang="en-US" sz="2600" dirty="0"/>
              <a:t>As IT is getting more complex, there is a need to show value to our customers</a:t>
            </a:r>
          </a:p>
          <a:p>
            <a:pPr marL="457200" lvl="0" indent="-457200">
              <a:buFont typeface="Arial" panose="020B0604020202020204" pitchFamily="34" charset="0"/>
              <a:buChar char="•"/>
            </a:pPr>
            <a:r>
              <a:rPr lang="en-US" sz="2600" dirty="0"/>
              <a:t>Evaluating the current testing process against Industry standards to enhance credibility in market place (benchmarking)</a:t>
            </a:r>
          </a:p>
          <a:p>
            <a:pPr marL="457200" lvl="0" indent="-457200">
              <a:buFont typeface="Arial" panose="020B0604020202020204" pitchFamily="34" charset="0"/>
              <a:buChar char="•"/>
            </a:pPr>
            <a:r>
              <a:rPr lang="en-US" sz="2600" dirty="0"/>
              <a:t>Standardizing and optimizing the testing process along with higher degree of process compliance</a:t>
            </a:r>
          </a:p>
          <a:p>
            <a:pPr marL="457200" lvl="0" indent="-457200">
              <a:buFont typeface="Arial" panose="020B0604020202020204" pitchFamily="34" charset="0"/>
              <a:buChar char="•"/>
            </a:pPr>
            <a:r>
              <a:rPr lang="en-US" sz="2600" dirty="0"/>
              <a:t>Assess efficiency of support functions like Environment, Test Data, Build Management, Non-Functional Testing, etc. ,for testing activities </a:t>
            </a:r>
          </a:p>
          <a:p>
            <a:pPr marL="457200" indent="-457200">
              <a:buFont typeface="Arial" panose="020B0604020202020204" pitchFamily="34" charset="0"/>
              <a:buChar char="•"/>
            </a:pPr>
            <a:r>
              <a:rPr lang="en-US" sz="2600" dirty="0"/>
              <a:t>Effective monitoring and control mechanism to mitigate schedule and cost overruns and quality </a:t>
            </a:r>
            <a:r>
              <a:rPr lang="en-US" sz="2600" dirty="0" smtClean="0"/>
              <a:t>issues</a:t>
            </a:r>
            <a:endParaRPr lang="en-US" sz="2400" dirty="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299449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517496"/>
          </a:xfrm>
        </p:spPr>
        <p:txBody>
          <a:bodyPr>
            <a:normAutofit fontScale="90000"/>
          </a:bodyPr>
          <a:lstStyle/>
          <a:p>
            <a:pPr lvl="0"/>
            <a:r>
              <a:rPr lang="en-US" dirty="0">
                <a:effectLst/>
              </a:rPr>
              <a:t>Comparison - </a:t>
            </a:r>
            <a:r>
              <a:rPr lang="en-US" dirty="0" err="1">
                <a:effectLst/>
              </a:rPr>
              <a:t>CMMi</a:t>
            </a:r>
            <a:r>
              <a:rPr lang="en-US" dirty="0">
                <a:effectLst/>
              </a:rPr>
              <a:t> and </a:t>
            </a:r>
            <a:r>
              <a:rPr lang="en-US" dirty="0" err="1">
                <a:effectLst/>
              </a:rPr>
              <a:t>TMMi</a:t>
            </a:r>
            <a:r>
              <a:rPr lang="en-US" dirty="0">
                <a:effectLst/>
              </a:rPr>
              <a:t> </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74612" y="813137"/>
            <a:ext cx="11953135" cy="707886"/>
          </a:xfrm>
          <a:prstGeom prst="rect">
            <a:avLst/>
          </a:prstGeom>
          <a:noFill/>
        </p:spPr>
        <p:txBody>
          <a:bodyPr wrap="square" rtlCol="0">
            <a:spAutoFit/>
          </a:bodyPr>
          <a:lstStyle/>
          <a:p>
            <a:pPr lvl="0"/>
            <a:r>
              <a:rPr lang="en-US" sz="2000" dirty="0"/>
              <a:t>Though </a:t>
            </a:r>
            <a:r>
              <a:rPr lang="en-US" sz="2000" dirty="0" err="1"/>
              <a:t>TMMi</a:t>
            </a:r>
            <a:r>
              <a:rPr lang="en-US" sz="2000" dirty="0"/>
              <a:t> is positioned as being complementary to </a:t>
            </a:r>
            <a:r>
              <a:rPr lang="en-US" sz="2000" dirty="0" err="1"/>
              <a:t>CMMi</a:t>
            </a:r>
            <a:r>
              <a:rPr lang="en-US" sz="2000" dirty="0"/>
              <a:t> and follows the same structure outlined by </a:t>
            </a:r>
            <a:r>
              <a:rPr lang="en-US" sz="2000" dirty="0" err="1"/>
              <a:t>CMMi</a:t>
            </a:r>
            <a:r>
              <a:rPr lang="en-US" sz="2000" dirty="0"/>
              <a:t>, there are some significant differences between the two. </a:t>
            </a:r>
            <a:endParaRPr lang="en-US" sz="2000" dirty="0" smtClean="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49312" y="1790700"/>
            <a:ext cx="10820400" cy="5029200"/>
          </a:xfrm>
          <a:prstGeom prst="rect">
            <a:avLst/>
          </a:prstGeom>
          <a:noFill/>
        </p:spPr>
      </p:pic>
    </p:spTree>
    <p:extLst>
      <p:ext uri="{BB962C8B-B14F-4D97-AF65-F5344CB8AC3E}">
        <p14:creationId xmlns:p14="http://schemas.microsoft.com/office/powerpoint/2010/main" val="386962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pPr lvl="0"/>
            <a:r>
              <a:rPr lang="en-US" dirty="0">
                <a:effectLst/>
              </a:rPr>
              <a:t>Improvement Roadmap for Implementation </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1" y="800100"/>
            <a:ext cx="11953135" cy="6001643"/>
          </a:xfrm>
          <a:prstGeom prst="rect">
            <a:avLst/>
          </a:prstGeom>
          <a:noFill/>
        </p:spPr>
        <p:txBody>
          <a:bodyPr wrap="square" rtlCol="0">
            <a:spAutoFit/>
          </a:bodyPr>
          <a:lstStyle/>
          <a:p>
            <a:r>
              <a:rPr lang="en-US" sz="2400" dirty="0"/>
              <a:t>There are five levels of maturity in </a:t>
            </a:r>
            <a:r>
              <a:rPr lang="en-US" sz="2400" dirty="0" err="1"/>
              <a:t>TMMi</a:t>
            </a:r>
            <a:r>
              <a:rPr lang="en-US" sz="2400" dirty="0"/>
              <a:t>: starting from a level of being ad hoc and unmanaged, to improving in maturity to one which is managed, then defined, measured, and finally optimized. </a:t>
            </a:r>
          </a:p>
          <a:p>
            <a:pPr marL="342900" lvl="0" indent="-342900">
              <a:buFont typeface="Arial" panose="020B0604020202020204" pitchFamily="34" charset="0"/>
              <a:buChar char="•"/>
            </a:pPr>
            <a:r>
              <a:rPr lang="en-US" sz="2400" dirty="0"/>
              <a:t>Level 1 - Initial:  There are no defined process areas to be considered level 1.  This means any organization regardless of whether they have any testing process can be considered at level 1. The actual maturity rating starts from level 2 upwards. </a:t>
            </a:r>
          </a:p>
          <a:p>
            <a:pPr marL="342900" lvl="0" indent="-342900">
              <a:buFont typeface="Arial" panose="020B0604020202020204" pitchFamily="34" charset="0"/>
              <a:buChar char="•"/>
            </a:pPr>
            <a:r>
              <a:rPr lang="en-US" sz="2400" dirty="0"/>
              <a:t>Level 2 - Managed:  This level has 5 process areas starting from Test policy and Strategy. The process here is considered stable and can repeat the tasks at the project level. </a:t>
            </a:r>
          </a:p>
          <a:p>
            <a:pPr marL="342900" lvl="0" indent="-342900">
              <a:buFont typeface="Arial" panose="020B0604020202020204" pitchFamily="34" charset="0"/>
              <a:buChar char="•"/>
            </a:pPr>
            <a:r>
              <a:rPr lang="en-US" sz="2400" dirty="0"/>
              <a:t>Level 3 - Defined:  Level 3 is standardization of processes at the organization level and also has 5 process areas. </a:t>
            </a:r>
          </a:p>
          <a:p>
            <a:pPr marL="342900" lvl="0" indent="-342900">
              <a:buFont typeface="Arial" panose="020B0604020202020204" pitchFamily="34" charset="0"/>
              <a:buChar char="•"/>
            </a:pPr>
            <a:r>
              <a:rPr lang="en-US" sz="2400" dirty="0"/>
              <a:t>Level 4 – Measured:  This level is quantitatively managed with focus on measurement, product quality and advanced peer reviews. </a:t>
            </a:r>
          </a:p>
          <a:p>
            <a:pPr marL="342900" indent="-342900">
              <a:buFont typeface="Arial" panose="020B0604020202020204" pitchFamily="34" charset="0"/>
              <a:buChar char="•"/>
            </a:pPr>
            <a:r>
              <a:rPr lang="en-US" sz="2400" dirty="0"/>
              <a:t>Level 5 – Optimized:  The organization is capable of continually improving its processes based on a quantitative understanding of statistically controlled processes. The testing techniques are optimized with continuous focus on fine tuning and process improvement.</a:t>
            </a:r>
            <a:endParaRPr lang="en-US" sz="2000" dirty="0"/>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6449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pPr lvl="0"/>
            <a:r>
              <a:rPr lang="en-US" dirty="0" smtClean="0">
                <a:effectLst/>
              </a:rPr>
              <a:t>Process Areas</a:t>
            </a:r>
            <a:endParaRPr lang="en-US" dirty="0">
              <a:effectLst/>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0812" y="898496"/>
            <a:ext cx="11734799" cy="5617872"/>
          </a:xfrm>
          <a:prstGeom prst="rect">
            <a:avLst/>
          </a:prstGeom>
          <a:noFill/>
        </p:spPr>
      </p:pic>
    </p:spTree>
    <p:extLst>
      <p:ext uri="{BB962C8B-B14F-4D97-AF65-F5344CB8AC3E}">
        <p14:creationId xmlns:p14="http://schemas.microsoft.com/office/powerpoint/2010/main" val="19358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134600" cy="517496"/>
          </a:xfrm>
        </p:spPr>
        <p:txBody>
          <a:bodyPr>
            <a:normAutofit fontScale="90000"/>
          </a:bodyPr>
          <a:lstStyle/>
          <a:p>
            <a:pPr lvl="0"/>
            <a:r>
              <a:rPr lang="en-US" dirty="0">
                <a:effectLst/>
              </a:rPr>
              <a:t>Assessment Approach</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7012" y="609600"/>
            <a:ext cx="11778193" cy="5867400"/>
          </a:xfrm>
          <a:prstGeom prst="rect">
            <a:avLst/>
          </a:prstGeom>
          <a:noFill/>
        </p:spPr>
      </p:pic>
      <p:sp>
        <p:nvSpPr>
          <p:cNvPr id="8" name="TextBox 7"/>
          <p:cNvSpPr txBox="1"/>
          <p:nvPr/>
        </p:nvSpPr>
        <p:spPr>
          <a:xfrm>
            <a:off x="760412" y="6334780"/>
            <a:ext cx="11267335" cy="523220"/>
          </a:xfrm>
          <a:prstGeom prst="rect">
            <a:avLst/>
          </a:prstGeom>
          <a:noFill/>
        </p:spPr>
        <p:txBody>
          <a:bodyPr wrap="square" rtlCol="0">
            <a:spAutoFit/>
          </a:bodyPr>
          <a:lstStyle/>
          <a:p>
            <a:r>
              <a:rPr lang="en-US" sz="1400" dirty="0"/>
              <a:t>Based on the outcome of the findings report, recommendations are developed for every gap identified and they are prioritized based on the inputs from the organization. A detailed Implementation roadmap is finally developed with timelines for all the prioritized recommendations.</a:t>
            </a:r>
          </a:p>
        </p:txBody>
      </p:sp>
    </p:spTree>
    <p:extLst>
      <p:ext uri="{BB962C8B-B14F-4D97-AF65-F5344CB8AC3E}">
        <p14:creationId xmlns:p14="http://schemas.microsoft.com/office/powerpoint/2010/main" val="1482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1078</Words>
  <Application>Microsoft Office PowerPoint</Application>
  <PresentationFormat>Custom</PresentationFormat>
  <Paragraphs>158</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Constantia</vt:lpstr>
      <vt:lpstr>Verdana</vt:lpstr>
      <vt:lpstr>Wingdings</vt:lpstr>
      <vt:lpstr>Currency 16x9</vt:lpstr>
      <vt:lpstr>Transforming Organizations to achieve TMMi certification </vt:lpstr>
      <vt:lpstr>Biography</vt:lpstr>
      <vt:lpstr>PowerPoint Presentation</vt:lpstr>
      <vt:lpstr>Introduction to TMMi</vt:lpstr>
      <vt:lpstr>Need for TMMi Assessment</vt:lpstr>
      <vt:lpstr>Comparison - CMMi and TMMi </vt:lpstr>
      <vt:lpstr>Improvement Roadmap for Implementation </vt:lpstr>
      <vt:lpstr>Process Areas</vt:lpstr>
      <vt:lpstr>Assessment Approach</vt:lpstr>
      <vt:lpstr>TMMi Assessment Maturity Rating Methodology</vt:lpstr>
      <vt:lpstr>TMMi Assessment Maturity Rating Methodology</vt:lpstr>
      <vt:lpstr>TMMi Maturity Level Calibration Guidelines</vt:lpstr>
      <vt:lpstr>Example of Roll up</vt:lpstr>
      <vt:lpstr>Sample Implementation Roadmap</vt:lpstr>
      <vt:lpstr>Benefits and Projected Savings</vt:lpstr>
      <vt:lpstr>References</vt:lpstr>
      <vt:lpstr>Contact Me @</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Quality</cp:keywords>
  <dc:description>Presentation at the Pacific Northwest Software Quality Conference.</dc:description>
  <cp:lastModifiedBy/>
  <cp:revision>1</cp:revision>
  <dcterms:created xsi:type="dcterms:W3CDTF">2016-06-16T18:39:45Z</dcterms:created>
  <dcterms:modified xsi:type="dcterms:W3CDTF">2016-10-17T17:22:07Z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