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88825"/>
  <p:notesSz cx="6858000" cy="9144000"/>
  <p:embeddedFontLst>
    <p:embeddedFont>
      <p:font typeface="Constanti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onstantia-bold.fntdata"/><Relationship Id="rId10" Type="http://schemas.openxmlformats.org/officeDocument/2006/relationships/slide" Target="slides/slide5.xml"/><Relationship Id="rId32" Type="http://schemas.openxmlformats.org/officeDocument/2006/relationships/font" Target="fonts/Constantia-regular.fntdata"/><Relationship Id="rId13" Type="http://schemas.openxmlformats.org/officeDocument/2006/relationships/slide" Target="slides/slide8.xml"/><Relationship Id="rId35" Type="http://schemas.openxmlformats.org/officeDocument/2006/relationships/font" Target="fonts/Constantia-boldItalic.fntdata"/><Relationship Id="rId12" Type="http://schemas.openxmlformats.org/officeDocument/2006/relationships/slide" Target="slides/slide7.xml"/><Relationship Id="rId34" Type="http://schemas.openxmlformats.org/officeDocument/2006/relationships/font" Target="fonts/Constantia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Frost &amp; Sullivan, together with Verizon Business and Microsoft, undertook a research program to understand how global enterprises use collaboration in their business.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Collaboration Index, which measures how collaborative businesses are, and illuminates the relationship between collaboration and business performance.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8" name="Google Shape;35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spontaneous meetings, whiteboard sessions, and conversations.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2" name="Google Shape;402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Demo for User acceptance testing, but also demo earlier in the process. Keeps people engaged in the project.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14" name="Google Shape;41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Don’t influence the experience by showing or explaining expectations.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 the stakeholder use the product without giving steps.  Provide them with a task and see how the task is completed. Many times, a behavior outside of expectations will be observed. If the user can not figure out how to complete the task on their own. Then there may be a UX design flaw.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Ask about scenarios that are not used. Are there better ways or does the user not know about capabilities. 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Conducting multiple sessions with different users, especially if there are multiple groups that use the feature. Do different groups use the different ways? 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Smaller “focus groups” with 2 to 3 people max. Larger groups will drown people out, especially with direct reports in the room. People seem to be less vocal on opinions when their boss is present.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 multiple sets of keyboards and mice set up. This encourages getting others involved rather than only one person driving with the mouse and keyboard.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Consider inviting a developer or two to attend. Developers can also learn for observing how the feature is used in the real world.  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Prepare what if questions. E.g. If a feature breaks what do you do? If someone asks you to do something, how do you do it? If you could improve something about this flow, what would it be?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4" name="Google Shape;42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 is a brief team meeting intended for the entire team to stay up-to-date and to quickly resolve bottlenecks, usually guided by three standard questions: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did you do yesterday?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will you do today?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is blocking your progress?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Stand are motivation killers / mood killers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tool used to fight dysfunction.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5" name="Google Shape;44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Over 1,400 corporate executives, educators and individual contributors across multiple industries by Fierce, Inc in 2011</a:t>
            </a:r>
            <a:endParaRPr/>
          </a:p>
        </p:txBody>
      </p:sp>
      <p:sp>
        <p:nvSpPr>
          <p:cNvPr id="309" name="Google Shape;30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8" name="Google Shape;33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Institute for Corporate Productivity (i4cp) and Rob Cross, Edward A. Madden Professor of Global Business at Babson College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study examined over 1,100 companies</a:t>
            </a:r>
            <a:endParaRPr b="0" i="0" sz="1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9" name="Google Shape;34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5027613"/>
            <a:ext cx="4046538" cy="1828800"/>
          </a:xfrm>
          <a:custGeom>
            <a:rect b="b" l="l" r="r" t="t"/>
            <a:pathLst>
              <a:path extrusionOk="0" h="576" w="1275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rgbClr val="EEF2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5138738"/>
            <a:ext cx="3687763" cy="1717675"/>
          </a:xfrm>
          <a:custGeom>
            <a:rect b="b" l="l" r="r" t="t"/>
            <a:pathLst>
              <a:path extrusionOk="0" h="541" w="116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D0600B"/>
              </a:gs>
              <a:gs pos="37000">
                <a:srgbClr val="F3842E"/>
              </a:gs>
              <a:gs pos="100000">
                <a:srgbClr val="F59349"/>
              </a:gs>
            </a:gsLst>
            <a:lin ang="135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20" name="Google Shape;20;p2"/>
            <p:cNvSpPr/>
            <p:nvPr/>
          </p:nvSpPr>
          <p:spPr>
            <a:xfrm>
              <a:off x="69850" y="679608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2400" y="597693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300" y="6773863"/>
              <a:ext cx="25400" cy="12700"/>
            </a:xfrm>
            <a:custGeom>
              <a:rect b="b" l="l" r="r" t="t"/>
              <a:pathLst>
                <a:path extrusionOk="0" h="4" w="8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39925" y="6805613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9300" y="6805613"/>
              <a:ext cx="34925" cy="22225"/>
            </a:xfrm>
            <a:custGeom>
              <a:rect b="b" l="l" r="r" t="t"/>
              <a:pathLst>
                <a:path extrusionOk="0" h="7" w="11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108200" y="6827838"/>
              <a:ext cx="34925" cy="22225"/>
            </a:xfrm>
            <a:custGeom>
              <a:rect b="b" l="l" r="r" t="t"/>
              <a:pathLst>
                <a:path extrusionOk="0" h="7" w="11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87475" y="6789738"/>
              <a:ext cx="28575" cy="19050"/>
            </a:xfrm>
            <a:custGeom>
              <a:rect b="b" l="l" r="r" t="t"/>
              <a:pathLst>
                <a:path extrusionOk="0" h="6" w="9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075" y="59547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55775" y="6792913"/>
              <a:ext cx="19050" cy="15875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1750" y="6208713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50" y="6443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350" y="6345238"/>
              <a:ext cx="22225" cy="53975"/>
            </a:xfrm>
            <a:custGeom>
              <a:rect b="b" l="l" r="r" t="t"/>
              <a:pathLst>
                <a:path extrusionOk="0" h="17" w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350" y="6259513"/>
              <a:ext cx="9525" cy="19050"/>
            </a:xfrm>
            <a:custGeom>
              <a:rect b="b" l="l" r="r" t="t"/>
              <a:pathLst>
                <a:path extrusionOk="0" h="6" w="3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925" y="6297613"/>
              <a:ext cx="38100" cy="57150"/>
            </a:xfrm>
            <a:custGeom>
              <a:rect b="b" l="l" r="r" t="t"/>
              <a:pathLst>
                <a:path extrusionOk="0" h="18" w="12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025" y="6402388"/>
              <a:ext cx="15875" cy="9525"/>
            </a:xfrm>
            <a:custGeom>
              <a:rect b="b" l="l" r="r" t="t"/>
              <a:pathLst>
                <a:path extrusionOk="0" h="3" w="5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25" y="6173788"/>
              <a:ext cx="12700" cy="15875"/>
            </a:xfrm>
            <a:custGeom>
              <a:rect b="b" l="l" r="r" t="t"/>
              <a:pathLst>
                <a:path extrusionOk="0" h="5" w="4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75" y="6491288"/>
              <a:ext cx="101600" cy="133350"/>
            </a:xfrm>
            <a:custGeom>
              <a:rect b="b" l="l" r="r" t="t"/>
              <a:pathLst>
                <a:path extrusionOk="0" h="42" w="3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700" y="6230938"/>
              <a:ext cx="25400" cy="34925"/>
            </a:xfrm>
            <a:custGeom>
              <a:rect b="b" l="l" r="r" t="t"/>
              <a:pathLst>
                <a:path extrusionOk="0" h="11" w="8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875" y="6618288"/>
              <a:ext cx="19050" cy="19050"/>
            </a:xfrm>
            <a:custGeom>
              <a:rect b="b" l="l" r="r" t="t"/>
              <a:pathLst>
                <a:path extrusionOk="0" h="6" w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350" y="6421438"/>
              <a:ext cx="66675" cy="107950"/>
            </a:xfrm>
            <a:custGeom>
              <a:rect b="b" l="l" r="r" t="t"/>
              <a:pathLst>
                <a:path extrusionOk="0" h="34" w="21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0825" y="597058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4950" y="5681663"/>
              <a:ext cx="31750" cy="12700"/>
            </a:xfrm>
            <a:custGeom>
              <a:rect b="b" l="l" r="r" t="t"/>
              <a:pathLst>
                <a:path extrusionOk="0" h="4" w="10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5425" y="5662613"/>
              <a:ext cx="31750" cy="31750"/>
            </a:xfrm>
            <a:custGeom>
              <a:rect b="b" l="l" r="r" t="t"/>
              <a:pathLst>
                <a:path extrusionOk="0" h="10" w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1775" y="5688013"/>
              <a:ext cx="6350" cy="9525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4475" y="5745163"/>
              <a:ext cx="38100" cy="44450"/>
            </a:xfrm>
            <a:custGeom>
              <a:rect b="b" l="l" r="r" t="t"/>
              <a:pathLst>
                <a:path extrusionOk="0" h="14" w="12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5900" y="5811838"/>
              <a:ext cx="38100" cy="60325"/>
            </a:xfrm>
            <a:custGeom>
              <a:rect b="b" l="l" r="r" t="t"/>
              <a:pathLst>
                <a:path extrusionOk="0" h="19" w="12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4775" y="5519738"/>
              <a:ext cx="82550" cy="161925"/>
            </a:xfrm>
            <a:custGeom>
              <a:rect b="b" l="l" r="r" t="t"/>
              <a:pathLst>
                <a:path extrusionOk="0" h="51" w="26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675" y="5700713"/>
              <a:ext cx="47625" cy="85725"/>
            </a:xfrm>
            <a:custGeom>
              <a:rect b="b" l="l" r="r" t="t"/>
              <a:pathLst>
                <a:path extrusionOk="0" h="27" w="15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150" y="5294313"/>
              <a:ext cx="66675" cy="53975"/>
            </a:xfrm>
            <a:custGeom>
              <a:rect b="b" l="l" r="r" t="t"/>
              <a:pathLst>
                <a:path extrusionOk="0" h="17" w="21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63525" y="5862638"/>
              <a:ext cx="25400" cy="31750"/>
            </a:xfrm>
            <a:custGeom>
              <a:rect b="b" l="l" r="r" t="t"/>
              <a:pathLst>
                <a:path extrusionOk="0" h="10" w="8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1775" y="5513388"/>
              <a:ext cx="34925" cy="69850"/>
            </a:xfrm>
            <a:custGeom>
              <a:rect b="b" l="l" r="r" t="t"/>
              <a:pathLst>
                <a:path extrusionOk="0" h="22" w="11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900" y="5437188"/>
              <a:ext cx="31750" cy="31750"/>
            </a:xfrm>
            <a:custGeom>
              <a:rect b="b" l="l" r="r" t="t"/>
              <a:pathLst>
                <a:path extrusionOk="0" h="10" w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200" y="5475288"/>
              <a:ext cx="38100" cy="31750"/>
            </a:xfrm>
            <a:custGeom>
              <a:rect b="b" l="l" r="r" t="t"/>
              <a:pathLst>
                <a:path extrusionOk="0" h="10" w="12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425" y="5332413"/>
              <a:ext cx="127000" cy="149225"/>
            </a:xfrm>
            <a:custGeom>
              <a:rect b="b" l="l" r="r" t="t"/>
              <a:pathLst>
                <a:path extrusionOk="0" h="47" w="40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15900" y="5481638"/>
              <a:ext cx="22225" cy="22225"/>
            </a:xfrm>
            <a:custGeom>
              <a:rect b="b" l="l" r="r" t="t"/>
              <a:pathLst>
                <a:path extrusionOk="0" h="7" w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8900" y="5487988"/>
              <a:ext cx="63500" cy="114300"/>
            </a:xfrm>
            <a:custGeom>
              <a:rect b="b" l="l" r="r" t="t"/>
              <a:pathLst>
                <a:path extrusionOk="0" h="36" w="20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97125" y="6834188"/>
              <a:ext cx="101600" cy="25400"/>
            </a:xfrm>
            <a:custGeom>
              <a:rect b="b" l="l" r="r" t="t"/>
              <a:pathLst>
                <a:path extrusionOk="0" h="8" w="32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0350" y="5580063"/>
              <a:ext cx="15875" cy="28575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0350" y="55927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1925" y="5894388"/>
              <a:ext cx="104775" cy="174625"/>
            </a:xfrm>
            <a:custGeom>
              <a:rect b="b" l="l" r="r" t="t"/>
              <a:pathLst>
                <a:path extrusionOk="0" h="55" w="33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5750" y="563403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5750" y="563403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2400" y="5973763"/>
              <a:ext cx="15875" cy="19050"/>
            </a:xfrm>
            <a:custGeom>
              <a:rect b="b" l="l" r="r" t="t"/>
              <a:pathLst>
                <a:path extrusionOk="0" h="6" w="5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6225" y="5624513"/>
              <a:ext cx="9525" cy="12700"/>
            </a:xfrm>
            <a:custGeom>
              <a:rect b="b" l="l" r="r" t="t"/>
              <a:pathLst>
                <a:path extrusionOk="0" h="4" w="3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050" y="5688013"/>
              <a:ext cx="19050" cy="12700"/>
            </a:xfrm>
            <a:custGeom>
              <a:rect b="b" l="l" r="r" t="t"/>
              <a:pathLst>
                <a:path extrusionOk="0" h="4" w="6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8575" y="5700713"/>
              <a:ext cx="38100" cy="50800"/>
            </a:xfrm>
            <a:custGeom>
              <a:rect b="b" l="l" r="r" t="t"/>
              <a:pathLst>
                <a:path extrusionOk="0" h="16" w="12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350" y="5522913"/>
              <a:ext cx="34925" cy="60325"/>
            </a:xfrm>
            <a:custGeom>
              <a:rect b="b" l="l" r="r" t="t"/>
              <a:pathLst>
                <a:path extrusionOk="0" h="19" w="11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4775" y="5586413"/>
              <a:ext cx="127000" cy="219075"/>
            </a:xfrm>
            <a:custGeom>
              <a:rect b="b" l="l" r="r" t="t"/>
              <a:pathLst>
                <a:path extrusionOk="0" h="69" w="40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1925" y="6027738"/>
              <a:ext cx="6350" cy="6350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52400" y="5995988"/>
              <a:ext cx="34925" cy="22225"/>
            </a:xfrm>
            <a:custGeom>
              <a:rect b="b" l="l" r="r" t="t"/>
              <a:pathLst>
                <a:path extrusionOk="0" h="7" w="11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400" y="5345113"/>
              <a:ext cx="44450" cy="50800"/>
            </a:xfrm>
            <a:custGeom>
              <a:rect b="b" l="l" r="r" t="t"/>
              <a:pathLst>
                <a:path extrusionOk="0" h="16" w="14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85750" y="564038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525" y="5402263"/>
              <a:ext cx="50800" cy="53975"/>
            </a:xfrm>
            <a:custGeom>
              <a:rect b="b" l="l" r="r" t="t"/>
              <a:pathLst>
                <a:path extrusionOk="0" h="17" w="16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75" y="5395913"/>
              <a:ext cx="28575" cy="28575"/>
            </a:xfrm>
            <a:custGeom>
              <a:rect b="b" l="l" r="r" t="t"/>
              <a:pathLst>
                <a:path extrusionOk="0" h="9" w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175" y="5268913"/>
              <a:ext cx="57150" cy="139700"/>
            </a:xfrm>
            <a:custGeom>
              <a:rect b="b" l="l" r="r" t="t"/>
              <a:pathLst>
                <a:path extrusionOk="0" h="44" w="18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77975" y="68405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50825" y="6764338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2700" y="5468938"/>
              <a:ext cx="50800" cy="57150"/>
            </a:xfrm>
            <a:custGeom>
              <a:rect b="b" l="l" r="r" t="t"/>
              <a:pathLst>
                <a:path extrusionOk="0" h="18" w="16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7500" y="5830888"/>
              <a:ext cx="12700" cy="12700"/>
            </a:xfrm>
            <a:custGeom>
              <a:rect b="b" l="l" r="r" t="t"/>
              <a:pathLst>
                <a:path extrusionOk="0" h="4" w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925" y="5662613"/>
              <a:ext cx="19050" cy="44450"/>
            </a:xfrm>
            <a:custGeom>
              <a:rect b="b" l="l" r="r" t="t"/>
              <a:pathLst>
                <a:path extrusionOk="0" h="14" w="6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85750" y="563721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0675" y="5849938"/>
              <a:ext cx="31750" cy="92075"/>
            </a:xfrm>
            <a:custGeom>
              <a:rect b="b" l="l" r="r" t="t"/>
              <a:pathLst>
                <a:path extrusionOk="0" h="29" w="10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52400" y="6710363"/>
              <a:ext cx="25400" cy="28575"/>
            </a:xfrm>
            <a:custGeom>
              <a:rect b="b" l="l" r="r" t="t"/>
              <a:pathLst>
                <a:path extrusionOk="0" h="9" w="8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5300" y="68373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511300" y="6570663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11275" y="6621463"/>
              <a:ext cx="25400" cy="15875"/>
            </a:xfrm>
            <a:custGeom>
              <a:rect b="b" l="l" r="r" t="t"/>
              <a:pathLst>
                <a:path extrusionOk="0" h="5" w="8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57300" y="6627813"/>
              <a:ext cx="31750" cy="41275"/>
            </a:xfrm>
            <a:custGeom>
              <a:rect b="b" l="l" r="r" t="t"/>
              <a:pathLst>
                <a:path extrusionOk="0" h="13" w="10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333500" y="6605588"/>
              <a:ext cx="12700" cy="15875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76325" y="6767513"/>
              <a:ext cx="28575" cy="31750"/>
            </a:xfrm>
            <a:custGeom>
              <a:rect b="b" l="l" r="r" t="t"/>
              <a:pathLst>
                <a:path extrusionOk="0" h="10" w="9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85850" y="6637338"/>
              <a:ext cx="88900" cy="104775"/>
            </a:xfrm>
            <a:custGeom>
              <a:rect b="b" l="l" r="r" t="t"/>
              <a:pathLst>
                <a:path extrusionOk="0" h="33" w="28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84275" y="6650038"/>
              <a:ext cx="38100" cy="63500"/>
            </a:xfrm>
            <a:custGeom>
              <a:rect b="b" l="l" r="r" t="t"/>
              <a:pathLst>
                <a:path extrusionOk="0" h="20" w="12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54125" y="6751638"/>
              <a:ext cx="9525" cy="9525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88950" y="6592888"/>
              <a:ext cx="146050" cy="273050"/>
            </a:xfrm>
            <a:custGeom>
              <a:rect b="b" l="l" r="r" t="t"/>
              <a:pathLst>
                <a:path extrusionOk="0" h="86" w="4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52450" y="6691313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2600" y="6853238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397000" y="6621463"/>
              <a:ext cx="117475" cy="73025"/>
            </a:xfrm>
            <a:custGeom>
              <a:rect b="b" l="l" r="r" t="t"/>
              <a:pathLst>
                <a:path extrusionOk="0" h="23" w="37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11300" y="6532563"/>
              <a:ext cx="38100" cy="38100"/>
            </a:xfrm>
            <a:custGeom>
              <a:rect b="b" l="l" r="r" t="t"/>
              <a:pathLst>
                <a:path extrusionOk="0" h="12" w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57325" y="6583363"/>
              <a:ext cx="69850" cy="47625"/>
            </a:xfrm>
            <a:custGeom>
              <a:rect b="b" l="l" r="r" t="t"/>
              <a:pathLst>
                <a:path extrusionOk="0" h="15" w="22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74900" y="6824663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4775" y="687863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044575" y="6691313"/>
              <a:ext cx="25400" cy="25400"/>
            </a:xfrm>
            <a:custGeom>
              <a:rect b="b" l="l" r="r" t="t"/>
              <a:pathLst>
                <a:path extrusionOk="0" h="8" w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009650" y="6757988"/>
              <a:ext cx="25400" cy="38100"/>
            </a:xfrm>
            <a:custGeom>
              <a:rect b="b" l="l" r="r" t="t"/>
              <a:pathLst>
                <a:path extrusionOk="0" h="12" w="8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47750" y="6665913"/>
              <a:ext cx="44450" cy="31750"/>
            </a:xfrm>
            <a:custGeom>
              <a:rect b="b" l="l" r="r" t="t"/>
              <a:pathLst>
                <a:path extrusionOk="0" h="10" w="14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3775" y="6796088"/>
              <a:ext cx="15875" cy="19050"/>
            </a:xfrm>
            <a:custGeom>
              <a:rect b="b" l="l" r="r" t="t"/>
              <a:pathLst>
                <a:path extrusionOk="0" h="6" w="5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08050" y="6707188"/>
              <a:ext cx="107950" cy="158750"/>
            </a:xfrm>
            <a:custGeom>
              <a:rect b="b" l="l" r="r" t="t"/>
              <a:pathLst>
                <a:path extrusionOk="0" h="50" w="34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550" y="6215063"/>
              <a:ext cx="15875" cy="31750"/>
            </a:xfrm>
            <a:custGeom>
              <a:rect b="b" l="l" r="r" t="t"/>
              <a:pathLst>
                <a:path extrusionOk="0" h="10" w="5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1325" y="6148388"/>
              <a:ext cx="31750" cy="25400"/>
            </a:xfrm>
            <a:custGeom>
              <a:rect b="b" l="l" r="r" t="t"/>
              <a:pathLst>
                <a:path extrusionOk="0" h="8" w="10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63550" y="6348413"/>
              <a:ext cx="25400" cy="47625"/>
            </a:xfrm>
            <a:custGeom>
              <a:rect b="b" l="l" r="r" t="t"/>
              <a:pathLst>
                <a:path extrusionOk="0" h="15" w="8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22275" y="6373813"/>
              <a:ext cx="38100" cy="88900"/>
            </a:xfrm>
            <a:custGeom>
              <a:rect b="b" l="l" r="r" t="t"/>
              <a:pathLst>
                <a:path extrusionOk="0" h="28" w="12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69900" y="6132513"/>
              <a:ext cx="12700" cy="12700"/>
            </a:xfrm>
            <a:custGeom>
              <a:rect b="b" l="l" r="r" t="t"/>
              <a:pathLst>
                <a:path extrusionOk="0" h="4" w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73075" y="6275388"/>
              <a:ext cx="12700" cy="9525"/>
            </a:xfrm>
            <a:custGeom>
              <a:rect b="b" l="l" r="r" t="t"/>
              <a:pathLst>
                <a:path extrusionOk="0" h="3" w="4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4050" y="6034088"/>
              <a:ext cx="22225" cy="25400"/>
            </a:xfrm>
            <a:custGeom>
              <a:rect b="b" l="l" r="r" t="t"/>
              <a:pathLst>
                <a:path extrusionOk="0" h="8" w="7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286000" y="6811963"/>
              <a:ext cx="76200" cy="28575"/>
            </a:xfrm>
            <a:custGeom>
              <a:rect b="b" l="l" r="r" t="t"/>
              <a:pathLst>
                <a:path extrusionOk="0" h="9" w="24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81050" y="5834063"/>
              <a:ext cx="34925" cy="114300"/>
            </a:xfrm>
            <a:custGeom>
              <a:rect b="b" l="l" r="r" t="t"/>
              <a:pathLst>
                <a:path extrusionOk="0" h="36" w="11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85775" y="6284913"/>
              <a:ext cx="317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98500" y="6303963"/>
              <a:ext cx="34925" cy="114300"/>
            </a:xfrm>
            <a:custGeom>
              <a:rect b="b" l="l" r="r" t="t"/>
              <a:pathLst>
                <a:path extrusionOk="0" h="36" w="11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7175" y="6872288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23900" y="6113463"/>
              <a:ext cx="12700" cy="12700"/>
            </a:xfrm>
            <a:custGeom>
              <a:rect b="b" l="l" r="r" t="t"/>
              <a:pathLst>
                <a:path extrusionOk="0" h="4" w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25425" y="6469063"/>
              <a:ext cx="31750" cy="95250"/>
            </a:xfrm>
            <a:custGeom>
              <a:rect b="b" l="l" r="r" t="t"/>
              <a:pathLst>
                <a:path extrusionOk="0" h="30" w="1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85775" y="6837363"/>
              <a:ext cx="9525" cy="0"/>
            </a:xfrm>
            <a:custGeom>
              <a:rect b="b" l="l" r="r" t="t"/>
              <a:pathLst>
                <a:path extrusionOk="0" h="120000"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14375" y="6275388"/>
              <a:ext cx="15875" cy="12700"/>
            </a:xfrm>
            <a:custGeom>
              <a:rect b="b" l="l" r="r" t="t"/>
              <a:pathLst>
                <a:path extrusionOk="0" h="4" w="5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85800" y="6408738"/>
              <a:ext cx="28575" cy="31750"/>
            </a:xfrm>
            <a:custGeom>
              <a:rect b="b" l="l" r="r" t="t"/>
              <a:pathLst>
                <a:path extrusionOk="0" h="10" w="9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71475" y="6507163"/>
              <a:ext cx="38100" cy="50800"/>
            </a:xfrm>
            <a:custGeom>
              <a:rect b="b" l="l" r="r" t="t"/>
              <a:pathLst>
                <a:path extrusionOk="0" h="16" w="12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3225" y="6300788"/>
              <a:ext cx="12700" cy="31750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1475" y="6507163"/>
              <a:ext cx="9525" cy="12700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0200" y="6288088"/>
              <a:ext cx="19050" cy="38100"/>
            </a:xfrm>
            <a:custGeom>
              <a:rect b="b" l="l" r="r" t="t"/>
              <a:pathLst>
                <a:path extrusionOk="0" h="12" w="6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2900" y="6564313"/>
              <a:ext cx="31750" cy="50800"/>
            </a:xfrm>
            <a:custGeom>
              <a:rect b="b" l="l" r="r" t="t"/>
              <a:pathLst>
                <a:path extrusionOk="0" h="16" w="10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69875" y="6367463"/>
              <a:ext cx="25400" cy="66675"/>
            </a:xfrm>
            <a:custGeom>
              <a:rect b="b" l="l" r="r" t="t"/>
              <a:pathLst>
                <a:path extrusionOk="0" h="21" w="8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82600" y="6853238"/>
              <a:ext cx="0" cy="317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52475" y="6405563"/>
              <a:ext cx="977900" cy="454025"/>
            </a:xfrm>
            <a:custGeom>
              <a:rect b="b" l="l" r="r" t="t"/>
              <a:pathLst>
                <a:path extrusionOk="0" h="143" w="308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89075" y="6821488"/>
              <a:ext cx="88900" cy="34925"/>
            </a:xfrm>
            <a:custGeom>
              <a:rect b="b" l="l" r="r" t="t"/>
              <a:pathLst>
                <a:path extrusionOk="0" h="11" w="28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558925" y="6811963"/>
              <a:ext cx="101600" cy="44450"/>
            </a:xfrm>
            <a:custGeom>
              <a:rect b="b" l="l" r="r" t="t"/>
              <a:pathLst>
                <a:path extrusionOk="0" h="14" w="32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925" y="6735763"/>
              <a:ext cx="123825" cy="120650"/>
            </a:xfrm>
            <a:custGeom>
              <a:rect b="b" l="l" r="r" t="t"/>
              <a:pathLst>
                <a:path extrusionOk="0" h="38" w="39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28750" y="6415088"/>
              <a:ext cx="835025" cy="441325"/>
            </a:xfrm>
            <a:custGeom>
              <a:rect b="b" l="l" r="r" t="t"/>
              <a:pathLst>
                <a:path extrusionOk="0" h="139" w="263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3350" y="6818313"/>
              <a:ext cx="41275" cy="38100"/>
            </a:xfrm>
            <a:custGeom>
              <a:rect b="b" l="l" r="r" t="t"/>
              <a:pathLst>
                <a:path extrusionOk="0" h="12" w="13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44600" y="6853238"/>
              <a:ext cx="9525" cy="3175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77925" y="6684963"/>
              <a:ext cx="295275" cy="171450"/>
            </a:xfrm>
            <a:custGeom>
              <a:rect b="b" l="l" r="r" t="t"/>
              <a:pathLst>
                <a:path extrusionOk="0" h="54" w="93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50" y="5662613"/>
              <a:ext cx="803275" cy="1193800"/>
            </a:xfrm>
            <a:custGeom>
              <a:rect b="b" l="l" r="r" t="t"/>
              <a:pathLst>
                <a:path extrusionOk="0" h="376" w="253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0" y="6542088"/>
              <a:ext cx="146050" cy="314325"/>
            </a:xfrm>
            <a:custGeom>
              <a:rect b="b" l="l" r="r" t="t"/>
              <a:pathLst>
                <a:path extrusionOk="0" h="99" w="46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765300" y="6786563"/>
              <a:ext cx="95250" cy="66675"/>
            </a:xfrm>
            <a:custGeom>
              <a:rect b="b" l="l" r="r" t="t"/>
              <a:pathLst>
                <a:path extrusionOk="0" h="21" w="30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54175" y="6804978"/>
              <a:ext cx="82550" cy="50800"/>
            </a:xfrm>
            <a:custGeom>
              <a:rect b="b" l="l" r="r" t="t"/>
              <a:pathLst>
                <a:path extrusionOk="0" h="16" w="2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rgbClr val="ED6D0C"/>
                </a:gs>
                <a:gs pos="100000">
                  <a:srgbClr val="ED6D0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41" name="Google Shape;141;p2"/>
          <p:cNvSpPr/>
          <p:nvPr/>
        </p:nvSpPr>
        <p:spPr>
          <a:xfrm>
            <a:off x="7586663" y="5129213"/>
            <a:ext cx="4605338" cy="1730375"/>
          </a:xfrm>
          <a:custGeom>
            <a:rect b="b" l="l" r="r" t="t"/>
            <a:pathLst>
              <a:path extrusionOk="0" h="545" w="1451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rgbClr val="EEF2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059738" y="5243513"/>
            <a:ext cx="4132263" cy="1616075"/>
          </a:xfrm>
          <a:custGeom>
            <a:rect b="b" l="l" r="r" t="t"/>
            <a:pathLst>
              <a:path extrusionOk="0" h="509" w="1302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rgbClr val="D0600B"/>
              </a:gs>
              <a:gs pos="37000">
                <a:srgbClr val="F3842E"/>
              </a:gs>
              <a:gs pos="100000">
                <a:srgbClr val="F59349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43" name="Google Shape;143;p2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</p:grpSpPr>
        <p:sp>
          <p:nvSpPr>
            <p:cNvPr id="144" name="Google Shape;144;p2"/>
            <p:cNvSpPr/>
            <p:nvPr/>
          </p:nvSpPr>
          <p:spPr>
            <a:xfrm>
              <a:off x="11388725" y="5741988"/>
              <a:ext cx="101600" cy="53975"/>
            </a:xfrm>
            <a:custGeom>
              <a:rect b="b" l="l" r="r" t="t"/>
              <a:pathLst>
                <a:path extrusionOk="0" h="17" w="32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753725" y="5900738"/>
              <a:ext cx="136525" cy="269875"/>
            </a:xfrm>
            <a:custGeom>
              <a:rect b="b" l="l" r="r" t="t"/>
              <a:pathLst>
                <a:path extrusionOk="0" h="85" w="43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534775" y="5719763"/>
              <a:ext cx="69850" cy="53975"/>
            </a:xfrm>
            <a:custGeom>
              <a:rect b="b" l="l" r="r" t="t"/>
              <a:pathLst>
                <a:path extrusionOk="0" h="17" w="22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744325" y="5875338"/>
              <a:ext cx="57150" cy="44450"/>
            </a:xfrm>
            <a:custGeom>
              <a:rect b="b" l="l" r="r" t="t"/>
              <a:pathLst>
                <a:path extrusionOk="0" h="14" w="18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1623675" y="5875338"/>
              <a:ext cx="66675" cy="47625"/>
            </a:xfrm>
            <a:custGeom>
              <a:rect b="b" l="l" r="r" t="t"/>
              <a:pathLst>
                <a:path extrusionOk="0" h="15" w="21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1766550" y="5726113"/>
              <a:ext cx="60325" cy="41275"/>
            </a:xfrm>
            <a:custGeom>
              <a:rect b="b" l="l" r="r" t="t"/>
              <a:pathLst>
                <a:path extrusionOk="0" h="13" w="19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649075" y="5716588"/>
              <a:ext cx="79375" cy="41275"/>
            </a:xfrm>
            <a:custGeom>
              <a:rect b="b" l="l" r="r" t="t"/>
              <a:pathLst>
                <a:path extrusionOk="0" h="13" w="25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820525" y="6129338"/>
              <a:ext cx="31750" cy="25400"/>
            </a:xfrm>
            <a:custGeom>
              <a:rect b="b" l="l" r="r" t="t"/>
              <a:pathLst>
                <a:path extrusionOk="0" h="8" w="10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1347450" y="5916613"/>
              <a:ext cx="101600" cy="57150"/>
            </a:xfrm>
            <a:custGeom>
              <a:rect b="b" l="l" r="r" t="t"/>
              <a:pathLst>
                <a:path extrusionOk="0" h="18" w="32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998200" y="5995988"/>
              <a:ext cx="904875" cy="593725"/>
            </a:xfrm>
            <a:custGeom>
              <a:rect b="b" l="l" r="r" t="t"/>
              <a:pathLst>
                <a:path extrusionOk="0" h="187" w="285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750675" y="6129338"/>
              <a:ext cx="28575" cy="19050"/>
            </a:xfrm>
            <a:custGeom>
              <a:rect b="b" l="l" r="r" t="t"/>
              <a:pathLst>
                <a:path extrusionOk="0" h="6" w="9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480800" y="5888038"/>
              <a:ext cx="76200" cy="47625"/>
            </a:xfrm>
            <a:custGeom>
              <a:rect b="b" l="l" r="r" t="t"/>
              <a:pathLst>
                <a:path extrusionOk="0" h="15" w="24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410700" y="6535738"/>
              <a:ext cx="241300" cy="190500"/>
            </a:xfrm>
            <a:custGeom>
              <a:rect b="b" l="l" r="r" t="t"/>
              <a:pathLst>
                <a:path extrusionOk="0" h="60" w="76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156700" y="6646863"/>
              <a:ext cx="114300" cy="60325"/>
            </a:xfrm>
            <a:custGeom>
              <a:rect b="b" l="l" r="r" t="t"/>
              <a:pathLst>
                <a:path extrusionOk="0" h="19" w="36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810750" y="6621463"/>
              <a:ext cx="101600" cy="88900"/>
            </a:xfrm>
            <a:custGeom>
              <a:rect b="b" l="l" r="r" t="t"/>
              <a:pathLst>
                <a:path extrusionOk="0" h="28" w="32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734550" y="6761163"/>
              <a:ext cx="85725" cy="98425"/>
            </a:xfrm>
            <a:custGeom>
              <a:rect b="b" l="l" r="r" t="t"/>
              <a:pathLst>
                <a:path extrusionOk="0" h="31" w="27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744075" y="6694488"/>
              <a:ext cx="241300" cy="206375"/>
            </a:xfrm>
            <a:custGeom>
              <a:rect b="b" l="l" r="r" t="t"/>
              <a:pathLst>
                <a:path extrusionOk="0" h="65" w="76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0233025" y="6764338"/>
              <a:ext cx="136525" cy="98425"/>
            </a:xfrm>
            <a:custGeom>
              <a:rect b="b" l="l" r="r" t="t"/>
              <a:pathLst>
                <a:path extrusionOk="0" h="31" w="43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1249025" y="5792788"/>
              <a:ext cx="117475" cy="66675"/>
            </a:xfrm>
            <a:custGeom>
              <a:rect b="b" l="l" r="r" t="t"/>
              <a:pathLst>
                <a:path extrusionOk="0" h="21" w="37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141075" y="5751513"/>
              <a:ext cx="69850" cy="34925"/>
            </a:xfrm>
            <a:custGeom>
              <a:rect b="b" l="l" r="r" t="t"/>
              <a:pathLst>
                <a:path extrusionOk="0" h="11" w="22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2141200" y="5722938"/>
              <a:ext cx="38100" cy="60325"/>
            </a:xfrm>
            <a:custGeom>
              <a:rect b="b" l="l" r="r" t="t"/>
              <a:pathLst>
                <a:path extrusionOk="0" h="19" w="12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347450" y="6764338"/>
              <a:ext cx="47625" cy="79375"/>
            </a:xfrm>
            <a:custGeom>
              <a:rect b="b" l="l" r="r" t="t"/>
              <a:pathLst>
                <a:path extrusionOk="0" h="25" w="1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1940540" y="5339715"/>
              <a:ext cx="251460" cy="119698"/>
            </a:xfrm>
            <a:custGeom>
              <a:rect b="b" l="l" r="r" t="t"/>
              <a:pathLst>
                <a:path extrusionOk="0" h="38" w="80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956925" y="5406390"/>
              <a:ext cx="1235075" cy="1478598"/>
            </a:xfrm>
            <a:custGeom>
              <a:rect b="b" l="l" r="r" t="t"/>
              <a:pathLst>
                <a:path extrusionOk="0" h="467" w="389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066213" y="6475413"/>
              <a:ext cx="1430338" cy="396875"/>
            </a:xfrm>
            <a:custGeom>
              <a:rect b="b" l="l" r="r" t="t"/>
              <a:pathLst>
                <a:path extrusionOk="0" h="125" w="451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604500" y="5810250"/>
              <a:ext cx="504825" cy="1049338"/>
            </a:xfrm>
            <a:custGeom>
              <a:rect b="b" l="l" r="r" t="t"/>
              <a:pathLst>
                <a:path extrusionOk="0" h="331" w="159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0842625" y="5913438"/>
              <a:ext cx="498475" cy="946150"/>
            </a:xfrm>
            <a:custGeom>
              <a:rect b="b" l="l" r="r" t="t"/>
              <a:pathLst>
                <a:path extrusionOk="0" h="298" w="157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0766425" y="5843588"/>
              <a:ext cx="469900" cy="1016000"/>
            </a:xfrm>
            <a:custGeom>
              <a:rect b="b" l="l" r="r" t="t"/>
              <a:pathLst>
                <a:path extrusionOk="0" h="320" w="148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1861800" y="6573838"/>
              <a:ext cx="95250" cy="285750"/>
            </a:xfrm>
            <a:custGeom>
              <a:rect b="b" l="l" r="r" t="t"/>
              <a:pathLst>
                <a:path extrusionOk="0" h="90" w="3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0121900" y="6831013"/>
              <a:ext cx="60325" cy="28575"/>
            </a:xfrm>
            <a:custGeom>
              <a:rect b="b" l="l" r="r" t="t"/>
              <a:pathLst>
                <a:path extrusionOk="0" h="9" w="1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0163175" y="6773863"/>
              <a:ext cx="168275" cy="85725"/>
            </a:xfrm>
            <a:custGeom>
              <a:rect b="b" l="l" r="r" t="t"/>
              <a:pathLst>
                <a:path extrusionOk="0" h="27" w="53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adFill>
              <a:gsLst>
                <a:gs pos="0">
                  <a:srgbClr val="EA6C0C"/>
                </a:gs>
                <a:gs pos="100000">
                  <a:srgbClr val="EA6C0C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6824663" y="4976813"/>
            <a:ext cx="5367338" cy="1879600"/>
          </a:xfrm>
          <a:custGeom>
            <a:rect b="b" l="l" r="r" t="t"/>
            <a:pathLst>
              <a:path extrusionOk="0" h="592" w="1691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rgbClr val="494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475538" y="5110163"/>
            <a:ext cx="4716463" cy="1749425"/>
          </a:xfrm>
          <a:custGeom>
            <a:rect b="b" l="l" r="r" t="t"/>
            <a:pathLst>
              <a:path extrusionOk="0" h="551" w="1486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rgbClr val="494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77" name="Google Shape;177;p2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</p:grpSpPr>
        <p:sp>
          <p:nvSpPr>
            <p:cNvPr id="178" name="Google Shape;178;p2"/>
            <p:cNvSpPr/>
            <p:nvPr/>
          </p:nvSpPr>
          <p:spPr>
            <a:xfrm>
              <a:off x="3675063" y="6808788"/>
              <a:ext cx="238125" cy="50800"/>
            </a:xfrm>
            <a:custGeom>
              <a:rect b="b" l="l" r="r" t="t"/>
              <a:pathLst>
                <a:path extrusionOk="0" h="16" w="75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494D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350" y="3359150"/>
              <a:ext cx="12185650" cy="3976688"/>
            </a:xfrm>
            <a:custGeom>
              <a:rect b="b" l="l" r="r" t="t"/>
              <a:pathLst>
                <a:path extrusionOk="0" h="1252" w="3839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solidFill>
              <a:srgbClr val="494D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201988" y="6656388"/>
              <a:ext cx="825500" cy="203200"/>
            </a:xfrm>
            <a:custGeom>
              <a:rect b="b" l="l" r="r" t="t"/>
              <a:pathLst>
                <a:path extrusionOk="0" h="64" w="260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solidFill>
              <a:srgbClr val="494D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81" name="Google Shape;181;p2"/>
          <p:cNvSpPr txBox="1"/>
          <p:nvPr>
            <p:ph type="ctrTitle"/>
          </p:nvPr>
        </p:nvSpPr>
        <p:spPr>
          <a:xfrm>
            <a:off x="1522412" y="685800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nstantia"/>
              <a:buNone/>
              <a:defRPr b="1" i="0" sz="6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2" name="Google Shape;182;p2"/>
          <p:cNvSpPr txBox="1"/>
          <p:nvPr>
            <p:ph idx="1" type="subTitle"/>
          </p:nvPr>
        </p:nvSpPr>
        <p:spPr>
          <a:xfrm>
            <a:off x="1522412" y="3657599"/>
            <a:ext cx="9144000" cy="1319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6" name="Google Shape;236;p11"/>
          <p:cNvSpPr txBox="1"/>
          <p:nvPr>
            <p:ph idx="1" type="body"/>
          </p:nvPr>
        </p:nvSpPr>
        <p:spPr>
          <a:xfrm rot="5400000">
            <a:off x="3998912" y="-647700"/>
            <a:ext cx="419100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7" name="Google Shape;237;p11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8" name="Google Shape;238;p11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9" name="Google Shape;239;p11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/>
          <p:nvPr>
            <p:ph type="title"/>
          </p:nvPr>
        </p:nvSpPr>
        <p:spPr>
          <a:xfrm rot="5400000">
            <a:off x="7087954" y="1909312"/>
            <a:ext cx="5897562" cy="26282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42" name="Google Shape;242;p12"/>
          <p:cNvSpPr txBox="1"/>
          <p:nvPr>
            <p:ph idx="1" type="body"/>
          </p:nvPr>
        </p:nvSpPr>
        <p:spPr>
          <a:xfrm rot="5400000">
            <a:off x="1755344" y="-642724"/>
            <a:ext cx="5897562" cy="773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3" name="Google Shape;243;p12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4" name="Google Shape;244;p12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45" name="Google Shape;245;p12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5" name="Google Shape;185;p3"/>
          <p:cNvSpPr txBox="1"/>
          <p:nvPr>
            <p:ph idx="1" type="body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6" name="Google Shape;186;p3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7" name="Google Shape;187;p3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88" name="Google Shape;188;p3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>
            <p:ph type="title"/>
          </p:nvPr>
        </p:nvSpPr>
        <p:spPr>
          <a:xfrm>
            <a:off x="1522413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1" name="Google Shape;191;p4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2" name="Google Shape;192;p4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3" name="Google Shape;193;p4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/>
          <p:nvPr>
            <p:ph type="title"/>
          </p:nvPr>
        </p:nvSpPr>
        <p:spPr>
          <a:xfrm>
            <a:off x="1522412" y="1676400"/>
            <a:ext cx="9144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nstantia"/>
              <a:buNone/>
              <a:defRPr b="1" i="0" sz="6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6" name="Google Shape;196;p5"/>
          <p:cNvSpPr txBox="1"/>
          <p:nvPr>
            <p:ph idx="1" type="body"/>
          </p:nvPr>
        </p:nvSpPr>
        <p:spPr>
          <a:xfrm>
            <a:off x="1522412" y="5029200"/>
            <a:ext cx="9144000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7" name="Google Shape;197;p5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8" name="Google Shape;198;p5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9" name="Google Shape;199;p5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2" name="Google Shape;202;p6"/>
          <p:cNvSpPr txBox="1"/>
          <p:nvPr>
            <p:ph idx="1" type="body"/>
          </p:nvPr>
        </p:nvSpPr>
        <p:spPr>
          <a:xfrm>
            <a:off x="1522413" y="1828800"/>
            <a:ext cx="44805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42836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42836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42836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42836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3" name="Google Shape;203;p6"/>
          <p:cNvSpPr txBox="1"/>
          <p:nvPr>
            <p:ph idx="2" type="body"/>
          </p:nvPr>
        </p:nvSpPr>
        <p:spPr>
          <a:xfrm>
            <a:off x="6185853" y="1828800"/>
            <a:ext cx="448056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42836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42836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42836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42836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4" name="Google Shape;204;p6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5" name="Google Shape;205;p6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6" name="Google Shape;206;p6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idx="1" type="body"/>
          </p:nvPr>
        </p:nvSpPr>
        <p:spPr>
          <a:xfrm>
            <a:off x="1522413" y="1828800"/>
            <a:ext cx="448056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b="1" i="0" sz="19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None/>
              <a:defRPr b="1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9" name="Google Shape;209;p7"/>
          <p:cNvSpPr txBox="1"/>
          <p:nvPr>
            <p:ph idx="2" type="body"/>
          </p:nvPr>
        </p:nvSpPr>
        <p:spPr>
          <a:xfrm>
            <a:off x="1522413" y="2743200"/>
            <a:ext cx="448056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0" name="Google Shape;210;p7"/>
          <p:cNvSpPr txBox="1"/>
          <p:nvPr>
            <p:ph idx="3" type="body"/>
          </p:nvPr>
        </p:nvSpPr>
        <p:spPr>
          <a:xfrm>
            <a:off x="6185853" y="1828800"/>
            <a:ext cx="448056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99"/>
              <a:buFont typeface="Arial"/>
              <a:buNone/>
              <a:defRPr b="1" i="0" sz="19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None/>
              <a:defRPr b="1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1" name="Google Shape;211;p7"/>
          <p:cNvSpPr txBox="1"/>
          <p:nvPr>
            <p:ph idx="4" type="body"/>
          </p:nvPr>
        </p:nvSpPr>
        <p:spPr>
          <a:xfrm>
            <a:off x="6185853" y="2743200"/>
            <a:ext cx="448056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0936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836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2" name="Google Shape;212;p7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3" name="Google Shape;213;p7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4" name="Google Shape;214;p7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7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8" name="Google Shape;218;p8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9" name="Google Shape;219;p8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title"/>
          </p:nvPr>
        </p:nvSpPr>
        <p:spPr>
          <a:xfrm>
            <a:off x="1065214" y="741872"/>
            <a:ext cx="4190998" cy="2687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tantia"/>
              <a:buNone/>
              <a:defRPr b="1" i="0" sz="4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2" name="Google Shape;222;p9"/>
          <p:cNvSpPr txBox="1"/>
          <p:nvPr>
            <p:ph idx="1" type="body"/>
          </p:nvPr>
        </p:nvSpPr>
        <p:spPr>
          <a:xfrm>
            <a:off x="5561012" y="761999"/>
            <a:ext cx="5562601" cy="525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3" name="Google Shape;223;p9"/>
          <p:cNvSpPr txBox="1"/>
          <p:nvPr>
            <p:ph idx="2" type="body"/>
          </p:nvPr>
        </p:nvSpPr>
        <p:spPr>
          <a:xfrm>
            <a:off x="1065214" y="3581400"/>
            <a:ext cx="4190998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4" name="Google Shape;224;p9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5" name="Google Shape;225;p9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26" name="Google Shape;226;p9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1065212" y="741872"/>
            <a:ext cx="4190999" cy="2687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nstantia"/>
              <a:buNone/>
              <a:defRPr b="1" i="0" sz="4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9" name="Google Shape;229;p10"/>
          <p:cNvSpPr/>
          <p:nvPr>
            <p:ph idx="2" type="pic"/>
          </p:nvPr>
        </p:nvSpPr>
        <p:spPr>
          <a:xfrm>
            <a:off x="5561013" y="762000"/>
            <a:ext cx="5562600" cy="5257800"/>
          </a:xfrm>
          <a:prstGeom prst="rect">
            <a:avLst/>
          </a:prstGeom>
          <a:solidFill>
            <a:srgbClr val="494D11"/>
          </a:solidFill>
          <a:ln>
            <a:noFill/>
          </a:ln>
          <a:effectLst>
            <a:outerShdw blurRad="114300" rotWithShape="0" algn="t" dir="2700000" dist="38100">
              <a:srgbClr val="000000">
                <a:alpha val="4196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0" name="Google Shape;230;p10"/>
          <p:cNvSpPr txBox="1"/>
          <p:nvPr>
            <p:ph idx="1" type="body"/>
          </p:nvPr>
        </p:nvSpPr>
        <p:spPr>
          <a:xfrm>
            <a:off x="1065212" y="3581400"/>
            <a:ext cx="4190999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1" name="Google Shape;231;p10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2" name="Google Shape;232;p10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33" name="Google Shape;233;p10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63300"/>
            </a:gs>
            <a:gs pos="64000">
              <a:srgbClr val="663300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525050"/>
            <a:ext cx="12198033" cy="1331045"/>
          </a:xfrm>
          <a:custGeom>
            <a:rect b="b" l="l" r="r" t="t"/>
            <a:pathLst>
              <a:path extrusionOk="0" h="1331045" w="12198033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rgbClr val="494D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nstantia"/>
              <a:buNone/>
              <a:defRPr b="1" i="0" sz="3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302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302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302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hyperlink" Target="http://fokinatn.blogspot.com/" TargetMode="External"/><Relationship Id="rId5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hyperlink" Target="http://alexandrasilber.blogspot.com/2015/08/i-dont-knowyet.html" TargetMode="External"/><Relationship Id="rId5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hyperlink" Target="https://commons.wikimedia.org/wiki/File:One_pair,_thats_all.jpg" TargetMode="External"/><Relationship Id="rId5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hyperlink" Target="http://www.coetail.com/tomzuzulock/category/collaboration/" TargetMode="External"/><Relationship Id="rId5" Type="http://schemas.openxmlformats.org/officeDocument/2006/relationships/hyperlink" Target="https://creativecommons.org/licenses/by-nc/3.0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s://blog.sowhy.de/tag/gerichtsverhandlungen/" TargetMode="External"/><Relationship Id="rId8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hyperlink" Target="https://www.bloter.net/archives/tag/%EC%95%8C%EC%84%9C%ED%8F%AC%ED%8A%B8" TargetMode="External"/><Relationship Id="rId5" Type="http://schemas.openxmlformats.org/officeDocument/2006/relationships/hyperlink" Target="https://creativecommons.org/licenses/by-nc-nd/3.0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hyperlink" Target="http://www.hrbartender.com/2012/recruiting/happy-employees-are-not-engaged-employees/" TargetMode="External"/><Relationship Id="rId5" Type="http://schemas.openxmlformats.org/officeDocument/2006/relationships/hyperlink" Target="https://creativecommons.org/licenses/by-nc-nd/3.0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gif"/><Relationship Id="rId4" Type="http://schemas.openxmlformats.org/officeDocument/2006/relationships/hyperlink" Target="http://morphopedics.wikidot.com/" TargetMode="External"/><Relationship Id="rId5" Type="http://schemas.openxmlformats.org/officeDocument/2006/relationships/hyperlink" Target="https://creativecommons.org/licenses/by-sa/3.0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hyperlink" Target="https://it.wikipedia.org/wiki/File:Twitter_bird_logo.png" TargetMode="External"/><Relationship Id="rId11" Type="http://schemas.openxmlformats.org/officeDocument/2006/relationships/hyperlink" Target="https://creativecommons.org/licenses/by-nd/3.0/" TargetMode="External"/><Relationship Id="rId10" Type="http://schemas.openxmlformats.org/officeDocument/2006/relationships/hyperlink" Target="https://www.lawyersandsettlements.com/blog/week-adjourned-9-11-15-facebook-e-cigarettes-rv-refrigerators.html" TargetMode="External"/><Relationship Id="rId9" Type="http://schemas.openxmlformats.org/officeDocument/2006/relationships/image" Target="../media/image14.png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news.fitzrovia.org.uk/" TargetMode="External"/><Relationship Id="rId8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hyperlink" Target="http://www.policyprescriptions.org/emergency-docs-have-no-clue-about-costs/" TargetMode="External"/><Relationship Id="rId5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://dailyplateofcrazy.com/2010/09/21/nepotism-or-how-to-get-a-job-in-a-post-modernist-recessionary-economy/" TargetMode="External"/><Relationship Id="rId5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hyperlink" Target="http://www.angulaberria.info/eu/berria/2017-16-01/lan-munduko-baldintza-eta-alternatiben-inguruko-jarrerak-ezagutzeko-inkesta" TargetMode="External"/><Relationship Id="rId5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/>
          <p:nvPr>
            <p:ph type="ctrTitle"/>
          </p:nvPr>
        </p:nvSpPr>
        <p:spPr>
          <a:xfrm>
            <a:off x="1522412" y="28194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nstantia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Improving Cross Functional Collaboration </a:t>
            </a:r>
            <a:endParaRPr/>
          </a:p>
        </p:txBody>
      </p:sp>
      <p:sp>
        <p:nvSpPr>
          <p:cNvPr id="251" name="Google Shape;251;p13"/>
          <p:cNvSpPr txBox="1"/>
          <p:nvPr>
            <p:ph idx="1" type="subTitle"/>
          </p:nvPr>
        </p:nvSpPr>
        <p:spPr>
          <a:xfrm>
            <a:off x="1522412" y="4191000"/>
            <a:ext cx="9144000" cy="1319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DAIN CHARBONNEAU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10/09/2018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10870153" y="92103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 rot="-5400000">
            <a:off x="10362465" y="398350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61" name="Google Shape;361;p22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62" name="Google Shape;362;p22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63" name="Google Shape;363;p22"/>
          <p:cNvSpPr txBox="1"/>
          <p:nvPr>
            <p:ph type="title"/>
          </p:nvPr>
        </p:nvSpPr>
        <p:spPr>
          <a:xfrm>
            <a:off x="1450127" y="898496"/>
            <a:ext cx="9220200" cy="1181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tantia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Collaboration is a key driver of company performance: </a:t>
            </a:r>
            <a:br>
              <a:rPr b="1" i="0" lang="en-US" sz="3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i="0" lang="en-US" sz="144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Based on a 2006 Frost &amp; Sullivan study. </a:t>
            </a:r>
            <a:br>
              <a:rPr b="1" i="0" lang="en-US" sz="144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i="0" lang="en-US" sz="144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https://e-meetings.verizonbusiness.com/maw/pdf/MAW_white_paper.pdf</a:t>
            </a:r>
            <a:endParaRPr/>
          </a:p>
        </p:txBody>
      </p:sp>
      <p:grpSp>
        <p:nvGrpSpPr>
          <p:cNvPr id="364" name="Google Shape;364;p22"/>
          <p:cNvGrpSpPr/>
          <p:nvPr/>
        </p:nvGrpSpPr>
        <p:grpSpPr>
          <a:xfrm>
            <a:off x="1751012" y="2643487"/>
            <a:ext cx="8094325" cy="3291251"/>
            <a:chOff x="0" y="544805"/>
            <a:chExt cx="8094325" cy="3291251"/>
          </a:xfrm>
        </p:grpSpPr>
        <p:sp>
          <p:nvSpPr>
            <p:cNvPr id="365" name="Google Shape;365;p22"/>
            <p:cNvSpPr/>
            <p:nvPr/>
          </p:nvSpPr>
          <p:spPr>
            <a:xfrm>
              <a:off x="0" y="570796"/>
              <a:ext cx="2531731" cy="1519039"/>
            </a:xfrm>
            <a:prstGeom prst="rect">
              <a:avLst/>
            </a:prstGeom>
            <a:solidFill>
              <a:schemeClr val="accent2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 txBox="1"/>
            <p:nvPr/>
          </p:nvSpPr>
          <p:spPr>
            <a:xfrm>
              <a:off x="0" y="570796"/>
              <a:ext cx="2531731" cy="151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Product Quality</a:t>
              </a: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2784905" y="544805"/>
              <a:ext cx="2531731" cy="1519039"/>
            </a:xfrm>
            <a:prstGeom prst="rect">
              <a:avLst/>
            </a:prstGeom>
            <a:solidFill>
              <a:srgbClr val="F0B930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2784905" y="544805"/>
              <a:ext cx="2531731" cy="151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Development and Innovation</a:t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5562594" y="570796"/>
              <a:ext cx="2531731" cy="1519039"/>
            </a:xfrm>
            <a:prstGeom prst="rect">
              <a:avLst/>
            </a:prstGeom>
            <a:solidFill>
              <a:srgbClr val="E4C424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 txBox="1"/>
            <p:nvPr/>
          </p:nvSpPr>
          <p:spPr>
            <a:xfrm>
              <a:off x="5562594" y="570796"/>
              <a:ext cx="2531731" cy="151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Employee Productivity</a:t>
              </a: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1392452" y="2317017"/>
              <a:ext cx="2531731" cy="1519039"/>
            </a:xfrm>
            <a:prstGeom prst="rect">
              <a:avLst/>
            </a:prstGeom>
            <a:solidFill>
              <a:srgbClr val="CDC623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 txBox="1"/>
            <p:nvPr/>
          </p:nvSpPr>
          <p:spPr>
            <a:xfrm>
              <a:off x="1392452" y="2317017"/>
              <a:ext cx="2531731" cy="151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Financial Performance</a:t>
              </a: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4177357" y="2317017"/>
              <a:ext cx="2531731" cy="1519039"/>
            </a:xfrm>
            <a:prstGeom prst="rect">
              <a:avLst/>
            </a:prstGeom>
            <a:solidFill>
              <a:srgbClr val="A6B127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4177357" y="2317017"/>
              <a:ext cx="2531731" cy="151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Customer Satisfaction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s coming together in circle" id="379" name="Google Shape;3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5486" y="965314"/>
            <a:ext cx="7476696" cy="52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81" name="Google Shape;381;p23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82" name="Google Shape;382;p23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83" name="Google Shape;383;p23"/>
          <p:cNvGrpSpPr/>
          <p:nvPr/>
        </p:nvGrpSpPr>
        <p:grpSpPr>
          <a:xfrm>
            <a:off x="785654" y="1236944"/>
            <a:ext cx="5156358" cy="3335056"/>
            <a:chOff x="3989138" y="582275"/>
            <a:chExt cx="5156358" cy="3335056"/>
          </a:xfrm>
        </p:grpSpPr>
        <p:sp>
          <p:nvSpPr>
            <p:cNvPr id="384" name="Google Shape;384;p23"/>
            <p:cNvSpPr/>
            <p:nvPr/>
          </p:nvSpPr>
          <p:spPr>
            <a:xfrm>
              <a:off x="3989138" y="582275"/>
              <a:ext cx="5156358" cy="3335056"/>
            </a:xfrm>
            <a:prstGeom prst="roundRect">
              <a:avLst>
                <a:gd fmla="val 16667" name="adj"/>
              </a:avLst>
            </a:prstGeom>
            <a:solidFill>
              <a:srgbClr val="A6B127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 txBox="1"/>
            <p:nvPr/>
          </p:nvSpPr>
          <p:spPr>
            <a:xfrm>
              <a:off x="4497296" y="582275"/>
              <a:ext cx="4208526" cy="3000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Processes and techniques that promote cross functional collaboration. 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91" name="Google Shape;391;p24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92" name="Google Shape;392;p24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74613" y="92765"/>
            <a:ext cx="92201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Collaboration using demos</a:t>
            </a: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</p:txBody>
      </p:sp>
      <p:pic>
        <p:nvPicPr>
          <p:cNvPr id="394" name="Google Shape;3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612" y="1278761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4"/>
          <p:cNvSpPr txBox="1"/>
          <p:nvPr/>
        </p:nvSpPr>
        <p:spPr>
          <a:xfrm>
            <a:off x="5789612" y="6047348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BY-SA-NC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933182" y="1744001"/>
            <a:ext cx="45133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 you received or given a demo in the last month?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760412" y="3213895"/>
            <a:ext cx="45133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about a demo outside of you team?</a:t>
            </a:r>
            <a:endParaRPr/>
          </a:p>
        </p:txBody>
      </p:sp>
      <p:sp>
        <p:nvSpPr>
          <p:cNvPr id="398" name="Google Shape;398;p24"/>
          <p:cNvSpPr/>
          <p:nvPr/>
        </p:nvSpPr>
        <p:spPr>
          <a:xfrm>
            <a:off x="933182" y="4651132"/>
            <a:ext cx="38706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Why not?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5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05" name="Google Shape;405;p25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06" name="Google Shape;406;p2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07" name="Google Shape;407;p25"/>
          <p:cNvSpPr/>
          <p:nvPr/>
        </p:nvSpPr>
        <p:spPr>
          <a:xfrm>
            <a:off x="1293812" y="775077"/>
            <a:ext cx="103982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Developer demo to QA</a:t>
            </a:r>
            <a:endParaRPr/>
          </a:p>
        </p:txBody>
      </p:sp>
      <p:sp>
        <p:nvSpPr>
          <p:cNvPr id="408" name="Google Shape;408;p25"/>
          <p:cNvSpPr/>
          <p:nvPr/>
        </p:nvSpPr>
        <p:spPr>
          <a:xfrm>
            <a:off x="1790528" y="1535413"/>
            <a:ext cx="103982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“I just don’t understand what I am being asked to test.”</a:t>
            </a:r>
            <a:endParaRPr/>
          </a:p>
        </p:txBody>
      </p:sp>
      <p:pic>
        <p:nvPicPr>
          <p:cNvPr id="409" name="Google Shape;4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5037" y="2861767"/>
            <a:ext cx="523875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5"/>
          <p:cNvSpPr txBox="1"/>
          <p:nvPr/>
        </p:nvSpPr>
        <p:spPr>
          <a:xfrm>
            <a:off x="3475037" y="5809767"/>
            <a:ext cx="52387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BY-NC-ND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17" name="Google Shape;417;p26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18" name="Google Shape;418;p26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19" name="Google Shape;419;p26"/>
          <p:cNvSpPr/>
          <p:nvPr/>
        </p:nvSpPr>
        <p:spPr>
          <a:xfrm>
            <a:off x="480217" y="1554292"/>
            <a:ext cx="103982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Demo to stakeholders and users.</a:t>
            </a:r>
            <a:endParaRPr/>
          </a:p>
        </p:txBody>
      </p:sp>
      <p:sp>
        <p:nvSpPr>
          <p:cNvPr id="420" name="Google Shape;420;p26"/>
          <p:cNvSpPr/>
          <p:nvPr/>
        </p:nvSpPr>
        <p:spPr>
          <a:xfrm>
            <a:off x="990600" y="2903051"/>
            <a:ext cx="103982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 demo’s to shift left.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Demo as part of the UAT handoff.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6012" y="3429000"/>
            <a:ext cx="264889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7"/>
          <p:cNvSpPr txBox="1"/>
          <p:nvPr/>
        </p:nvSpPr>
        <p:spPr>
          <a:xfrm>
            <a:off x="8090929" y="5709751"/>
            <a:ext cx="2580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BY-SA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28" name="Google Shape;428;p27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29" name="Google Shape;429;p27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30" name="Google Shape;430;p27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1" name="Google Shape;431;p27"/>
          <p:cNvSpPr/>
          <p:nvPr/>
        </p:nvSpPr>
        <p:spPr>
          <a:xfrm>
            <a:off x="1093885" y="1676400"/>
            <a:ext cx="103982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Pairing</a:t>
            </a:r>
            <a:endParaRPr/>
          </a:p>
        </p:txBody>
      </p:sp>
      <p:sp>
        <p:nvSpPr>
          <p:cNvPr id="432" name="Google Shape;432;p27"/>
          <p:cNvSpPr/>
          <p:nvPr/>
        </p:nvSpPr>
        <p:spPr>
          <a:xfrm>
            <a:off x="1293812" y="2839214"/>
            <a:ext cx="1039829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Developer and Quality Assurance pairing during bug investigation.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Pairing during UAT and with partner users.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39" name="Google Shape;439;p28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990600" y="1348095"/>
            <a:ext cx="103982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Test case reviews.</a:t>
            </a:r>
            <a:endParaRPr/>
          </a:p>
        </p:txBody>
      </p:sp>
      <p:sp>
        <p:nvSpPr>
          <p:cNvPr id="441" name="Google Shape;441;p28"/>
          <p:cNvSpPr/>
          <p:nvPr/>
        </p:nvSpPr>
        <p:spPr>
          <a:xfrm>
            <a:off x="1370012" y="2813357"/>
            <a:ext cx="1039829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Engage developers and subject matter experts.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Reduce any potential holes in testing coverage.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growth and learning through feedback.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48" name="Google Shape;448;p29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49" name="Google Shape;449;p29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0" name="Google Shape;450;p29"/>
          <p:cNvSpPr/>
          <p:nvPr/>
        </p:nvSpPr>
        <p:spPr>
          <a:xfrm>
            <a:off x="684212" y="3048000"/>
            <a:ext cx="1039829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does your daily ritual look like?</a:t>
            </a:r>
            <a:endParaRPr/>
          </a:p>
        </p:txBody>
      </p:sp>
      <p:sp>
        <p:nvSpPr>
          <p:cNvPr id="451" name="Google Shape;451;p29"/>
          <p:cNvSpPr/>
          <p:nvPr/>
        </p:nvSpPr>
        <p:spPr>
          <a:xfrm>
            <a:off x="1110440" y="1371600"/>
            <a:ext cx="103982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Daily Stand-ups?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57" name="Google Shape;457;p30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58" name="Google Shape;458;p30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9" name="Google Shape;459;p30"/>
          <p:cNvSpPr/>
          <p:nvPr/>
        </p:nvSpPr>
        <p:spPr>
          <a:xfrm>
            <a:off x="895263" y="505548"/>
            <a:ext cx="1039829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Stand-ups for non-centralized employees and large teams</a:t>
            </a:r>
            <a:endParaRPr sz="6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60" name="Google Shape;4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9212" y="3466521"/>
            <a:ext cx="3048000" cy="217627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0"/>
          <p:cNvSpPr txBox="1"/>
          <p:nvPr/>
        </p:nvSpPr>
        <p:spPr>
          <a:xfrm>
            <a:off x="2589212" y="5741444"/>
            <a:ext cx="3048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BY-NC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62" name="Google Shape;46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4012" y="3571692"/>
            <a:ext cx="3657600" cy="194881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0"/>
          <p:cNvSpPr txBox="1"/>
          <p:nvPr/>
        </p:nvSpPr>
        <p:spPr>
          <a:xfrm>
            <a:off x="6704012" y="5642793"/>
            <a:ext cx="36576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7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8"/>
              </a:rPr>
              <a:t>CC BY-NC-ND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69" name="Google Shape;469;p31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70" name="Google Shape;470;p3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71" name="Google Shape;471;p31"/>
          <p:cNvSpPr/>
          <p:nvPr/>
        </p:nvSpPr>
        <p:spPr>
          <a:xfrm>
            <a:off x="74613" y="597762"/>
            <a:ext cx="1039829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Asynchronous</a:t>
            </a: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Stand-ups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Asynchronous</a:t>
            </a:r>
            <a:r>
              <a:rPr i="1"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 - Events not happening at the same time.</a:t>
            </a:r>
            <a:endParaRPr/>
          </a:p>
        </p:txBody>
      </p:sp>
      <p:sp>
        <p:nvSpPr>
          <p:cNvPr id="472" name="Google Shape;472;p31"/>
          <p:cNvSpPr/>
          <p:nvPr/>
        </p:nvSpPr>
        <p:spPr>
          <a:xfrm>
            <a:off x="976042" y="2477452"/>
            <a:ext cx="1039829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Stand-ups that are typically managed through a chat bot.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Saved record allows past stand-ups to be referenced.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Conflicting meetings are not a problem as the stand-up content can be reviewed as availability allows.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Convenient for remote team members, attendees.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to scrum of scrums for large groups.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4"/>
          <p:cNvGrpSpPr/>
          <p:nvPr/>
        </p:nvGrpSpPr>
        <p:grpSpPr>
          <a:xfrm>
            <a:off x="531812" y="1066800"/>
            <a:ext cx="10773553" cy="5449568"/>
            <a:chOff x="0" y="0"/>
            <a:chExt cx="10773553" cy="5449568"/>
          </a:xfrm>
        </p:grpSpPr>
        <p:sp>
          <p:nvSpPr>
            <p:cNvPr id="260" name="Google Shape;260;p14"/>
            <p:cNvSpPr/>
            <p:nvPr/>
          </p:nvSpPr>
          <p:spPr>
            <a:xfrm>
              <a:off x="822959" y="0"/>
              <a:ext cx="9326880" cy="544956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CE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0" y="1566053"/>
              <a:ext cx="3382152" cy="2179827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106410" y="1672463"/>
              <a:ext cx="3169332" cy="1967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Cross Functional Collaboration?</a:t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3733802" y="1587001"/>
              <a:ext cx="3382152" cy="2179827"/>
            </a:xfrm>
            <a:prstGeom prst="roundRect">
              <a:avLst>
                <a:gd fmla="val 16667" name="adj"/>
              </a:avLst>
            </a:prstGeom>
            <a:solidFill>
              <a:srgbClr val="E4C424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3840212" y="1693411"/>
              <a:ext cx="3169332" cy="1967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we should care?</a:t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7391401" y="1587110"/>
              <a:ext cx="3382152" cy="2179827"/>
            </a:xfrm>
            <a:prstGeom prst="roundRect">
              <a:avLst>
                <a:gd fmla="val 16667" name="adj"/>
              </a:avLst>
            </a:prstGeom>
            <a:solidFill>
              <a:srgbClr val="A6B127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7497811" y="1693520"/>
              <a:ext cx="3169332" cy="1967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r>
                <a:rPr b="1"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Processes and techniques that promote cross functional collaboration. </a:t>
              </a:r>
              <a:endParaRPr b="1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14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68" name="Google Shape;268;p14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69" name="Google Shape;269;p14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"/>
          <p:cNvSpPr txBox="1"/>
          <p:nvPr>
            <p:ph type="title"/>
          </p:nvPr>
        </p:nvSpPr>
        <p:spPr>
          <a:xfrm>
            <a:off x="495300" y="70755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Stand-up Alice in Slack</a:t>
            </a:r>
            <a:endParaRPr/>
          </a:p>
        </p:txBody>
      </p:sp>
      <p:sp>
        <p:nvSpPr>
          <p:cNvPr id="478" name="Google Shape;478;p32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79" name="Google Shape;479;p32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80" name="Google Shape;480;p32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Image result for stand up alice slack" id="481" name="Google Shape;4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5412" y="2092190"/>
            <a:ext cx="5835380" cy="364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3"/>
          <p:cNvSpPr txBox="1"/>
          <p:nvPr>
            <p:ph type="title"/>
          </p:nvPr>
        </p:nvSpPr>
        <p:spPr>
          <a:xfrm>
            <a:off x="519652" y="1269894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Concerns with Asynchronous Stand-ups</a:t>
            </a:r>
            <a:endParaRPr/>
          </a:p>
        </p:txBody>
      </p:sp>
      <p:sp>
        <p:nvSpPr>
          <p:cNvPr id="487" name="Google Shape;487;p33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88" name="Google Shape;488;p33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89" name="Google Shape;489;p33"/>
          <p:cNvSpPr txBox="1"/>
          <p:nvPr/>
        </p:nvSpPr>
        <p:spPr>
          <a:xfrm>
            <a:off x="990600" y="2427187"/>
            <a:ext cx="11582400" cy="200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There is a delay with dealing with hard issues.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Face to face interactions aid in building relationships. 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Growing a team culture.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3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4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Hybrid Stand-up</a:t>
            </a:r>
            <a:endParaRPr/>
          </a:p>
        </p:txBody>
      </p:sp>
      <p:sp>
        <p:nvSpPr>
          <p:cNvPr id="496" name="Google Shape;496;p34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497" name="Google Shape;497;p34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498" name="Google Shape;498;p34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99" name="Google Shape;499;p34"/>
          <p:cNvSpPr/>
          <p:nvPr/>
        </p:nvSpPr>
        <p:spPr>
          <a:xfrm>
            <a:off x="532623" y="2459504"/>
            <a:ext cx="453224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Start with an Asynchronous stand-ups followed up with a meeting.</a:t>
            </a:r>
            <a:endParaRPr i="1" sz="3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500" name="Google Shape;5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2190" y="2171700"/>
            <a:ext cx="4184044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4"/>
          <p:cNvSpPr txBox="1"/>
          <p:nvPr/>
        </p:nvSpPr>
        <p:spPr>
          <a:xfrm>
            <a:off x="5582190" y="4792485"/>
            <a:ext cx="31147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BY-NC-ND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5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507" name="Google Shape;507;p35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508" name="Google Shape;508;p3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09" name="Google Shape;509;p35"/>
          <p:cNvSpPr/>
          <p:nvPr/>
        </p:nvSpPr>
        <p:spPr>
          <a:xfrm>
            <a:off x="1130397" y="804208"/>
            <a:ext cx="1039829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importance of building workplace relationships.</a:t>
            </a:r>
            <a:endParaRPr/>
          </a:p>
        </p:txBody>
      </p:sp>
      <p:pic>
        <p:nvPicPr>
          <p:cNvPr id="510" name="Google Shape;51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9412" y="2743200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5"/>
          <p:cNvSpPr txBox="1"/>
          <p:nvPr/>
        </p:nvSpPr>
        <p:spPr>
          <a:xfrm>
            <a:off x="4189412" y="5943600"/>
            <a:ext cx="3200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BY-NC-ND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6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517" name="Google Shape;517;p36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518" name="Google Shape;518;p36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895263" y="2921168"/>
            <a:ext cx="103982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Wrapping 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7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525" name="Google Shape;525;p37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526" name="Google Shape;526;p37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527" name="Google Shape;5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1287" y="1938337"/>
            <a:ext cx="428625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7"/>
          <p:cNvSpPr txBox="1"/>
          <p:nvPr/>
        </p:nvSpPr>
        <p:spPr>
          <a:xfrm>
            <a:off x="3951287" y="4919662"/>
            <a:ext cx="42862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BY-SA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29" name="Google Shape;529;p37"/>
          <p:cNvSpPr txBox="1"/>
          <p:nvPr>
            <p:ph type="title"/>
          </p:nvPr>
        </p:nvSpPr>
        <p:spPr>
          <a:xfrm>
            <a:off x="150812" y="76200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Comments and Questions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8"/>
          <p:cNvSpPr txBox="1"/>
          <p:nvPr>
            <p:ph type="title"/>
          </p:nvPr>
        </p:nvSpPr>
        <p:spPr>
          <a:xfrm>
            <a:off x="1724249" y="4746892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@dainpc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8"/>
          <p:cNvSpPr txBox="1"/>
          <p:nvPr/>
        </p:nvSpPr>
        <p:spPr>
          <a:xfrm>
            <a:off x="10859888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536" name="Google Shape;536;p38"/>
          <p:cNvSpPr txBox="1"/>
          <p:nvPr/>
        </p:nvSpPr>
        <p:spPr>
          <a:xfrm rot="-5400000">
            <a:off x="10352200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537" name="Google Shape;537;p38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538" name="Google Shape;53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2" y="4915594"/>
            <a:ext cx="914400" cy="74371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8"/>
          <p:cNvSpPr txBox="1"/>
          <p:nvPr/>
        </p:nvSpPr>
        <p:spPr>
          <a:xfrm>
            <a:off x="247650" y="5746504"/>
            <a:ext cx="18081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BY-SA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540" name="Google Shape;54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2902" y="1569539"/>
            <a:ext cx="977674" cy="865198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8"/>
          <p:cNvSpPr txBox="1"/>
          <p:nvPr/>
        </p:nvSpPr>
        <p:spPr>
          <a:xfrm>
            <a:off x="304462" y="2558505"/>
            <a:ext cx="2093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7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8"/>
              </a:rPr>
              <a:t>CC BY-SA-NC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42" name="Google Shape;542;p38"/>
          <p:cNvSpPr txBox="1"/>
          <p:nvPr/>
        </p:nvSpPr>
        <p:spPr>
          <a:xfrm>
            <a:off x="1703414" y="1527048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stantia"/>
              <a:buNone/>
            </a:pPr>
            <a:r>
              <a:rPr b="1" lang="en-US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linkedin.com/in/dain-charbonneau-a4257226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2902" y="3143703"/>
            <a:ext cx="104775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8"/>
          <p:cNvSpPr txBox="1"/>
          <p:nvPr/>
        </p:nvSpPr>
        <p:spPr>
          <a:xfrm>
            <a:off x="324647" y="4233829"/>
            <a:ext cx="1865310" cy="379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10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11"/>
              </a:rPr>
              <a:t>CC BY-ND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45" name="Google Shape;545;p38"/>
          <p:cNvSpPr txBox="1"/>
          <p:nvPr/>
        </p:nvSpPr>
        <p:spPr>
          <a:xfrm>
            <a:off x="1724249" y="3246468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https://www.facebook.com/dain.charbonneau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433" y="2213237"/>
            <a:ext cx="6896042" cy="395330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77" name="Google Shape;277;p15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78" name="Google Shape;278;p1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332764" y="3911946"/>
            <a:ext cx="9753600" cy="1692304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0775">
            <a:solidFill>
              <a:srgbClr val="B159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1637564" y="4415198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Cross-functional </a:t>
            </a:r>
            <a:r>
              <a:rPr b="0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 involving people or departments who do different types of work for the same company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298519" y="1253750"/>
            <a:ext cx="9753600" cy="1692304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0775">
            <a:solidFill>
              <a:srgbClr val="B159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1637564" y="1802089"/>
            <a:ext cx="9144000" cy="8222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 - </a:t>
            </a:r>
            <a:r>
              <a:rPr b="0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work jointly with others or together especially in an intellectual endeavor 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8022119" y="2971800"/>
            <a:ext cx="914400" cy="914400"/>
          </a:xfrm>
          <a:prstGeom prst="mathPlus">
            <a:avLst>
              <a:gd fmla="val 23520" name="adj1"/>
            </a:avLst>
          </a:prstGeom>
          <a:solidFill>
            <a:schemeClr val="accent2"/>
          </a:solidFill>
          <a:ln cap="flat" cmpd="sng" w="10775">
            <a:solidFill>
              <a:srgbClr val="B159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4" name="Google Shape;284;p15"/>
          <p:cNvSpPr txBox="1"/>
          <p:nvPr>
            <p:ph type="title"/>
          </p:nvPr>
        </p:nvSpPr>
        <p:spPr>
          <a:xfrm>
            <a:off x="145143" y="76200"/>
            <a:ext cx="9149669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b="1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cross functional collaboration?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290" name="Google Shape;290;p16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291" name="Google Shape;291;p16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1293812" y="1132627"/>
            <a:ext cx="1039829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Why does cross functional collaboration matter?</a:t>
            </a:r>
            <a:endParaRPr/>
          </a:p>
        </p:txBody>
      </p:sp>
      <p:pic>
        <p:nvPicPr>
          <p:cNvPr id="293" name="Google Shape;2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6198" y="3179253"/>
            <a:ext cx="3556428" cy="237095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 txBox="1"/>
          <p:nvPr/>
        </p:nvSpPr>
        <p:spPr>
          <a:xfrm>
            <a:off x="4968112" y="5631899"/>
            <a:ext cx="2252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BY-NC-ND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01" name="Google Shape;301;p17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1293812" y="1132627"/>
            <a:ext cx="1039829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 you experienced failures do to poor collaboration?</a:t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1873758" y="3319472"/>
            <a:ext cx="9238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Defects introduced into production.</a:t>
            </a:r>
            <a:endParaRPr/>
          </a:p>
        </p:txBody>
      </p:sp>
      <p:sp>
        <p:nvSpPr>
          <p:cNvPr id="304" name="Google Shape;304;p17"/>
          <p:cNvSpPr/>
          <p:nvPr/>
        </p:nvSpPr>
        <p:spPr>
          <a:xfrm>
            <a:off x="1446212" y="3873470"/>
            <a:ext cx="923840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Project is overbudget.</a:t>
            </a:r>
            <a:endParaRPr/>
          </a:p>
          <a:p>
            <a:pPr indent="-666750" lvl="0" marL="85725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1873758" y="4381301"/>
            <a:ext cx="9238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Delayed or missing project deadlines.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12" name="Google Shape;312;p18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298" y="3940022"/>
            <a:ext cx="2952381" cy="20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95297" y="6147036"/>
            <a:ext cx="2952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BY-NC-ND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2776537" y="1316166"/>
            <a:ext cx="8916988" cy="3219747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3"/>
          </a:solidFill>
          <a:ln cap="flat" cmpd="sng" w="10775">
            <a:solidFill>
              <a:srgbClr val="B159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</a:t>
            </a:r>
            <a:r>
              <a:rPr lang="en-US" sz="3200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86 PERCENT OF EMPLOYEES CITE LACK OF COLLABORATION FOR WORKPLACE FAILURES”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Fierce, Inc, 2011, https://fierceinc.com/employees-cite-lack-of-collaboration-for-workplace-failures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23" name="Google Shape;323;p19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24" name="Google Shape;324;p19"/>
          <p:cNvGrpSpPr/>
          <p:nvPr/>
        </p:nvGrpSpPr>
        <p:grpSpPr>
          <a:xfrm>
            <a:off x="1903412" y="720372"/>
            <a:ext cx="8049974" cy="5400597"/>
            <a:chOff x="0" y="0"/>
            <a:chExt cx="8049974" cy="5400597"/>
          </a:xfrm>
        </p:grpSpPr>
        <p:sp>
          <p:nvSpPr>
            <p:cNvPr id="325" name="Google Shape;325;p19"/>
            <p:cNvSpPr/>
            <p:nvPr/>
          </p:nvSpPr>
          <p:spPr>
            <a:xfrm>
              <a:off x="0" y="0"/>
              <a:ext cx="6907000" cy="1625176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9"/>
            <p:cNvSpPr txBox="1"/>
            <p:nvPr/>
          </p:nvSpPr>
          <p:spPr>
            <a:xfrm>
              <a:off x="47600" y="47600"/>
              <a:ext cx="5153307" cy="1529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b="1"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Cross functional collaboration.</a:t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609441" y="1896039"/>
              <a:ext cx="6907000" cy="1625176"/>
            </a:xfrm>
            <a:prstGeom prst="roundRect">
              <a:avLst>
                <a:gd fmla="val 10000" name="adj"/>
              </a:avLst>
            </a:prstGeom>
            <a:solidFill>
              <a:srgbClr val="E4C424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 txBox="1"/>
            <p:nvPr/>
          </p:nvSpPr>
          <p:spPr>
            <a:xfrm>
              <a:off x="657041" y="1943639"/>
              <a:ext cx="5145994" cy="1529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b="1"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Pool talents and strengths, self analyze, and receive input.</a:t>
              </a: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1142974" y="3775421"/>
              <a:ext cx="6907000" cy="1625176"/>
            </a:xfrm>
            <a:prstGeom prst="roundRect">
              <a:avLst>
                <a:gd fmla="val 10000" name="adj"/>
              </a:avLst>
            </a:prstGeom>
            <a:solidFill>
              <a:srgbClr val="A6B127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1190574" y="3823021"/>
              <a:ext cx="5145994" cy="1529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onstantia"/>
                <a:buNone/>
              </a:pPr>
              <a:r>
                <a:rPr b="1" lang="en-US" sz="3000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Personal Skill Building</a:t>
              </a: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5850635" y="1232425"/>
              <a:ext cx="1056364" cy="105636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CE3CC">
                <a:alpha val="89803"/>
              </a:srgbClr>
            </a:solidFill>
            <a:ln cap="flat" cmpd="sng" w="10775">
              <a:solidFill>
                <a:srgbClr val="7F7F7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9"/>
            <p:cNvSpPr txBox="1"/>
            <p:nvPr/>
          </p:nvSpPr>
          <p:spPr>
            <a:xfrm>
              <a:off x="6088317" y="1232425"/>
              <a:ext cx="581000" cy="794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onstantia"/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6460076" y="3117630"/>
              <a:ext cx="1056364" cy="105636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FE2CA">
                <a:alpha val="89803"/>
              </a:srgbClr>
            </a:solidFill>
            <a:ln cap="flat" cmpd="sng" w="10775">
              <a:solidFill>
                <a:srgbClr val="7F7F7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9"/>
            <p:cNvSpPr txBox="1"/>
            <p:nvPr/>
          </p:nvSpPr>
          <p:spPr>
            <a:xfrm>
              <a:off x="6697758" y="3117630"/>
              <a:ext cx="581000" cy="7949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onstantia"/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42" name="Google Shape;342;p20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43" name="Google Shape;3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412" y="2986881"/>
            <a:ext cx="5789613" cy="322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0"/>
          <p:cNvSpPr txBox="1"/>
          <p:nvPr/>
        </p:nvSpPr>
        <p:spPr>
          <a:xfrm>
            <a:off x="6094412" y="6412485"/>
            <a:ext cx="578961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9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 Unknown Author is licensed under </a:t>
            </a:r>
            <a:r>
              <a:rPr lang="en-US" sz="9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5"/>
              </a:rPr>
              <a:t>CC BY-SA-NC</a:t>
            </a:r>
            <a:endParaRPr sz="9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990600" y="1123653"/>
            <a:ext cx="7389812" cy="3222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2"/>
          </a:solidFill>
          <a:ln cap="flat" cmpd="sng" w="10775">
            <a:solidFill>
              <a:srgbClr val="B159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“Workplace collaboration helps create an environment where employees feel valued for their unique skills as well as their input.</a:t>
            </a:r>
            <a:r>
              <a:rPr lang="en-US" sz="3000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”</a:t>
            </a:r>
            <a:endParaRPr sz="3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Smarksheet, accessed October 2018, https://www.smartsheet.com/how-workplace-collaboration-can-change-your-company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64000">
              <a:schemeClr val="lt1"/>
            </a:gs>
            <a:gs pos="100000">
              <a:srgbClr val="4E5212"/>
            </a:gs>
          </a:gsLst>
          <a:lin ang="8100000" scaled="0"/>
        </a:gra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 txBox="1"/>
          <p:nvPr/>
        </p:nvSpPr>
        <p:spPr>
          <a:xfrm>
            <a:off x="10870153" y="76200"/>
            <a:ext cx="1244059" cy="858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SOFTWARE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QUALITY</a:t>
            </a:r>
            <a:br>
              <a:rPr lang="en-U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CONFERENCE</a:t>
            </a:r>
            <a:endParaRPr/>
          </a:p>
        </p:txBody>
      </p:sp>
      <p:sp>
        <p:nvSpPr>
          <p:cNvPr id="352" name="Google Shape;352;p21"/>
          <p:cNvSpPr txBox="1"/>
          <p:nvPr/>
        </p:nvSpPr>
        <p:spPr>
          <a:xfrm rot="-5400000">
            <a:off x="10362465" y="382447"/>
            <a:ext cx="838199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PACIFIC   NW</a:t>
            </a:r>
            <a:endParaRPr/>
          </a:p>
        </p:txBody>
      </p:sp>
      <p:sp>
        <p:nvSpPr>
          <p:cNvPr id="353" name="Google Shape;353;p2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PNSQC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™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990600" y="1123652"/>
            <a:ext cx="10515600" cy="4610695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4"/>
          </a:solidFill>
          <a:ln cap="flat" cmpd="sng" w="10775">
            <a:solidFill>
              <a:srgbClr val="B159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“Companies that promoted collaborative working were 5 times as likely to be high performing.</a:t>
            </a:r>
            <a:r>
              <a:rPr lang="en-US" sz="4800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”</a:t>
            </a:r>
            <a:endParaRPr sz="4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Forbes, 2017, https://www.forbes.com/sites/adigaskell/2017/06/22/new-study-finds-that-collaboration-drives-workplace-performance/#148997b43d02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rrency 16x9">
  <a:themeElements>
    <a:clrScheme name="Currency">
      <a:dk1>
        <a:srgbClr val="000000"/>
      </a:dk1>
      <a:lt1>
        <a:srgbClr val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rrency">
      <a:dk1>
        <a:srgbClr val="000000"/>
      </a:dk1>
      <a:lt1>
        <a:srgbClr val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