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6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6858000" cx="9144000"/>
  <p:notesSz cx="6858000" cy="9144000"/>
  <p:embeddedFontLst>
    <p:embeddedFont>
      <p:font typeface="Quattrocento Sans"/>
      <p:regular r:id="rId30"/>
      <p:bold r:id="rId31"/>
      <p:italic r:id="rId32"/>
      <p:boldItalic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QuattrocentoSans-bold.fntdata"/><Relationship Id="rId30" Type="http://schemas.openxmlformats.org/officeDocument/2006/relationships/font" Target="fonts/QuattrocentoSans-regular.fntdata"/><Relationship Id="rId11" Type="http://schemas.openxmlformats.org/officeDocument/2006/relationships/slide" Target="slides/slide6.xml"/><Relationship Id="rId33" Type="http://schemas.openxmlformats.org/officeDocument/2006/relationships/font" Target="fonts/QuattrocentoSans-boldItalic.fntdata"/><Relationship Id="rId10" Type="http://schemas.openxmlformats.org/officeDocument/2006/relationships/slide" Target="slides/slide5.xml"/><Relationship Id="rId32" Type="http://schemas.openxmlformats.org/officeDocument/2006/relationships/font" Target="fonts/QuattrocentoSans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1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2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2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2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2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9" name="Google Shape;269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24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Parametric 2014 template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2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type="ctrTitle"/>
          </p:nvPr>
        </p:nvSpPr>
        <p:spPr>
          <a:xfrm>
            <a:off x="1051560" y="2442211"/>
            <a:ext cx="740664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Quattrocento Sans"/>
              <a:buNone/>
              <a:defRPr b="0" i="0" sz="40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1065968" y="3949961"/>
            <a:ext cx="6706432" cy="545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400"/>
              </a:spcBef>
              <a:spcAft>
                <a:spcPts val="0"/>
              </a:spcAft>
              <a:buClr>
                <a:srgbClr val="2E373E"/>
              </a:buClr>
              <a:buSzPts val="2000"/>
              <a:buFont typeface="Arial"/>
              <a:buNone/>
              <a:defRPr b="1" i="0" sz="2000" u="none" cap="none" strike="noStrike">
                <a:solidFill>
                  <a:srgbClr val="2E373E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 marR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 marR="0" rtl="0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showMasterSp="0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196348" y="6356351"/>
            <a:ext cx="49045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w/footnote" showMasterSp="0">
  <p:cSld name="Title w/footnote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type="title"/>
          </p:nvPr>
        </p:nvSpPr>
        <p:spPr>
          <a:xfrm>
            <a:off x="457200" y="274639"/>
            <a:ext cx="8229600" cy="6397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Quattrocento Sans"/>
              <a:buNone/>
              <a:defRPr b="0" i="0" sz="28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196348" y="6356351"/>
            <a:ext cx="49045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Only">
  <p:cSld name="1_Title 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title"/>
          </p:nvPr>
        </p:nvSpPr>
        <p:spPr>
          <a:xfrm>
            <a:off x="457200" y="274639"/>
            <a:ext cx="8229600" cy="6397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Quattrocento Sans"/>
              <a:buNone/>
              <a:defRPr b="0" i="0" sz="28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473075" y="5807543"/>
            <a:ext cx="8213725" cy="4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646464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646464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ullets" showMasterSp="0">
  <p:cSld name="Title and Bullets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457200" y="274639"/>
            <a:ext cx="8229600" cy="63976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Quattrocento Sans"/>
              <a:buNone/>
              <a:defRPr b="0" i="0" sz="28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458878" y="1143000"/>
            <a:ext cx="8227922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lnSpc>
                <a:spcPct val="12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04800" lvl="1" marL="914400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295275" lvl="2" marL="1371600" marR="0" rtl="0" algn="l">
              <a:lnSpc>
                <a:spcPct val="137142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295275" lvl="3" marL="1828800" marR="0" rtl="0" algn="l">
              <a:lnSpc>
                <a:spcPct val="137142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Char char="•"/>
              <a:defRPr b="0" i="0" sz="105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298450" lvl="4" marL="2286000" marR="0" rtl="0" algn="l">
              <a:lnSpc>
                <a:spcPct val="127272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55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61" name="Google Shape;61;p14"/>
          <p:cNvSpPr txBox="1"/>
          <p:nvPr>
            <p:ph idx="2" type="body"/>
          </p:nvPr>
        </p:nvSpPr>
        <p:spPr>
          <a:xfrm>
            <a:off x="459396" y="5791200"/>
            <a:ext cx="8227404" cy="45411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228600" lvl="1" marL="914400" marR="0" rtl="0" algn="l">
              <a:spcBef>
                <a:spcPts val="16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228600" lvl="2" marL="1371600" marR="0" rtl="0" algn="l">
              <a:spcBef>
                <a:spcPts val="16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228600" lvl="3" marL="1828800" marR="0" rtl="0" algn="l">
              <a:spcBef>
                <a:spcPts val="16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228600" lvl="4" marL="2286000" marR="0" rtl="0" algn="l">
              <a:spcBef>
                <a:spcPts val="16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3_Title Only" showMasterSp="0">
  <p:cSld name="3_Title Onl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457200" y="274639"/>
            <a:ext cx="8229600" cy="6397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Quattrocento Sans"/>
              <a:buNone/>
              <a:defRPr b="0" i="0" sz="28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473075" y="5807543"/>
            <a:ext cx="8213725" cy="4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646464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646464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4_Title Only" showMasterSp="0">
  <p:cSld name="4_Title Onl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7200" y="274639"/>
            <a:ext cx="8229600" cy="6397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Quattrocento Sans"/>
              <a:buNone/>
              <a:defRPr b="0" i="0" sz="28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73075" y="5807543"/>
            <a:ext cx="8213725" cy="4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646464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646464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showMasterSp="0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9"/>
            <a:ext cx="8229600" cy="655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Quattrocento Sans"/>
              <a:buNone/>
              <a:defRPr b="0" i="0" sz="28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168640" y="6356351"/>
            <a:ext cx="5181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1" name="Google Shape;21;p3"/>
          <p:cNvCxnSpPr/>
          <p:nvPr/>
        </p:nvCxnSpPr>
        <p:spPr>
          <a:xfrm>
            <a:off x="457200" y="6270944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s/Agenda" showMasterSp="0">
  <p:cSld name="Contents/Agenda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60134" y="2124682"/>
            <a:ext cx="8236192" cy="36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646464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646464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type="title"/>
          </p:nvPr>
        </p:nvSpPr>
        <p:spPr>
          <a:xfrm>
            <a:off x="457200" y="274639"/>
            <a:ext cx="8229600" cy="6397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Quattrocento Sans"/>
              <a:buNone/>
              <a:defRPr b="1" i="0" sz="28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Slide" showMasterSp="0">
  <p:cSld name="1_Title Slid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ctrTitle"/>
          </p:nvPr>
        </p:nvSpPr>
        <p:spPr>
          <a:xfrm>
            <a:off x="1051560" y="2442211"/>
            <a:ext cx="740664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Quattrocento Sans"/>
              <a:buNone/>
              <a:defRPr b="0" i="0" sz="40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7" name="Google Shape;27;p5"/>
          <p:cNvSpPr txBox="1"/>
          <p:nvPr>
            <p:ph idx="1" type="subTitle"/>
          </p:nvPr>
        </p:nvSpPr>
        <p:spPr>
          <a:xfrm>
            <a:off x="1065968" y="3949961"/>
            <a:ext cx="6706432" cy="545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400"/>
              </a:spcBef>
              <a:spcAft>
                <a:spcPts val="0"/>
              </a:spcAft>
              <a:buClr>
                <a:srgbClr val="2E373E"/>
              </a:buClr>
              <a:buSzPts val="2000"/>
              <a:buFont typeface="Arial"/>
              <a:buNone/>
              <a:defRPr b="1" i="0" sz="2000" u="none" cap="none" strike="noStrike">
                <a:solidFill>
                  <a:srgbClr val="2E373E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 marR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 marR="0" rtl="0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showMasterSp="0">
  <p:cSld name="Section 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idx="1" type="body"/>
          </p:nvPr>
        </p:nvSpPr>
        <p:spPr>
          <a:xfrm>
            <a:off x="698588" y="2895216"/>
            <a:ext cx="7407275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228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2" type="body"/>
          </p:nvPr>
        </p:nvSpPr>
        <p:spPr>
          <a:xfrm>
            <a:off x="698499" y="495300"/>
            <a:ext cx="7573045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Section Header" showMasterSp="0">
  <p:cSld name="1_Section 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7"/>
          <p:cNvSpPr txBox="1"/>
          <p:nvPr>
            <p:ph idx="1" type="body"/>
          </p:nvPr>
        </p:nvSpPr>
        <p:spPr>
          <a:xfrm>
            <a:off x="698588" y="2895216"/>
            <a:ext cx="7407275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228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34" name="Google Shape;34;p7"/>
          <p:cNvSpPr txBox="1"/>
          <p:nvPr>
            <p:ph idx="2" type="body"/>
          </p:nvPr>
        </p:nvSpPr>
        <p:spPr>
          <a:xfrm>
            <a:off x="698499" y="495300"/>
            <a:ext cx="7573045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showMasterSp="0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57200" y="274639"/>
            <a:ext cx="8229600" cy="6397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Quattrocento Sans"/>
              <a:buNone/>
              <a:defRPr b="0" i="0" sz="28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7" name="Google Shape;37;p8"/>
          <p:cNvSpPr txBox="1"/>
          <p:nvPr>
            <p:ph idx="1" type="body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2" type="body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8196348" y="6356351"/>
            <a:ext cx="49045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showMasterSp="0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457200" y="274639"/>
            <a:ext cx="8229600" cy="6397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Quattrocento Sans"/>
              <a:buNone/>
              <a:defRPr b="0" i="0" sz="28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457200" y="1535113"/>
            <a:ext cx="4040188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4645027" y="1535113"/>
            <a:ext cx="4041775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12" type="sldNum"/>
          </p:nvPr>
        </p:nvSpPr>
        <p:spPr>
          <a:xfrm>
            <a:off x="8196348" y="6356351"/>
            <a:ext cx="49045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showMasterSp="0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/>
          <p:nvPr>
            <p:ph type="title"/>
          </p:nvPr>
        </p:nvSpPr>
        <p:spPr>
          <a:xfrm>
            <a:off x="457200" y="274639"/>
            <a:ext cx="8229600" cy="6397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Quattrocento Sans"/>
              <a:buNone/>
              <a:defRPr b="0" i="0" sz="28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9" name="Google Shape;49;p10"/>
          <p:cNvSpPr txBox="1"/>
          <p:nvPr>
            <p:ph idx="12" type="sldNum"/>
          </p:nvPr>
        </p:nvSpPr>
        <p:spPr>
          <a:xfrm>
            <a:off x="8196348" y="6356351"/>
            <a:ext cx="49045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9"/>
            <a:ext cx="8229600" cy="6397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Quattrocento Sans"/>
              <a:buNone/>
              <a:defRPr b="0" i="0" sz="28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8196348" y="6356351"/>
            <a:ext cx="49045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" name="Google Shape;13;p1"/>
          <p:cNvCxnSpPr/>
          <p:nvPr/>
        </p:nvCxnSpPr>
        <p:spPr>
          <a:xfrm>
            <a:off x="457200" y="6270944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/>
          <p:nvPr>
            <p:ph type="ctrTitle"/>
          </p:nvPr>
        </p:nvSpPr>
        <p:spPr>
          <a:xfrm>
            <a:off x="1065968" y="1889185"/>
            <a:ext cx="7416850" cy="29923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libri"/>
              <a:buNone/>
            </a:pPr>
            <a:r>
              <a:rPr b="1" i="1" lang="en-US" sz="3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Quality Assurance </a:t>
            </a:r>
            <a:br>
              <a:rPr b="1" i="1" lang="en-US" sz="3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1" lang="en-US" sz="3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 an</a:t>
            </a:r>
            <a:br>
              <a:rPr b="1" i="1" lang="en-US" sz="3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1" lang="en-US" sz="3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Agile Development Team</a:t>
            </a:r>
            <a:br>
              <a:rPr b="1" i="1" lang="en-US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i="1" lang="en-US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1" lang="en-US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Michelle Wu   2018 PNSQC</a:t>
            </a:r>
            <a:endParaRPr b="0" i="0" sz="4000" u="none" cap="none" strike="noStrike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73" name="Google Shape;73;p17"/>
          <p:cNvSpPr txBox="1"/>
          <p:nvPr>
            <p:ph idx="1" type="subTitle"/>
          </p:nvPr>
        </p:nvSpPr>
        <p:spPr>
          <a:xfrm>
            <a:off x="1065968" y="3949961"/>
            <a:ext cx="6706432" cy="545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2E373E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2E373E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								           </a:t>
            </a:r>
            <a:endParaRPr b="1" i="1" sz="22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/>
          <p:nvPr>
            <p:ph type="title"/>
          </p:nvPr>
        </p:nvSpPr>
        <p:spPr>
          <a:xfrm>
            <a:off x="457200" y="274639"/>
            <a:ext cx="8229600" cy="655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libri"/>
              <a:buNone/>
            </a:pPr>
            <a:r>
              <a:rPr b="1" i="0" lang="en-US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Challenges</a:t>
            </a:r>
            <a:endParaRPr/>
          </a:p>
        </p:txBody>
      </p:sp>
      <p:sp>
        <p:nvSpPr>
          <p:cNvPr id="147" name="Google Shape;147;p26"/>
          <p:cNvSpPr txBox="1"/>
          <p:nvPr>
            <p:ph idx="1" type="body"/>
          </p:nvPr>
        </p:nvSpPr>
        <p:spPr>
          <a:xfrm>
            <a:off x="443753" y="1090662"/>
            <a:ext cx="8229600" cy="4794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1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26"/>
          <p:cNvSpPr txBox="1"/>
          <p:nvPr/>
        </p:nvSpPr>
        <p:spPr>
          <a:xfrm>
            <a:off x="470647" y="1090662"/>
            <a:ext cx="8202706" cy="53304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 are not building the right thing</a:t>
            </a:r>
            <a:endParaRPr/>
          </a:p>
          <a:p>
            <a:pPr indent="-215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Solutions:</a:t>
            </a:r>
            <a:endParaRPr/>
          </a:p>
          <a:p>
            <a:pPr indent="-457200" lvl="1" marL="85248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Business Analysts (BA) define Acceptance Criteria </a:t>
            </a:r>
            <a:endParaRPr/>
          </a:p>
          <a:p>
            <a:pPr indent="-457200" lvl="1" marL="85248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 case review with business users</a:t>
            </a:r>
            <a:endParaRPr/>
          </a:p>
          <a:p>
            <a:pPr indent="-457200" lvl="1" marL="85248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Frequent demo to business users, involving developers and BA</a:t>
            </a:r>
            <a:endParaRPr/>
          </a:p>
          <a:p>
            <a:pPr indent="-457200" lvl="1" marL="85248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Pair User Acceptance Testing (pair UAT)</a:t>
            </a:r>
            <a:endParaRPr/>
          </a:p>
          <a:p>
            <a:pPr indent="-215900" lvl="2" marL="12001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Agile development emphasizes TDD, no QA is needed</a:t>
            </a:r>
            <a:endParaRPr/>
          </a:p>
          <a:p>
            <a:pPr indent="-342900" lvl="1" marL="68421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Misconception: Test automation is all we need</a:t>
            </a:r>
            <a:endParaRPr/>
          </a:p>
          <a:p>
            <a:pPr indent="-342900" lvl="1" marL="68421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Manual testing is needed for end-to-end testing</a:t>
            </a:r>
            <a:endParaRPr/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7"/>
          <p:cNvSpPr txBox="1"/>
          <p:nvPr/>
        </p:nvSpPr>
        <p:spPr>
          <a:xfrm>
            <a:off x="580968" y="351863"/>
            <a:ext cx="7332166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QA Lifecycle</a:t>
            </a:r>
            <a:endParaRPr/>
          </a:p>
        </p:txBody>
      </p:sp>
      <p:grpSp>
        <p:nvGrpSpPr>
          <p:cNvPr id="154" name="Google Shape;154;p27"/>
          <p:cNvGrpSpPr/>
          <p:nvPr/>
        </p:nvGrpSpPr>
        <p:grpSpPr>
          <a:xfrm>
            <a:off x="785850" y="1212952"/>
            <a:ext cx="7814296" cy="4384364"/>
            <a:chOff x="785850" y="1212952"/>
            <a:chExt cx="7814296" cy="4384364"/>
          </a:xfrm>
        </p:grpSpPr>
        <p:grpSp>
          <p:nvGrpSpPr>
            <p:cNvPr id="155" name="Google Shape;155;p27"/>
            <p:cNvGrpSpPr/>
            <p:nvPr/>
          </p:nvGrpSpPr>
          <p:grpSpPr>
            <a:xfrm>
              <a:off x="785850" y="1212952"/>
              <a:ext cx="7814296" cy="4384364"/>
              <a:chOff x="785850" y="1212952"/>
              <a:chExt cx="7814296" cy="4384364"/>
            </a:xfrm>
          </p:grpSpPr>
          <p:sp>
            <p:nvSpPr>
              <p:cNvPr id="156" name="Google Shape;156;p27"/>
              <p:cNvSpPr txBox="1"/>
              <p:nvPr/>
            </p:nvSpPr>
            <p:spPr>
              <a:xfrm>
                <a:off x="851740" y="1219753"/>
                <a:ext cx="1416050" cy="507831"/>
              </a:xfrm>
              <a:prstGeom prst="rect">
                <a:avLst/>
              </a:prstGeom>
              <a:solidFill>
                <a:srgbClr val="7FC5D4"/>
              </a:solidFill>
              <a:ln cap="flat" cmpd="sng" w="53975">
                <a:solidFill>
                  <a:srgbClr val="7FC5D4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350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Requested Feature</a:t>
                </a:r>
                <a:endParaRPr/>
              </a:p>
            </p:txBody>
          </p:sp>
          <p:sp>
            <p:nvSpPr>
              <p:cNvPr id="157" name="Google Shape;157;p27"/>
              <p:cNvSpPr txBox="1"/>
              <p:nvPr/>
            </p:nvSpPr>
            <p:spPr>
              <a:xfrm>
                <a:off x="838732" y="2066026"/>
                <a:ext cx="1993900" cy="300082"/>
              </a:xfrm>
              <a:prstGeom prst="rect">
                <a:avLst/>
              </a:prstGeom>
              <a:solidFill>
                <a:srgbClr val="7FC5D4"/>
              </a:solidFill>
              <a:ln cap="flat" cmpd="sng" w="53975">
                <a:solidFill>
                  <a:srgbClr val="7FC5D4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350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Acceptance Criteria</a:t>
                </a:r>
                <a:endParaRPr/>
              </a:p>
            </p:txBody>
          </p:sp>
          <p:sp>
            <p:nvSpPr>
              <p:cNvPr id="158" name="Google Shape;158;p27"/>
              <p:cNvSpPr txBox="1"/>
              <p:nvPr/>
            </p:nvSpPr>
            <p:spPr>
              <a:xfrm>
                <a:off x="824926" y="2841726"/>
                <a:ext cx="1792428" cy="715581"/>
              </a:xfrm>
              <a:prstGeom prst="rect">
                <a:avLst/>
              </a:prstGeom>
              <a:solidFill>
                <a:srgbClr val="7FC5D4"/>
              </a:solidFill>
              <a:ln cap="flat" cmpd="sng" w="53975">
                <a:solidFill>
                  <a:srgbClr val="7FC5D4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350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Test Case Development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cxnSp>
            <p:nvCxnSpPr>
              <p:cNvPr id="159" name="Google Shape;159;p27"/>
              <p:cNvCxnSpPr/>
              <p:nvPr/>
            </p:nvCxnSpPr>
            <p:spPr>
              <a:xfrm>
                <a:off x="1387475" y="2386685"/>
                <a:ext cx="0" cy="492575"/>
              </a:xfrm>
              <a:prstGeom prst="straightConnector1">
                <a:avLst/>
              </a:prstGeom>
              <a:noFill/>
              <a:ln cap="flat" cmpd="sng" w="15875">
                <a:solidFill>
                  <a:srgbClr val="2A7180"/>
                </a:solidFill>
                <a:prstDash val="solid"/>
                <a:round/>
                <a:headEnd len="med" w="med" type="triangle"/>
                <a:tailEnd len="med" w="med" type="triangle"/>
              </a:ln>
            </p:spPr>
          </p:cxnSp>
          <p:cxnSp>
            <p:nvCxnSpPr>
              <p:cNvPr id="160" name="Google Shape;160;p27"/>
              <p:cNvCxnSpPr/>
              <p:nvPr/>
            </p:nvCxnSpPr>
            <p:spPr>
              <a:xfrm>
                <a:off x="1387475" y="3575208"/>
                <a:ext cx="0" cy="582681"/>
              </a:xfrm>
              <a:prstGeom prst="straightConnector1">
                <a:avLst/>
              </a:prstGeom>
              <a:noFill/>
              <a:ln cap="flat" cmpd="sng" w="15875">
                <a:solidFill>
                  <a:srgbClr val="2A7180"/>
                </a:solidFill>
                <a:prstDash val="solid"/>
                <a:round/>
                <a:headEnd len="med" w="med" type="triangle"/>
                <a:tailEnd len="med" w="med" type="triangle"/>
              </a:ln>
            </p:spPr>
          </p:cxnSp>
          <p:cxnSp>
            <p:nvCxnSpPr>
              <p:cNvPr id="161" name="Google Shape;161;p27"/>
              <p:cNvCxnSpPr/>
              <p:nvPr/>
            </p:nvCxnSpPr>
            <p:spPr>
              <a:xfrm>
                <a:off x="1387475" y="1704501"/>
                <a:ext cx="0" cy="361524"/>
              </a:xfrm>
              <a:prstGeom prst="straightConnector1">
                <a:avLst/>
              </a:prstGeom>
              <a:noFill/>
              <a:ln cap="flat" cmpd="sng" w="15875">
                <a:solidFill>
                  <a:srgbClr val="2A7180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sp>
            <p:nvSpPr>
              <p:cNvPr id="162" name="Google Shape;162;p27"/>
              <p:cNvSpPr txBox="1"/>
              <p:nvPr/>
            </p:nvSpPr>
            <p:spPr>
              <a:xfrm>
                <a:off x="5056863" y="1212952"/>
                <a:ext cx="1677639" cy="507831"/>
              </a:xfrm>
              <a:prstGeom prst="rect">
                <a:avLst/>
              </a:prstGeom>
              <a:solidFill>
                <a:srgbClr val="7FC5D4"/>
              </a:solidFill>
              <a:ln cap="flat" cmpd="sng" w="53975">
                <a:solidFill>
                  <a:srgbClr val="7FC5D4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350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     Development.    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63" name="Google Shape;163;p27"/>
              <p:cNvSpPr txBox="1"/>
              <p:nvPr/>
            </p:nvSpPr>
            <p:spPr>
              <a:xfrm>
                <a:off x="3689453" y="2411497"/>
                <a:ext cx="1096582" cy="507831"/>
              </a:xfrm>
              <a:prstGeom prst="rect">
                <a:avLst/>
              </a:prstGeom>
              <a:solidFill>
                <a:srgbClr val="7FC5D4"/>
              </a:solidFill>
              <a:ln cap="flat" cmpd="sng" w="53975">
                <a:solidFill>
                  <a:srgbClr val="7FC5D4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350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    Testing.   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cxnSp>
            <p:nvCxnSpPr>
              <p:cNvPr id="164" name="Google Shape;164;p27"/>
              <p:cNvCxnSpPr>
                <a:endCxn id="162" idx="1"/>
              </p:cNvCxnSpPr>
              <p:nvPr/>
            </p:nvCxnSpPr>
            <p:spPr>
              <a:xfrm flipH="1" rot="10800000">
                <a:off x="2832663" y="1466867"/>
                <a:ext cx="2224200" cy="858900"/>
              </a:xfrm>
              <a:prstGeom prst="straightConnector1">
                <a:avLst/>
              </a:prstGeom>
              <a:noFill/>
              <a:ln cap="flat" cmpd="sng" w="15875">
                <a:solidFill>
                  <a:srgbClr val="2A7180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165" name="Google Shape;165;p27"/>
              <p:cNvCxnSpPr>
                <a:stCxn id="158" idx="3"/>
              </p:cNvCxnSpPr>
              <p:nvPr/>
            </p:nvCxnSpPr>
            <p:spPr>
              <a:xfrm flipH="1" rot="10800000">
                <a:off x="2617354" y="2583616"/>
                <a:ext cx="1059300" cy="615900"/>
              </a:xfrm>
              <a:prstGeom prst="straightConnector1">
                <a:avLst/>
              </a:prstGeom>
              <a:noFill/>
              <a:ln cap="flat" cmpd="sng" w="15875">
                <a:solidFill>
                  <a:srgbClr val="2A7180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sp>
            <p:nvSpPr>
              <p:cNvPr id="166" name="Google Shape;166;p27"/>
              <p:cNvSpPr txBox="1"/>
              <p:nvPr/>
            </p:nvSpPr>
            <p:spPr>
              <a:xfrm>
                <a:off x="4505174" y="1865964"/>
                <a:ext cx="703621" cy="4154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50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(Demo,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50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Bugs)</a:t>
                </a:r>
                <a:endParaRPr/>
              </a:p>
            </p:txBody>
          </p:sp>
          <p:sp>
            <p:nvSpPr>
              <p:cNvPr id="167" name="Google Shape;167;p27"/>
              <p:cNvSpPr txBox="1"/>
              <p:nvPr/>
            </p:nvSpPr>
            <p:spPr>
              <a:xfrm>
                <a:off x="3711526" y="3396004"/>
                <a:ext cx="1024639" cy="507831"/>
              </a:xfrm>
              <a:prstGeom prst="rect">
                <a:avLst/>
              </a:prstGeom>
              <a:solidFill>
                <a:srgbClr val="7FC5D4"/>
              </a:solidFill>
              <a:ln cap="flat" cmpd="sng" w="53975">
                <a:solidFill>
                  <a:srgbClr val="7FC5D4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350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  Business  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68" name="Google Shape;168;p27"/>
              <p:cNvSpPr txBox="1"/>
              <p:nvPr/>
            </p:nvSpPr>
            <p:spPr>
              <a:xfrm>
                <a:off x="3707326" y="4261405"/>
                <a:ext cx="1079450" cy="715581"/>
              </a:xfrm>
              <a:prstGeom prst="rect">
                <a:avLst/>
              </a:prstGeom>
              <a:solidFill>
                <a:srgbClr val="7FC5D4"/>
              </a:solidFill>
              <a:ln cap="flat" cmpd="sng" w="53975">
                <a:solidFill>
                  <a:srgbClr val="7FC5D4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350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  UAT Kickoff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cxnSp>
            <p:nvCxnSpPr>
              <p:cNvPr id="169" name="Google Shape;169;p27"/>
              <p:cNvCxnSpPr/>
              <p:nvPr/>
            </p:nvCxnSpPr>
            <p:spPr>
              <a:xfrm>
                <a:off x="4162490" y="2896245"/>
                <a:ext cx="0" cy="467092"/>
              </a:xfrm>
              <a:prstGeom prst="straightConnector1">
                <a:avLst/>
              </a:prstGeom>
              <a:noFill/>
              <a:ln cap="flat" cmpd="sng" w="15875">
                <a:solidFill>
                  <a:srgbClr val="2A7180"/>
                </a:solidFill>
                <a:prstDash val="solid"/>
                <a:round/>
                <a:headEnd len="med" w="med" type="triangle"/>
                <a:tailEnd len="med" w="med" type="triangle"/>
              </a:ln>
            </p:spPr>
          </p:cxnSp>
          <p:cxnSp>
            <p:nvCxnSpPr>
              <p:cNvPr id="170" name="Google Shape;170;p27"/>
              <p:cNvCxnSpPr>
                <a:stCxn id="167" idx="2"/>
              </p:cNvCxnSpPr>
              <p:nvPr/>
            </p:nvCxnSpPr>
            <p:spPr>
              <a:xfrm flipH="1">
                <a:off x="4162346" y="3903835"/>
                <a:ext cx="61500" cy="342600"/>
              </a:xfrm>
              <a:prstGeom prst="straightConnector1">
                <a:avLst/>
              </a:prstGeom>
              <a:noFill/>
              <a:ln cap="flat" cmpd="sng" w="15875">
                <a:solidFill>
                  <a:srgbClr val="2A7180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sp>
            <p:nvSpPr>
              <p:cNvPr id="171" name="Google Shape;171;p27"/>
              <p:cNvSpPr txBox="1"/>
              <p:nvPr/>
            </p:nvSpPr>
            <p:spPr>
              <a:xfrm>
                <a:off x="5022167" y="2878589"/>
                <a:ext cx="2040751" cy="507831"/>
              </a:xfrm>
              <a:prstGeom prst="rect">
                <a:avLst/>
              </a:prstGeom>
              <a:solidFill>
                <a:srgbClr val="7FC5D4"/>
              </a:solidFill>
              <a:ln cap="flat" cmpd="sng" w="53975">
                <a:solidFill>
                  <a:srgbClr val="7FC5D4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350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User Acceptance Testing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350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             (UAT)</a:t>
                </a:r>
                <a:endParaRPr/>
              </a:p>
            </p:txBody>
          </p:sp>
          <p:cxnSp>
            <p:nvCxnSpPr>
              <p:cNvPr id="172" name="Google Shape;172;p27"/>
              <p:cNvCxnSpPr>
                <a:stCxn id="168" idx="3"/>
              </p:cNvCxnSpPr>
              <p:nvPr/>
            </p:nvCxnSpPr>
            <p:spPr>
              <a:xfrm flipH="1" rot="10800000">
                <a:off x="4786776" y="3396096"/>
                <a:ext cx="650700" cy="1223100"/>
              </a:xfrm>
              <a:prstGeom prst="straightConnector1">
                <a:avLst/>
              </a:prstGeom>
              <a:noFill/>
              <a:ln cap="flat" cmpd="sng" w="15875">
                <a:solidFill>
                  <a:srgbClr val="2A7180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173" name="Google Shape;173;p27"/>
              <p:cNvCxnSpPr/>
              <p:nvPr/>
            </p:nvCxnSpPr>
            <p:spPr>
              <a:xfrm flipH="1" rot="10800000">
                <a:off x="5875245" y="1756165"/>
                <a:ext cx="1398" cy="1115198"/>
              </a:xfrm>
              <a:prstGeom prst="straightConnector1">
                <a:avLst/>
              </a:prstGeom>
              <a:noFill/>
              <a:ln cap="flat" cmpd="sng" w="15875">
                <a:solidFill>
                  <a:srgbClr val="2A7180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sp>
            <p:nvSpPr>
              <p:cNvPr id="174" name="Google Shape;174;p27"/>
              <p:cNvSpPr txBox="1"/>
              <p:nvPr/>
            </p:nvSpPr>
            <p:spPr>
              <a:xfrm>
                <a:off x="4939894" y="5063077"/>
                <a:ext cx="949299" cy="507831"/>
              </a:xfrm>
              <a:prstGeom prst="rect">
                <a:avLst/>
              </a:prstGeom>
              <a:solidFill>
                <a:srgbClr val="7FC5D4"/>
              </a:solidFill>
              <a:ln cap="flat" cmpd="sng" w="53975">
                <a:solidFill>
                  <a:srgbClr val="7FC5D4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350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  Release  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75" name="Google Shape;175;p27"/>
              <p:cNvSpPr txBox="1"/>
              <p:nvPr/>
            </p:nvSpPr>
            <p:spPr>
              <a:xfrm>
                <a:off x="6613512" y="5089485"/>
                <a:ext cx="1986634" cy="507831"/>
              </a:xfrm>
              <a:prstGeom prst="rect">
                <a:avLst/>
              </a:prstGeom>
              <a:solidFill>
                <a:srgbClr val="7FC5D4"/>
              </a:solidFill>
              <a:ln cap="flat" cmpd="sng" w="53975">
                <a:solidFill>
                  <a:srgbClr val="7FC5D4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350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  Post Release Support  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76" name="Google Shape;176;p27"/>
              <p:cNvSpPr txBox="1"/>
              <p:nvPr/>
            </p:nvSpPr>
            <p:spPr>
              <a:xfrm>
                <a:off x="5491645" y="3951245"/>
                <a:ext cx="1481206" cy="715581"/>
              </a:xfrm>
              <a:prstGeom prst="rect">
                <a:avLst/>
              </a:prstGeom>
              <a:solidFill>
                <a:srgbClr val="7FC5D4"/>
              </a:solidFill>
              <a:ln cap="flat" cmpd="sng" w="53975">
                <a:solidFill>
                  <a:srgbClr val="7FC5D4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350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  Business Approval   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cxnSp>
            <p:nvCxnSpPr>
              <p:cNvPr id="177" name="Google Shape;177;p27"/>
              <p:cNvCxnSpPr>
                <a:endCxn id="174" idx="0"/>
              </p:cNvCxnSpPr>
              <p:nvPr/>
            </p:nvCxnSpPr>
            <p:spPr>
              <a:xfrm flipH="1">
                <a:off x="5414544" y="4666777"/>
                <a:ext cx="278700" cy="396300"/>
              </a:xfrm>
              <a:prstGeom prst="straightConnector1">
                <a:avLst/>
              </a:prstGeom>
              <a:noFill/>
              <a:ln cap="flat" cmpd="sng" w="15875">
                <a:solidFill>
                  <a:srgbClr val="2A7180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178" name="Google Shape;178;p27"/>
              <p:cNvCxnSpPr/>
              <p:nvPr/>
            </p:nvCxnSpPr>
            <p:spPr>
              <a:xfrm>
                <a:off x="5876643" y="3384775"/>
                <a:ext cx="0" cy="528543"/>
              </a:xfrm>
              <a:prstGeom prst="straightConnector1">
                <a:avLst/>
              </a:prstGeom>
              <a:noFill/>
              <a:ln cap="flat" cmpd="sng" w="15875">
                <a:solidFill>
                  <a:srgbClr val="2A7180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179" name="Google Shape;179;p27"/>
              <p:cNvCxnSpPr/>
              <p:nvPr/>
            </p:nvCxnSpPr>
            <p:spPr>
              <a:xfrm>
                <a:off x="5889193" y="5331859"/>
                <a:ext cx="668260" cy="0"/>
              </a:xfrm>
              <a:prstGeom prst="straightConnector1">
                <a:avLst/>
              </a:prstGeom>
              <a:noFill/>
              <a:ln cap="flat" cmpd="sng" w="15875">
                <a:solidFill>
                  <a:srgbClr val="2A7180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cxnSp>
            <p:nvCxnSpPr>
              <p:cNvPr id="180" name="Google Shape;180;p27"/>
              <p:cNvCxnSpPr/>
              <p:nvPr/>
            </p:nvCxnSpPr>
            <p:spPr>
              <a:xfrm rot="10800000">
                <a:off x="6760280" y="1704501"/>
                <a:ext cx="1396811" cy="3327449"/>
              </a:xfrm>
              <a:prstGeom prst="straightConnector1">
                <a:avLst/>
              </a:prstGeom>
              <a:noFill/>
              <a:ln cap="flat" cmpd="sng" w="15875">
                <a:solidFill>
                  <a:srgbClr val="2A7180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  <p:sp>
            <p:nvSpPr>
              <p:cNvPr id="181" name="Google Shape;181;p27"/>
              <p:cNvSpPr txBox="1"/>
              <p:nvPr/>
            </p:nvSpPr>
            <p:spPr>
              <a:xfrm>
                <a:off x="7251279" y="3363337"/>
                <a:ext cx="1287532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50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(Hot Fix/Warm Fix)</a:t>
                </a:r>
                <a:endParaRPr/>
              </a:p>
            </p:txBody>
          </p:sp>
          <p:cxnSp>
            <p:nvCxnSpPr>
              <p:cNvPr id="182" name="Google Shape;182;p27"/>
              <p:cNvCxnSpPr/>
              <p:nvPr/>
            </p:nvCxnSpPr>
            <p:spPr>
              <a:xfrm flipH="1">
                <a:off x="4453011" y="1754851"/>
                <a:ext cx="896429" cy="610200"/>
              </a:xfrm>
              <a:prstGeom prst="straightConnector1">
                <a:avLst/>
              </a:prstGeom>
              <a:noFill/>
              <a:ln cap="flat" cmpd="sng" w="15875">
                <a:solidFill>
                  <a:srgbClr val="2A7180"/>
                </a:solidFill>
                <a:prstDash val="solid"/>
                <a:round/>
                <a:headEnd len="med" w="med" type="triangle"/>
                <a:tailEnd len="med" w="med" type="triangle"/>
              </a:ln>
            </p:spPr>
          </p:cxnSp>
          <p:sp>
            <p:nvSpPr>
              <p:cNvPr id="183" name="Google Shape;183;p27"/>
              <p:cNvSpPr txBox="1"/>
              <p:nvPr/>
            </p:nvSpPr>
            <p:spPr>
              <a:xfrm>
                <a:off x="4892534" y="2422758"/>
                <a:ext cx="1289141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50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(UAT Feedback)</a:t>
                </a:r>
                <a:endParaRPr/>
              </a:p>
            </p:txBody>
          </p:sp>
          <p:sp>
            <p:nvSpPr>
              <p:cNvPr id="184" name="Google Shape;184;p27"/>
              <p:cNvSpPr txBox="1"/>
              <p:nvPr/>
            </p:nvSpPr>
            <p:spPr>
              <a:xfrm>
                <a:off x="785850" y="4157889"/>
                <a:ext cx="2695994" cy="507831"/>
              </a:xfrm>
              <a:prstGeom prst="rect">
                <a:avLst/>
              </a:prstGeom>
              <a:solidFill>
                <a:srgbClr val="7FC5D4"/>
              </a:solidFill>
              <a:ln cap="flat" cmpd="sng" w="53975">
                <a:solidFill>
                  <a:srgbClr val="7FC5D4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350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Test Case Review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350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Development/QA/Business Users</a:t>
                </a:r>
                <a:endParaRPr/>
              </a:p>
            </p:txBody>
          </p:sp>
          <p:sp>
            <p:nvSpPr>
              <p:cNvPr id="185" name="Google Shape;185;p27"/>
              <p:cNvSpPr txBox="1"/>
              <p:nvPr/>
            </p:nvSpPr>
            <p:spPr>
              <a:xfrm>
                <a:off x="4121691" y="3030221"/>
                <a:ext cx="664343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50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(Demo)</a:t>
                </a:r>
                <a:endParaRPr/>
              </a:p>
            </p:txBody>
          </p:sp>
        </p:grpSp>
        <p:cxnSp>
          <p:nvCxnSpPr>
            <p:cNvPr id="186" name="Google Shape;186;p27"/>
            <p:cNvCxnSpPr/>
            <p:nvPr/>
          </p:nvCxnSpPr>
          <p:spPr>
            <a:xfrm rot="10800000">
              <a:off x="4812030" y="2532310"/>
              <a:ext cx="668595" cy="309416"/>
            </a:xfrm>
            <a:prstGeom prst="straightConnector1">
              <a:avLst/>
            </a:prstGeom>
            <a:noFill/>
            <a:ln cap="flat" cmpd="sng" w="15875">
              <a:solidFill>
                <a:srgbClr val="2A7180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8"/>
          <p:cNvSpPr txBox="1"/>
          <p:nvPr>
            <p:ph idx="1" type="body"/>
          </p:nvPr>
        </p:nvSpPr>
        <p:spPr>
          <a:xfrm>
            <a:off x="457200" y="957533"/>
            <a:ext cx="8229600" cy="5168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ctr">
              <a:spcBef>
                <a:spcPts val="72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1" lang="en-US" sz="3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QA Process and Workflow</a:t>
            </a:r>
            <a:endParaRPr/>
          </a:p>
        </p:txBody>
      </p:sp>
      <p:sp>
        <p:nvSpPr>
          <p:cNvPr id="192" name="Google Shape;192;p28"/>
          <p:cNvSpPr txBox="1"/>
          <p:nvPr>
            <p:ph idx="12" type="sldNum"/>
          </p:nvPr>
        </p:nvSpPr>
        <p:spPr>
          <a:xfrm>
            <a:off x="8168640" y="6356351"/>
            <a:ext cx="5181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b="0" sz="800">
              <a:solidFill>
                <a:srgbClr val="898989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Google Shape;197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0251" y="1278985"/>
            <a:ext cx="8196549" cy="2766081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29"/>
          <p:cNvSpPr txBox="1"/>
          <p:nvPr>
            <p:ph type="title"/>
          </p:nvPr>
        </p:nvSpPr>
        <p:spPr>
          <a:xfrm>
            <a:off x="457200" y="274639"/>
            <a:ext cx="8229600" cy="6397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libri"/>
              <a:buNone/>
            </a:pPr>
            <a:r>
              <a:rPr b="1" i="0" lang="en-US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Acceptance Criteria</a:t>
            </a:r>
            <a:endParaRPr/>
          </a:p>
        </p:txBody>
      </p:sp>
      <p:pic>
        <p:nvPicPr>
          <p:cNvPr id="199" name="Google Shape;199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3661" y="4379414"/>
            <a:ext cx="8183139" cy="18158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0"/>
          <p:cNvSpPr txBox="1"/>
          <p:nvPr>
            <p:ph type="title"/>
          </p:nvPr>
        </p:nvSpPr>
        <p:spPr>
          <a:xfrm>
            <a:off x="457200" y="274639"/>
            <a:ext cx="8229600" cy="6397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libri"/>
              <a:buNone/>
            </a:pPr>
            <a:r>
              <a:rPr b="1" i="0" lang="en-US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Test Planning and Test Case</a:t>
            </a:r>
            <a:endParaRPr/>
          </a:p>
        </p:txBody>
      </p:sp>
      <p:sp>
        <p:nvSpPr>
          <p:cNvPr id="205" name="Google Shape;205;p30"/>
          <p:cNvSpPr/>
          <p:nvPr/>
        </p:nvSpPr>
        <p:spPr>
          <a:xfrm>
            <a:off x="503661" y="1275066"/>
            <a:ext cx="6539690" cy="2154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5287" lvl="0" marL="395287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test steps and expected behavior</a:t>
            </a:r>
            <a:endParaRPr/>
          </a:p>
          <a:p>
            <a:pPr indent="-395287" lvl="0" marL="39528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Show test coverage</a:t>
            </a:r>
            <a:endParaRPr/>
          </a:p>
          <a:p>
            <a:pPr indent="-395287" lvl="0" marL="39528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Communicate what is being tested </a:t>
            </a:r>
            <a:endParaRPr/>
          </a:p>
          <a:p>
            <a:pPr indent="-395287" lvl="0" marL="39528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Confirm we are testing the features in the right way</a:t>
            </a:r>
            <a:endParaRPr/>
          </a:p>
          <a:p>
            <a:pPr indent="-395287" lvl="0" marL="39528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Fulfill compliance requirement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Submit test case along with the release ticket</a:t>
            </a:r>
            <a:endParaRPr/>
          </a:p>
        </p:txBody>
      </p:sp>
      <p:pic>
        <p:nvPicPr>
          <p:cNvPr id="206" name="Google Shape;206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3661" y="3709358"/>
            <a:ext cx="7918883" cy="24790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1"/>
          <p:cNvSpPr txBox="1"/>
          <p:nvPr>
            <p:ph type="title"/>
          </p:nvPr>
        </p:nvSpPr>
        <p:spPr>
          <a:xfrm>
            <a:off x="457200" y="274639"/>
            <a:ext cx="8229600" cy="655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libri"/>
              <a:buNone/>
            </a:pPr>
            <a:r>
              <a:rPr b="1" i="0" lang="en-US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Demo</a:t>
            </a:r>
            <a:endParaRPr/>
          </a:p>
        </p:txBody>
      </p:sp>
      <p:sp>
        <p:nvSpPr>
          <p:cNvPr id="212" name="Google Shape;212;p31"/>
          <p:cNvSpPr txBox="1"/>
          <p:nvPr>
            <p:ph idx="1" type="body"/>
          </p:nvPr>
        </p:nvSpPr>
        <p:spPr>
          <a:xfrm>
            <a:off x="457200" y="111549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13" name="Google Shape;213;p31"/>
          <p:cNvSpPr txBox="1"/>
          <p:nvPr/>
        </p:nvSpPr>
        <p:spPr>
          <a:xfrm>
            <a:off x="628650" y="929640"/>
            <a:ext cx="7886700" cy="4974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Who and when?</a:t>
            </a:r>
            <a:endParaRPr/>
          </a:p>
          <a:p>
            <a:pPr indent="-457200" lvl="1" marL="457200" marR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Developer to QA</a:t>
            </a:r>
            <a:endParaRPr/>
          </a:p>
          <a:p>
            <a:pPr indent="-342900" lvl="2" marL="800100" marR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on-going effort during development cycle</a:t>
            </a:r>
            <a:endParaRPr/>
          </a:p>
          <a:p>
            <a:pPr indent="-457200" lvl="1" marL="457200" marR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Development team to business stakeholder</a:t>
            </a:r>
            <a:endParaRPr/>
          </a:p>
          <a:p>
            <a:pPr indent="-342900" lvl="2" marL="800100" marR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during development</a:t>
            </a:r>
            <a:endParaRPr/>
          </a:p>
          <a:p>
            <a:pPr indent="-457200" lvl="1" marL="457200" marR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Business stakeholder to business team</a:t>
            </a:r>
            <a:endParaRPr/>
          </a:p>
          <a:p>
            <a:pPr indent="-342900" lvl="2" marL="800100" marR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Introduce new features to the business team</a:t>
            </a:r>
            <a:endParaRPr/>
          </a:p>
          <a:p>
            <a:pPr indent="-457200" lvl="1" marL="457200" marR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Development team to Application Support and Maintenance Team</a:t>
            </a:r>
            <a:endParaRPr/>
          </a:p>
          <a:p>
            <a:pPr indent="-342900" lvl="2" marL="800100" marR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release day or day after release</a:t>
            </a:r>
            <a:endParaRPr/>
          </a:p>
          <a:p>
            <a:pPr indent="0" lvl="1" marL="342900" marR="0" rtl="0" algn="l"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2"/>
          <p:cNvSpPr txBox="1"/>
          <p:nvPr>
            <p:ph type="title"/>
          </p:nvPr>
        </p:nvSpPr>
        <p:spPr>
          <a:xfrm>
            <a:off x="457200" y="274639"/>
            <a:ext cx="8229600" cy="655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libri"/>
              <a:buNone/>
            </a:pPr>
            <a:r>
              <a:rPr b="1" i="0" lang="en-US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Demo</a:t>
            </a:r>
            <a:endParaRPr/>
          </a:p>
        </p:txBody>
      </p:sp>
      <p:sp>
        <p:nvSpPr>
          <p:cNvPr id="219" name="Google Shape;219;p32"/>
          <p:cNvSpPr txBox="1"/>
          <p:nvPr>
            <p:ph idx="1" type="body"/>
          </p:nvPr>
        </p:nvSpPr>
        <p:spPr>
          <a:xfrm>
            <a:off x="457200" y="111549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20" name="Google Shape;220;p32"/>
          <p:cNvSpPr txBox="1"/>
          <p:nvPr/>
        </p:nvSpPr>
        <p:spPr>
          <a:xfrm>
            <a:off x="628650" y="929640"/>
            <a:ext cx="7886700" cy="4974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What do we do?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Communicate features</a:t>
            </a:r>
            <a:endParaRPr/>
          </a:p>
          <a:p>
            <a:pPr indent="-45720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Confirm features</a:t>
            </a:r>
            <a:endParaRPr/>
          </a:p>
          <a:p>
            <a:pPr indent="-342900" lvl="3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they fit your workflow?</a:t>
            </a:r>
            <a:endParaRPr/>
          </a:p>
          <a:p>
            <a:pPr indent="-342900" lvl="3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the UI intuitive?</a:t>
            </a:r>
            <a:endParaRPr/>
          </a:p>
          <a:p>
            <a:pPr indent="-45720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 early feedback</a:t>
            </a:r>
            <a:endParaRPr/>
          </a:p>
          <a:p>
            <a:pPr indent="-45720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Promote involvement</a:t>
            </a:r>
            <a:endParaRPr/>
          </a:p>
          <a:p>
            <a:pPr indent="0" lvl="1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221" name="Google Shape;221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01179" y="3110953"/>
            <a:ext cx="3899896" cy="29249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3"/>
          <p:cNvSpPr txBox="1"/>
          <p:nvPr>
            <p:ph type="title"/>
          </p:nvPr>
        </p:nvSpPr>
        <p:spPr>
          <a:xfrm>
            <a:off x="457200" y="274639"/>
            <a:ext cx="8229600" cy="655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libri"/>
              <a:buNone/>
            </a:pPr>
            <a:r>
              <a:rPr b="1" i="0" lang="en-US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User Acceptance Testing</a:t>
            </a:r>
            <a:r>
              <a:rPr b="1" i="0" lang="en-US" sz="28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(UAT)</a:t>
            </a:r>
            <a:endParaRPr/>
          </a:p>
        </p:txBody>
      </p:sp>
      <p:sp>
        <p:nvSpPr>
          <p:cNvPr id="227" name="Google Shape;227;p33"/>
          <p:cNvSpPr txBox="1"/>
          <p:nvPr>
            <p:ph idx="1" type="body"/>
          </p:nvPr>
        </p:nvSpPr>
        <p:spPr>
          <a:xfrm>
            <a:off x="457200" y="929639"/>
            <a:ext cx="8229600" cy="5318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What is User Acceptance Testing?</a:t>
            </a:r>
            <a:endParaRPr/>
          </a:p>
          <a:p>
            <a:pPr indent="-45720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Actual software users test the software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When is UAT performed? </a:t>
            </a:r>
            <a:endParaRPr/>
          </a:p>
          <a:p>
            <a:pPr indent="-45720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the end of the development cycle of the release</a:t>
            </a:r>
            <a:endParaRPr/>
          </a:p>
          <a:p>
            <a:pPr indent="-45720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Continuous UAT</a:t>
            </a:r>
            <a:endParaRPr/>
          </a:p>
          <a:p>
            <a:pPr indent="0" lvl="1" marL="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How to prepare for UAT?</a:t>
            </a:r>
            <a:endParaRPr/>
          </a:p>
          <a:p>
            <a:pPr indent="-45720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Keep user informed with the UAT schedule</a:t>
            </a:r>
            <a:endParaRPr/>
          </a:p>
          <a:p>
            <a:pPr indent="-45720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Demo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What to look for in UAT?</a:t>
            </a:r>
            <a:endParaRPr/>
          </a:p>
          <a:p>
            <a:pPr indent="-45720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Confirm that we built the right thing</a:t>
            </a:r>
            <a:endParaRPr/>
          </a:p>
          <a:p>
            <a:pPr indent="-45720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Bugs like minor feature or cosmetic bugs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4"/>
          <p:cNvSpPr txBox="1"/>
          <p:nvPr>
            <p:ph type="title"/>
          </p:nvPr>
        </p:nvSpPr>
        <p:spPr>
          <a:xfrm>
            <a:off x="457200" y="274639"/>
            <a:ext cx="8229600" cy="655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libri"/>
              <a:buNone/>
            </a:pPr>
            <a:r>
              <a:rPr b="1" i="0" lang="en-US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Ways to conduct User Acceptance Testing</a:t>
            </a:r>
            <a:r>
              <a:rPr b="1" i="0" lang="en-US" sz="28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endParaRPr/>
          </a:p>
        </p:txBody>
      </p:sp>
      <p:sp>
        <p:nvSpPr>
          <p:cNvPr id="233" name="Google Shape;233;p34"/>
          <p:cNvSpPr txBox="1"/>
          <p:nvPr>
            <p:ph idx="1" type="body"/>
          </p:nvPr>
        </p:nvSpPr>
        <p:spPr>
          <a:xfrm>
            <a:off x="457200" y="117817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1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Black Box Testing</a:t>
            </a:r>
            <a:endParaRPr/>
          </a:p>
          <a:p>
            <a:pPr indent="-45720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Case Testing</a:t>
            </a:r>
            <a:endParaRPr/>
          </a:p>
          <a:p>
            <a:pPr indent="-45720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Discovery/Exploratory Testing</a:t>
            </a:r>
            <a:endParaRPr/>
          </a:p>
          <a:p>
            <a:pPr indent="-45720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Risk-Based Testing</a:t>
            </a:r>
            <a:endParaRPr/>
          </a:p>
          <a:p>
            <a:pPr indent="-45720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Pair User Acceptance Testing</a:t>
            </a:r>
            <a:endParaRPr/>
          </a:p>
        </p:txBody>
      </p:sp>
      <p:pic>
        <p:nvPicPr>
          <p:cNvPr id="234" name="Google Shape;234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5410" y="3441151"/>
            <a:ext cx="3906590" cy="21974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5"/>
          <p:cNvSpPr txBox="1"/>
          <p:nvPr>
            <p:ph type="title"/>
          </p:nvPr>
        </p:nvSpPr>
        <p:spPr>
          <a:xfrm>
            <a:off x="457200" y="274639"/>
            <a:ext cx="8229600" cy="655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libri"/>
              <a:buNone/>
            </a:pPr>
            <a:r>
              <a:rPr b="1" i="0" lang="en-US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Prepare to release to production</a:t>
            </a:r>
            <a:endParaRPr/>
          </a:p>
        </p:txBody>
      </p:sp>
      <p:sp>
        <p:nvSpPr>
          <p:cNvPr id="240" name="Google Shape;240;p35"/>
          <p:cNvSpPr txBox="1"/>
          <p:nvPr>
            <p:ph idx="1" type="body"/>
          </p:nvPr>
        </p:nvSpPr>
        <p:spPr>
          <a:xfrm>
            <a:off x="494270" y="837398"/>
            <a:ext cx="8229600" cy="5467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Coordinate with the business </a:t>
            </a:r>
            <a:endParaRPr/>
          </a:p>
          <a:p>
            <a:pPr indent="-342900" lvl="2" marL="8001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Obtain business approval to release</a:t>
            </a:r>
            <a:endParaRPr/>
          </a:p>
          <a:p>
            <a:pPr indent="0" lvl="2" marL="457200" marR="0" rtl="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Coordinate with other releasing teams</a:t>
            </a:r>
            <a:endParaRPr/>
          </a:p>
          <a:p>
            <a:pPr indent="-342900" lvl="2" marL="8001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Merge releasing applications if necessary</a:t>
            </a:r>
            <a:endParaRPr/>
          </a:p>
          <a:p>
            <a:pPr indent="0" lvl="2" marL="457200" marR="0" rtl="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Stage releasing applications</a:t>
            </a:r>
            <a:endParaRPr/>
          </a:p>
          <a:p>
            <a:pPr indent="-342900" lvl="2" marL="8001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Deploy all releasing applications to Integration environment</a:t>
            </a:r>
            <a:endParaRPr/>
          </a:p>
          <a:p>
            <a:pPr indent="0" lvl="2" marL="457200" marR="0" rtl="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Run regression testing </a:t>
            </a:r>
            <a:endParaRPr/>
          </a:p>
          <a:p>
            <a:pPr indent="-342900" lvl="2" marL="8001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Run regression tests on the Integration environment</a:t>
            </a:r>
            <a:endParaRPr/>
          </a:p>
          <a:p>
            <a:pPr indent="0" lvl="2" marL="457200" marR="0" rtl="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Version control </a:t>
            </a:r>
            <a:endParaRPr/>
          </a:p>
          <a:p>
            <a:pPr indent="-342900" lvl="2" marL="8001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Check all the releasing branches are not behind master branch</a:t>
            </a:r>
            <a:endParaRPr/>
          </a:p>
          <a:p>
            <a:pPr indent="0" lvl="2" marL="457200" marR="0" rtl="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Application release ticket </a:t>
            </a:r>
            <a:endParaRPr/>
          </a:p>
          <a:p>
            <a:pPr indent="-342900" lvl="2" marL="8001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post deployment smoke tests </a:t>
            </a:r>
            <a:endParaRPr/>
          </a:p>
          <a:p>
            <a:pPr indent="-342900" lvl="2" marL="8001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QA sign-off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8"/>
          <p:cNvSpPr txBox="1"/>
          <p:nvPr>
            <p:ph type="title"/>
          </p:nvPr>
        </p:nvSpPr>
        <p:spPr>
          <a:xfrm>
            <a:off x="457200" y="274639"/>
            <a:ext cx="8229600" cy="655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libri"/>
              <a:buNone/>
            </a:pPr>
            <a:r>
              <a:rPr b="1" i="0" lang="en-US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Background</a:t>
            </a:r>
            <a:endParaRPr/>
          </a:p>
        </p:txBody>
      </p:sp>
      <p:sp>
        <p:nvSpPr>
          <p:cNvPr id="79" name="Google Shape;79;p18"/>
          <p:cNvSpPr txBox="1"/>
          <p:nvPr>
            <p:ph idx="1" type="body"/>
          </p:nvPr>
        </p:nvSpPr>
        <p:spPr>
          <a:xfrm>
            <a:off x="457200" y="1282389"/>
            <a:ext cx="8229600" cy="4843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Myself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Michelle Wu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B.S. and M.S. in Computer Science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 25 years experience in software testing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done testing on firmware, drivers, printing software, access points management software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Currently with a financial company managing a QA team</a:t>
            </a:r>
            <a:endParaRPr/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80" name="Google Shape;80;p18"/>
          <p:cNvSpPr txBox="1"/>
          <p:nvPr>
            <p:ph idx="12" type="sldNum"/>
          </p:nvPr>
        </p:nvSpPr>
        <p:spPr>
          <a:xfrm>
            <a:off x="8168640" y="6356351"/>
            <a:ext cx="5181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800" u="none" cap="none" strike="noStrike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b="0" i="0" sz="800" u="none" cap="none" strike="noStrike">
              <a:solidFill>
                <a:srgbClr val="898989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6"/>
          <p:cNvSpPr txBox="1"/>
          <p:nvPr>
            <p:ph type="title"/>
          </p:nvPr>
        </p:nvSpPr>
        <p:spPr>
          <a:xfrm>
            <a:off x="457200" y="274639"/>
            <a:ext cx="8229600" cy="655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libri"/>
              <a:buNone/>
            </a:pPr>
            <a:r>
              <a:rPr b="1" i="0" lang="en-US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Post release </a:t>
            </a:r>
            <a:endParaRPr/>
          </a:p>
        </p:txBody>
      </p:sp>
      <p:sp>
        <p:nvSpPr>
          <p:cNvPr id="246" name="Google Shape;246;p36"/>
          <p:cNvSpPr txBox="1"/>
          <p:nvPr>
            <p:ph idx="1" type="body"/>
          </p:nvPr>
        </p:nvSpPr>
        <p:spPr>
          <a:xfrm>
            <a:off x="457200" y="110593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Support release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Answer questions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Address concerns seen in production</a:t>
            </a:r>
            <a:endParaRPr/>
          </a:p>
          <a:p>
            <a:pPr indent="0" lvl="0" marL="0" marR="0" rtl="0" algn="l">
              <a:spcBef>
                <a:spcPts val="160"/>
              </a:spcBef>
              <a:spcAft>
                <a:spcPts val="0"/>
              </a:spcAft>
              <a:buClr>
                <a:schemeClr val="dk2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Warm Fix</a:t>
            </a:r>
            <a:endParaRPr/>
          </a:p>
          <a:p>
            <a:pPr indent="-342900" lvl="2" marL="8001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Bug introduced w/ workaround</a:t>
            </a:r>
            <a:endParaRPr/>
          </a:p>
          <a:p>
            <a:pPr indent="0" lvl="0" marL="0" marR="0" rtl="0" algn="l">
              <a:spcBef>
                <a:spcPts val="160"/>
              </a:spcBef>
              <a:spcAft>
                <a:spcPts val="0"/>
              </a:spcAft>
              <a:buClr>
                <a:schemeClr val="dk2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Hot Fix</a:t>
            </a:r>
            <a:endParaRPr/>
          </a:p>
          <a:p>
            <a:pPr indent="-342900" lvl="1" marL="8001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 stoppage issue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60"/>
              </a:spcBef>
              <a:spcAft>
                <a:spcPts val="0"/>
              </a:spcAft>
              <a:buClr>
                <a:schemeClr val="dk2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Update documentation</a:t>
            </a:r>
            <a:endParaRPr/>
          </a:p>
          <a:p>
            <a:pPr indent="-342900" lvl="1" marL="8001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Regression test documents</a:t>
            </a:r>
            <a:endParaRPr/>
          </a:p>
          <a:p>
            <a:pPr indent="-342900" lvl="1" marL="8001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Helpful testing tips and scripts</a:t>
            </a:r>
            <a:endParaRPr/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7"/>
          <p:cNvSpPr txBox="1"/>
          <p:nvPr>
            <p:ph idx="1" type="body"/>
          </p:nvPr>
        </p:nvSpPr>
        <p:spPr>
          <a:xfrm>
            <a:off x="466063" y="889685"/>
            <a:ext cx="8150812" cy="54893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646464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646464"/>
                </a:solidFill>
                <a:latin typeface="Calibri"/>
                <a:ea typeface="Calibri"/>
                <a:cs typeface="Calibri"/>
                <a:sym typeface="Calibri"/>
              </a:rPr>
              <a:t>Project Management</a:t>
            </a:r>
            <a:endParaRPr/>
          </a:p>
          <a:p>
            <a:pPr indent="-169863" lvl="1" marL="341313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Leankit/Jira</a:t>
            </a:r>
            <a:endParaRPr/>
          </a:p>
          <a:p>
            <a:pPr indent="-169863" lvl="1" marL="341313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Confluence Wiki (project stories, acceptance criteria, test cases)</a:t>
            </a:r>
            <a:endParaRPr/>
          </a:p>
          <a:p>
            <a:pPr indent="0" lvl="1" marL="17145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646464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646464"/>
                </a:solidFill>
                <a:latin typeface="Calibri"/>
                <a:ea typeface="Calibri"/>
                <a:cs typeface="Calibri"/>
                <a:sym typeface="Calibri"/>
              </a:rPr>
              <a:t>Automation</a:t>
            </a:r>
            <a:endParaRPr/>
          </a:p>
          <a:p>
            <a:pPr indent="-169863" lvl="1" marL="341313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Unit Tests</a:t>
            </a:r>
            <a:endParaRPr/>
          </a:p>
          <a:p>
            <a:pPr indent="-169863" lvl="1" marL="341313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Integration Tests ( Specflow)</a:t>
            </a:r>
            <a:endParaRPr/>
          </a:p>
          <a:p>
            <a:pPr indent="-169863" lvl="1" marL="341313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Postman (WebApi testing)</a:t>
            </a:r>
            <a:endParaRPr/>
          </a:p>
          <a:p>
            <a:pPr indent="0" lvl="1" marL="17145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646464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646464"/>
                </a:solidFill>
                <a:latin typeface="Calibri"/>
                <a:ea typeface="Calibri"/>
                <a:cs typeface="Calibri"/>
                <a:sym typeface="Calibri"/>
              </a:rPr>
              <a:t>Logging </a:t>
            </a:r>
            <a:endParaRPr/>
          </a:p>
          <a:p>
            <a:pPr indent="-169863" lvl="1" marL="341313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Kibana/Elk Stack</a:t>
            </a:r>
            <a:endParaRPr/>
          </a:p>
          <a:p>
            <a:pPr indent="-169863" lvl="1" marL="341313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Application log files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1" marL="17145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646464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646464"/>
                </a:solidFill>
                <a:latin typeface="Calibri"/>
                <a:ea typeface="Calibri"/>
                <a:cs typeface="Calibri"/>
                <a:sym typeface="Calibri"/>
              </a:rPr>
              <a:t>Deployment</a:t>
            </a:r>
            <a:endParaRPr/>
          </a:p>
          <a:p>
            <a:pPr indent="-169863" lvl="1" marL="341313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TeamCity (build agent and deployment)</a:t>
            </a:r>
            <a:endParaRPr/>
          </a:p>
          <a:p>
            <a:pPr indent="-169863" lvl="1" marL="341313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Octopus (applications deployment)</a:t>
            </a:r>
            <a:endParaRPr/>
          </a:p>
          <a:p>
            <a:pPr indent="-169863" lvl="1" marL="341313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Dobby (database provisioning)</a:t>
            </a:r>
            <a:endParaRPr/>
          </a:p>
          <a:p>
            <a:pPr indent="-49213" lvl="1" marL="341313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1" marL="17145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52" name="Google Shape;252;p37"/>
          <p:cNvSpPr txBox="1"/>
          <p:nvPr>
            <p:ph type="title"/>
          </p:nvPr>
        </p:nvSpPr>
        <p:spPr>
          <a:xfrm>
            <a:off x="466063" y="179776"/>
            <a:ext cx="7730042" cy="9903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libri"/>
              <a:buNone/>
            </a:pPr>
            <a:r>
              <a:rPr b="1" i="0" lang="en-US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Tools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8"/>
          <p:cNvSpPr txBox="1"/>
          <p:nvPr>
            <p:ph type="title"/>
          </p:nvPr>
        </p:nvSpPr>
        <p:spPr>
          <a:xfrm>
            <a:off x="457200" y="274639"/>
            <a:ext cx="8229600" cy="655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libri"/>
              <a:buNone/>
            </a:pPr>
            <a:r>
              <a:rPr b="0" i="0" lang="en-US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Summary</a:t>
            </a:r>
            <a:endParaRPr b="0" i="0" sz="2800" u="none" cap="none" strike="noStrike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58" name="Google Shape;258;p38"/>
          <p:cNvSpPr txBox="1"/>
          <p:nvPr>
            <p:ph idx="1" type="body"/>
          </p:nvPr>
        </p:nvSpPr>
        <p:spPr>
          <a:xfrm>
            <a:off x="457200" y="929641"/>
            <a:ext cx="8229600" cy="51965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Challenges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Frequent Releases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QA always behind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building the right thing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Agile development does not need QA</a:t>
            </a:r>
            <a:endParaRPr/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Solutions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Smaller releases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 task is testable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more automated tests to reduce overhead in running regression tests manually in every release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Clear acceptance criteria and test case review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Frequent demo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UAT (pair, continuous)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 release support</a:t>
            </a:r>
            <a:endParaRPr/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59" name="Google Shape;259;p38"/>
          <p:cNvSpPr txBox="1"/>
          <p:nvPr>
            <p:ph idx="12" type="sldNum"/>
          </p:nvPr>
        </p:nvSpPr>
        <p:spPr>
          <a:xfrm>
            <a:off x="8168640" y="6356351"/>
            <a:ext cx="5181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b="0" sz="800">
              <a:solidFill>
                <a:srgbClr val="898989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9"/>
          <p:cNvSpPr txBox="1"/>
          <p:nvPr>
            <p:ph type="title"/>
          </p:nvPr>
        </p:nvSpPr>
        <p:spPr>
          <a:xfrm>
            <a:off x="457200" y="274639"/>
            <a:ext cx="8229600" cy="655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libri"/>
              <a:buNone/>
            </a:pPr>
            <a:r>
              <a:rPr b="0" i="0" lang="en-US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Summary</a:t>
            </a:r>
            <a:endParaRPr b="0" i="0" sz="2800" u="none" cap="none" strike="noStrike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65" name="Google Shape;265;p39"/>
          <p:cNvSpPr txBox="1"/>
          <p:nvPr>
            <p:ph idx="1" type="body"/>
          </p:nvPr>
        </p:nvSpPr>
        <p:spPr>
          <a:xfrm>
            <a:off x="457200" y="929641"/>
            <a:ext cx="8229600" cy="51965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QA role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QA involves very early in the development lifecycle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QA plays an important role in every phase of the development cycle</a:t>
            </a:r>
            <a:endParaRPr/>
          </a:p>
          <a:p>
            <a:pPr indent="-285750" lvl="2" marL="10858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defining acceptance criteria to post release support</a:t>
            </a:r>
            <a:endParaRPr/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39"/>
          <p:cNvSpPr txBox="1"/>
          <p:nvPr>
            <p:ph idx="12" type="sldNum"/>
          </p:nvPr>
        </p:nvSpPr>
        <p:spPr>
          <a:xfrm>
            <a:off x="8168640" y="6356351"/>
            <a:ext cx="5181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b="0" sz="800">
              <a:solidFill>
                <a:srgbClr val="898989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0"/>
          <p:cNvSpPr txBox="1"/>
          <p:nvPr>
            <p:ph idx="1" type="body"/>
          </p:nvPr>
        </p:nvSpPr>
        <p:spPr>
          <a:xfrm>
            <a:off x="390525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ctr">
              <a:spcBef>
                <a:spcPts val="72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t/>
            </a:r>
            <a:endParaRPr b="1" i="1" sz="36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72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1" i="1" lang="en-US" sz="3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Thank You</a:t>
            </a:r>
            <a:endParaRPr/>
          </a:p>
          <a:p>
            <a:pPr indent="0" lvl="0" marL="0" marR="0" rtl="0" algn="ctr">
              <a:spcBef>
                <a:spcPts val="72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t/>
            </a:r>
            <a:endParaRPr b="1" i="1" sz="36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74" name="Google Shape;274;p40"/>
          <p:cNvSpPr txBox="1"/>
          <p:nvPr>
            <p:ph idx="12" type="sldNum"/>
          </p:nvPr>
        </p:nvSpPr>
        <p:spPr>
          <a:xfrm>
            <a:off x="8168640" y="6356351"/>
            <a:ext cx="5181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800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b="0" sz="800">
              <a:solidFill>
                <a:srgbClr val="898989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 txBox="1"/>
          <p:nvPr>
            <p:ph type="title"/>
          </p:nvPr>
        </p:nvSpPr>
        <p:spPr>
          <a:xfrm>
            <a:off x="457200" y="274639"/>
            <a:ext cx="8229600" cy="655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libri"/>
              <a:buNone/>
            </a:pPr>
            <a:r>
              <a:rPr b="1" i="0" lang="en-US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Background</a:t>
            </a:r>
            <a:endParaRPr/>
          </a:p>
        </p:txBody>
      </p:sp>
      <p:sp>
        <p:nvSpPr>
          <p:cNvPr id="86" name="Google Shape;86;p19"/>
          <p:cNvSpPr txBox="1"/>
          <p:nvPr>
            <p:ph idx="1" type="body"/>
          </p:nvPr>
        </p:nvSpPr>
        <p:spPr>
          <a:xfrm>
            <a:off x="457200" y="1282391"/>
            <a:ext cx="8229600" cy="4843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Our development team</a:t>
            </a:r>
            <a:endParaRPr/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Build proprietary software to support our daily business workflow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 using the Agile software development method about 10 years ago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Experiment various processes and approaches to improve team efficiency</a:t>
            </a:r>
            <a:endParaRPr/>
          </a:p>
          <a:p>
            <a:pPr indent="-342900" lvl="1" marL="8001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work well</a:t>
            </a:r>
            <a:endParaRPr/>
          </a:p>
          <a:p>
            <a:pPr indent="-342900" lvl="1" marL="8001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do not work at all</a:t>
            </a:r>
            <a:endParaRPr/>
          </a:p>
          <a:p>
            <a:pPr indent="-342900" lvl="1" marL="8001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need to be modified to fit our needs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the role that QA plays to fit into the Agile development team</a:t>
            </a:r>
            <a:endParaRPr/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87" name="Google Shape;87;p19"/>
          <p:cNvSpPr txBox="1"/>
          <p:nvPr>
            <p:ph idx="12" type="sldNum"/>
          </p:nvPr>
        </p:nvSpPr>
        <p:spPr>
          <a:xfrm>
            <a:off x="8168640" y="6356351"/>
            <a:ext cx="5181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800" u="none" cap="none" strike="noStrike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b="0" i="0" sz="800" u="none" cap="none" strike="noStrike">
              <a:solidFill>
                <a:srgbClr val="898989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/>
          <p:nvPr>
            <p:ph type="title"/>
          </p:nvPr>
        </p:nvSpPr>
        <p:spPr>
          <a:xfrm>
            <a:off x="457200" y="274639"/>
            <a:ext cx="8229600" cy="655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libri"/>
              <a:buNone/>
            </a:pPr>
            <a:r>
              <a:rPr b="1" i="0" lang="en-US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Purpose of the presentation</a:t>
            </a:r>
            <a:endParaRPr/>
          </a:p>
        </p:txBody>
      </p:sp>
      <p:sp>
        <p:nvSpPr>
          <p:cNvPr id="93" name="Google Shape;93;p20"/>
          <p:cNvSpPr txBox="1"/>
          <p:nvPr>
            <p:ph idx="1" type="body"/>
          </p:nvPr>
        </p:nvSpPr>
        <p:spPr>
          <a:xfrm>
            <a:off x="457200" y="1315843"/>
            <a:ext cx="8229600" cy="481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To share with you…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challenges we have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we have resolved them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role of our QA team plays in the different stages of the software development cycle</a:t>
            </a:r>
            <a:endParaRPr b="0" i="0" sz="2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94" name="Google Shape;94;p20"/>
          <p:cNvSpPr txBox="1"/>
          <p:nvPr>
            <p:ph idx="12" type="sldNum"/>
          </p:nvPr>
        </p:nvSpPr>
        <p:spPr>
          <a:xfrm>
            <a:off x="8168640" y="6356351"/>
            <a:ext cx="5181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800" u="none" cap="none" strike="noStrike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b="0" i="0" sz="800" u="none" cap="none" strike="noStrike">
              <a:solidFill>
                <a:srgbClr val="898989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type="title"/>
          </p:nvPr>
        </p:nvSpPr>
        <p:spPr>
          <a:xfrm>
            <a:off x="457200" y="274639"/>
            <a:ext cx="8229600" cy="655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libri"/>
              <a:buNone/>
            </a:pPr>
            <a:r>
              <a:rPr b="1" i="0" lang="en-US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b="0" i="0" sz="2800" u="none" cap="none" strike="noStrike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00" name="Google Shape;100;p21"/>
          <p:cNvSpPr txBox="1"/>
          <p:nvPr>
            <p:ph idx="1" type="body"/>
          </p:nvPr>
        </p:nvSpPr>
        <p:spPr>
          <a:xfrm>
            <a:off x="457200" y="1260088"/>
            <a:ext cx="8229600" cy="48660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Development team structure overview</a:t>
            </a:r>
            <a:endParaRPr/>
          </a:p>
          <a:p>
            <a:pPr indent="-4572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Challenges</a:t>
            </a:r>
            <a:endParaRPr/>
          </a:p>
          <a:p>
            <a:pPr indent="-4572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Solutions</a:t>
            </a:r>
            <a:endParaRPr/>
          </a:p>
          <a:p>
            <a:pPr indent="-4572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QA lifecycle</a:t>
            </a:r>
            <a:endParaRPr/>
          </a:p>
          <a:p>
            <a:pPr indent="-4572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QA process and workflow</a:t>
            </a:r>
            <a:endParaRPr/>
          </a:p>
          <a:p>
            <a:pPr indent="-4572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Tools</a:t>
            </a:r>
            <a:endParaRPr/>
          </a:p>
          <a:p>
            <a:pPr indent="-4572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Q&amp;A</a:t>
            </a:r>
            <a:endParaRPr/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01" name="Google Shape;101;p21"/>
          <p:cNvSpPr txBox="1"/>
          <p:nvPr>
            <p:ph idx="12" type="sldNum"/>
          </p:nvPr>
        </p:nvSpPr>
        <p:spPr>
          <a:xfrm>
            <a:off x="8168640" y="6356351"/>
            <a:ext cx="5181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800" u="none" cap="none" strike="noStrike">
                <a:solidFill>
                  <a:srgbClr val="898989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b="0" i="0" sz="800" u="none" cap="none" strike="noStrike">
              <a:solidFill>
                <a:srgbClr val="898989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/>
          <p:nvPr>
            <p:ph type="title"/>
          </p:nvPr>
        </p:nvSpPr>
        <p:spPr>
          <a:xfrm>
            <a:off x="457200" y="274639"/>
            <a:ext cx="8229600" cy="655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libri"/>
              <a:buNone/>
            </a:pPr>
            <a:r>
              <a:rPr b="1" i="0" lang="en-US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Development Team Overview</a:t>
            </a:r>
            <a:endParaRPr/>
          </a:p>
        </p:txBody>
      </p:sp>
      <p:sp>
        <p:nvSpPr>
          <p:cNvPr id="107" name="Google Shape;107;p22"/>
          <p:cNvSpPr txBox="1"/>
          <p:nvPr>
            <p:ph idx="1" type="body"/>
          </p:nvPr>
        </p:nvSpPr>
        <p:spPr>
          <a:xfrm>
            <a:off x="457200" y="1163783"/>
            <a:ext cx="8229600" cy="49492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2"/>
          <p:cNvSpPr/>
          <p:nvPr/>
        </p:nvSpPr>
        <p:spPr>
          <a:xfrm>
            <a:off x="935488" y="5097388"/>
            <a:ext cx="6132062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67  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Services (</a:t>
            </a:r>
            <a:r>
              <a:rPr b="0" i="1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Windows Services &amp; Web Services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36   Applications (</a:t>
            </a: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Desktop and Console Applications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   Data-bases (</a:t>
            </a: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SQL &amp; Mongo DB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grpSp>
        <p:nvGrpSpPr>
          <p:cNvPr id="109" name="Google Shape;109;p22"/>
          <p:cNvGrpSpPr/>
          <p:nvPr/>
        </p:nvGrpSpPr>
        <p:grpSpPr>
          <a:xfrm>
            <a:off x="754215" y="1301567"/>
            <a:ext cx="5881496" cy="509650"/>
            <a:chOff x="754215" y="1301567"/>
            <a:chExt cx="5881496" cy="509650"/>
          </a:xfrm>
        </p:grpSpPr>
        <p:sp>
          <p:nvSpPr>
            <p:cNvPr id="110" name="Google Shape;110;p22"/>
            <p:cNvSpPr/>
            <p:nvPr/>
          </p:nvSpPr>
          <p:spPr>
            <a:xfrm>
              <a:off x="754215" y="1301567"/>
              <a:ext cx="1538772" cy="509650"/>
            </a:xfrm>
            <a:prstGeom prst="ellipse">
              <a:avLst/>
            </a:prstGeom>
            <a:solidFill>
              <a:srgbClr val="89911D"/>
            </a:solidFill>
            <a:ln cap="flat" cmpd="sng" w="25400">
              <a:solidFill>
                <a:srgbClr val="2A718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5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Project</a:t>
              </a:r>
              <a:r>
                <a:rPr lang="en-US" sz="1350">
                  <a:solidFill>
                    <a:schemeClr val="lt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 Teams</a:t>
              </a:r>
              <a:endParaRPr/>
            </a:p>
          </p:txBody>
        </p:sp>
        <p:sp>
          <p:nvSpPr>
            <p:cNvPr id="111" name="Google Shape;111;p22"/>
            <p:cNvSpPr txBox="1"/>
            <p:nvPr/>
          </p:nvSpPr>
          <p:spPr>
            <a:xfrm>
              <a:off x="2746313" y="1316769"/>
              <a:ext cx="3889398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New features/applications development</a:t>
              </a:r>
              <a:endParaRPr/>
            </a:p>
          </p:txBody>
        </p:sp>
      </p:grpSp>
      <p:grpSp>
        <p:nvGrpSpPr>
          <p:cNvPr id="112" name="Google Shape;112;p22"/>
          <p:cNvGrpSpPr/>
          <p:nvPr/>
        </p:nvGrpSpPr>
        <p:grpSpPr>
          <a:xfrm>
            <a:off x="784880" y="2180549"/>
            <a:ext cx="5946435" cy="495653"/>
            <a:chOff x="784880" y="2180549"/>
            <a:chExt cx="5946435" cy="495653"/>
          </a:xfrm>
        </p:grpSpPr>
        <p:sp>
          <p:nvSpPr>
            <p:cNvPr id="113" name="Google Shape;113;p22"/>
            <p:cNvSpPr/>
            <p:nvPr/>
          </p:nvSpPr>
          <p:spPr>
            <a:xfrm>
              <a:off x="784880" y="2180549"/>
              <a:ext cx="1538772" cy="495653"/>
            </a:xfrm>
            <a:prstGeom prst="ellipse">
              <a:avLst/>
            </a:prstGeom>
            <a:solidFill>
              <a:srgbClr val="A5A5A5"/>
            </a:solidFill>
            <a:ln cap="flat" cmpd="sng" w="25400">
              <a:solidFill>
                <a:srgbClr val="296E7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Performance Team</a:t>
              </a:r>
              <a:endParaRPr sz="13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22"/>
            <p:cNvSpPr txBox="1"/>
            <p:nvPr/>
          </p:nvSpPr>
          <p:spPr>
            <a:xfrm>
              <a:off x="2746313" y="2242162"/>
              <a:ext cx="3985002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Improve performance of our applications</a:t>
              </a:r>
              <a:endParaRPr/>
            </a:p>
          </p:txBody>
        </p:sp>
      </p:grpSp>
      <p:grpSp>
        <p:nvGrpSpPr>
          <p:cNvPr id="115" name="Google Shape;115;p22"/>
          <p:cNvGrpSpPr/>
          <p:nvPr/>
        </p:nvGrpSpPr>
        <p:grpSpPr>
          <a:xfrm>
            <a:off x="784880" y="3042703"/>
            <a:ext cx="7294752" cy="535117"/>
            <a:chOff x="784880" y="3042703"/>
            <a:chExt cx="7294752" cy="535117"/>
          </a:xfrm>
        </p:grpSpPr>
        <p:sp>
          <p:nvSpPr>
            <p:cNvPr id="116" name="Google Shape;116;p22"/>
            <p:cNvSpPr/>
            <p:nvPr/>
          </p:nvSpPr>
          <p:spPr>
            <a:xfrm>
              <a:off x="784880" y="3042703"/>
              <a:ext cx="1538772" cy="535117"/>
            </a:xfrm>
            <a:prstGeom prst="ellipse">
              <a:avLst/>
            </a:prstGeom>
            <a:solidFill>
              <a:srgbClr val="E49D01"/>
            </a:solidFill>
            <a:ln cap="flat" cmpd="sng" w="25400">
              <a:solidFill>
                <a:srgbClr val="2A718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Maintenance Team</a:t>
              </a:r>
              <a:endParaRPr sz="13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22"/>
            <p:cNvSpPr txBox="1"/>
            <p:nvPr/>
          </p:nvSpPr>
          <p:spPr>
            <a:xfrm>
              <a:off x="2746313" y="3095640"/>
              <a:ext cx="5333319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Production escalations and minor feature backlog items</a:t>
              </a:r>
              <a:endParaRPr/>
            </a:p>
          </p:txBody>
        </p:sp>
      </p:grpSp>
      <p:grpSp>
        <p:nvGrpSpPr>
          <p:cNvPr id="118" name="Google Shape;118;p22"/>
          <p:cNvGrpSpPr/>
          <p:nvPr/>
        </p:nvGrpSpPr>
        <p:grpSpPr>
          <a:xfrm>
            <a:off x="907675" y="3959827"/>
            <a:ext cx="7154004" cy="451823"/>
            <a:chOff x="907675" y="3959827"/>
            <a:chExt cx="7154004" cy="451823"/>
          </a:xfrm>
        </p:grpSpPr>
        <p:sp>
          <p:nvSpPr>
            <p:cNvPr id="119" name="Google Shape;119;p22"/>
            <p:cNvSpPr/>
            <p:nvPr/>
          </p:nvSpPr>
          <p:spPr>
            <a:xfrm>
              <a:off x="907675" y="3959827"/>
              <a:ext cx="1388164" cy="451823"/>
            </a:xfrm>
            <a:prstGeom prst="roundRect">
              <a:avLst>
                <a:gd fmla="val 16667" name="adj"/>
              </a:avLst>
            </a:prstGeom>
            <a:solidFill>
              <a:srgbClr val="7FC5D4"/>
            </a:solidFill>
            <a:ln cap="flat" cmpd="sng" w="25400">
              <a:solidFill>
                <a:srgbClr val="2A718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Tools Team</a:t>
              </a:r>
              <a:endParaRPr/>
            </a:p>
          </p:txBody>
        </p:sp>
        <p:sp>
          <p:nvSpPr>
            <p:cNvPr id="120" name="Google Shape;120;p22"/>
            <p:cNvSpPr txBox="1"/>
            <p:nvPr/>
          </p:nvSpPr>
          <p:spPr>
            <a:xfrm>
              <a:off x="2746313" y="3959827"/>
              <a:ext cx="5315366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Development support tools, software deployment tools</a:t>
              </a:r>
              <a:endParaRPr/>
            </a:p>
          </p:txBody>
        </p:sp>
      </p:grpSp>
      <p:sp>
        <p:nvSpPr>
          <p:cNvPr id="121" name="Google Shape;121;p22"/>
          <p:cNvSpPr txBox="1"/>
          <p:nvPr/>
        </p:nvSpPr>
        <p:spPr>
          <a:xfrm>
            <a:off x="784880" y="4678579"/>
            <a:ext cx="134639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support: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/>
          <p:nvPr>
            <p:ph type="title"/>
          </p:nvPr>
        </p:nvSpPr>
        <p:spPr>
          <a:xfrm>
            <a:off x="457200" y="274639"/>
            <a:ext cx="8229600" cy="655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libri"/>
              <a:buNone/>
            </a:pPr>
            <a:r>
              <a:rPr b="1" i="0" lang="en-US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Releases</a:t>
            </a:r>
            <a:endParaRPr/>
          </a:p>
        </p:txBody>
      </p:sp>
      <p:sp>
        <p:nvSpPr>
          <p:cNvPr id="127" name="Google Shape;127;p23"/>
          <p:cNvSpPr txBox="1"/>
          <p:nvPr>
            <p:ph idx="1" type="body"/>
          </p:nvPr>
        </p:nvSpPr>
        <p:spPr>
          <a:xfrm>
            <a:off x="457200" y="1265230"/>
            <a:ext cx="8229600" cy="4525963"/>
          </a:xfrm>
          <a:prstGeom prst="rect">
            <a:avLst/>
          </a:prstGeom>
          <a:noFill/>
          <a:ln cap="flat" cmpd="sng" w="9525">
            <a:solidFill>
              <a:srgbClr val="2A71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1" marL="457200" marR="0" rtl="0" algn="ctr">
              <a:spcBef>
                <a:spcPts val="720"/>
              </a:spcBef>
              <a:spcAft>
                <a:spcPts val="0"/>
              </a:spcAft>
              <a:buClr>
                <a:srgbClr val="7F7F7F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250+ Releases</a:t>
            </a:r>
            <a:endParaRPr/>
          </a:p>
          <a:p>
            <a:pPr indent="0" lvl="1" marL="457200" marR="0" rtl="0" algn="ctr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(August 2017 – July 2018)</a:t>
            </a:r>
            <a:endParaRPr/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"/>
          <p:cNvSpPr txBox="1"/>
          <p:nvPr>
            <p:ph type="title"/>
          </p:nvPr>
        </p:nvSpPr>
        <p:spPr>
          <a:xfrm>
            <a:off x="457200" y="274639"/>
            <a:ext cx="8229600" cy="655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libri"/>
              <a:buNone/>
            </a:pPr>
            <a:r>
              <a:rPr b="1" i="0" lang="en-US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Challenges</a:t>
            </a:r>
            <a:endParaRPr/>
          </a:p>
        </p:txBody>
      </p:sp>
      <p:sp>
        <p:nvSpPr>
          <p:cNvPr id="133" name="Google Shape;133;p24"/>
          <p:cNvSpPr txBox="1"/>
          <p:nvPr>
            <p:ph idx="1" type="body"/>
          </p:nvPr>
        </p:nvSpPr>
        <p:spPr>
          <a:xfrm>
            <a:off x="443753" y="1090662"/>
            <a:ext cx="8229600" cy="4794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1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4"/>
          <p:cNvSpPr txBox="1"/>
          <p:nvPr/>
        </p:nvSpPr>
        <p:spPr>
          <a:xfrm>
            <a:off x="484094" y="1090662"/>
            <a:ext cx="8202706" cy="5617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Frequent Releases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Higher risk of breaking existing features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Huge overhead in running regression tests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Co-ordinate releases among teams on the release day</a:t>
            </a:r>
            <a:endParaRPr/>
          </a:p>
          <a:p>
            <a:pPr indent="-158750" lvl="0" marL="2857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Solutions:</a:t>
            </a:r>
            <a:endParaRPr/>
          </a:p>
          <a:p>
            <a:pPr indent="-457200" lvl="1" marL="85248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Maintain good regression test documents</a:t>
            </a:r>
            <a:endParaRPr/>
          </a:p>
          <a:p>
            <a:pPr indent="-457200" lvl="1" marL="85248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Smaller releases</a:t>
            </a:r>
            <a:endParaRPr/>
          </a:p>
          <a:p>
            <a:pPr indent="-457200" lvl="1" marL="85248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Automation – e.g. Validation logic, calculation logic</a:t>
            </a:r>
            <a:endParaRPr/>
          </a:p>
          <a:p>
            <a:pPr indent="-457200" lvl="1" marL="85248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commits</a:t>
            </a:r>
            <a:endParaRPr/>
          </a:p>
          <a:p>
            <a:pPr indent="-215900" lvl="1" marL="68421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/>
          <p:nvPr>
            <p:ph type="title"/>
          </p:nvPr>
        </p:nvSpPr>
        <p:spPr>
          <a:xfrm>
            <a:off x="521812" y="274639"/>
            <a:ext cx="8229600" cy="655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libri"/>
              <a:buNone/>
            </a:pPr>
            <a:r>
              <a:rPr b="1" i="0" lang="en-US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Challenges</a:t>
            </a:r>
            <a:endParaRPr/>
          </a:p>
        </p:txBody>
      </p:sp>
      <p:sp>
        <p:nvSpPr>
          <p:cNvPr id="140" name="Google Shape;140;p25"/>
          <p:cNvSpPr txBox="1"/>
          <p:nvPr>
            <p:ph idx="1" type="body"/>
          </p:nvPr>
        </p:nvSpPr>
        <p:spPr>
          <a:xfrm>
            <a:off x="443753" y="1090662"/>
            <a:ext cx="8229600" cy="4794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1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25"/>
          <p:cNvSpPr txBox="1"/>
          <p:nvPr/>
        </p:nvSpPr>
        <p:spPr>
          <a:xfrm>
            <a:off x="548706" y="1090662"/>
            <a:ext cx="8202706" cy="5617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Developers are always ahead of QA in completing tasks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Solutions:</a:t>
            </a:r>
            <a:endParaRPr/>
          </a:p>
          <a:p>
            <a:pPr indent="-457200" lvl="1" marL="85248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Fixed-length iteration (2 weeks iteration)</a:t>
            </a:r>
            <a:endParaRPr/>
          </a:p>
          <a:p>
            <a:pPr indent="-342900" lvl="2" marL="12001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Developer and QA start and finish at the same time</a:t>
            </a:r>
            <a:endParaRPr/>
          </a:p>
          <a:p>
            <a:pPr indent="-342900" lvl="2" marL="12001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 well if we can accurately estimate the time needed to finish the tasks for the iteration</a:t>
            </a:r>
            <a:endParaRPr/>
          </a:p>
          <a:p>
            <a:pPr indent="-342900" lvl="2" marL="12001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Either runs out of tasks to do or cannot finish all the tasks</a:t>
            </a:r>
            <a:endParaRPr/>
          </a:p>
          <a:p>
            <a:pPr indent="-342900" lvl="2" marL="12001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Stop doing fixed-length iteration and release when we can</a:t>
            </a:r>
            <a:endParaRPr/>
          </a:p>
          <a:p>
            <a:pPr indent="-457200" lvl="1" marL="85248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automated integration tests</a:t>
            </a:r>
            <a:endParaRPr/>
          </a:p>
          <a:p>
            <a:pPr indent="-457200" lvl="1" marL="85248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every task testable so that testing can go parallel with development</a:t>
            </a:r>
            <a:endParaRPr/>
          </a:p>
          <a:p>
            <a:pPr indent="-457200" lvl="1" marL="85248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Developer help demo</a:t>
            </a:r>
            <a:endParaRPr/>
          </a:p>
          <a:p>
            <a:pPr indent="-457200" lvl="1" marL="85248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Developer help with regression testing</a:t>
            </a:r>
            <a:endParaRPr/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Custom 2">
      <a:dk1>
        <a:srgbClr val="000000"/>
      </a:dk1>
      <a:lt1>
        <a:srgbClr val="FFFFFF"/>
      </a:lt1>
      <a:dk2>
        <a:srgbClr val="5C6E7D"/>
      </a:dk2>
      <a:lt2>
        <a:srgbClr val="A7B2BD"/>
      </a:lt2>
      <a:accent1>
        <a:srgbClr val="B50F52"/>
      </a:accent1>
      <a:accent2>
        <a:srgbClr val="D8E0E8"/>
      </a:accent2>
      <a:accent3>
        <a:srgbClr val="3997AB"/>
      </a:accent3>
      <a:accent4>
        <a:srgbClr val="DB5D39"/>
      </a:accent4>
      <a:accent5>
        <a:srgbClr val="FEBF34"/>
      </a:accent5>
      <a:accent6>
        <a:srgbClr val="B8C228"/>
      </a:accent6>
      <a:hlink>
        <a:srgbClr val="3997AB"/>
      </a:hlink>
      <a:folHlink>
        <a:srgbClr val="08698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