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88825"/>
  <p:notesSz cx="7010400" cy="9296400"/>
  <p:embeddedFontLst>
    <p:embeddedFont>
      <p:font typeface="Constanti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9F8B23F-AFFA-4B9B-B240-2ED2B5191D9B}">
  <a:tblStyle styleId="{D9F8B23F-AFFA-4B9B-B240-2ED2B5191D9B}" styleName="Table_0">
    <a:wholeTbl>
      <a:tcTxStyle b="off" i="off">
        <a:font>
          <a:latin typeface="Constantia"/>
          <a:ea typeface="Constantia"/>
          <a:cs typeface="Constantia"/>
        </a:font>
        <a:schemeClr val="lt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wholeTbl>
    <a:band1H>
      <a:tcTxStyle/>
      <a:tcStyle>
        <a:fill>
          <a:solidFill>
            <a:srgbClr val="C06119"/>
          </a:solidFill>
        </a:fill>
      </a:tcStyle>
    </a:band1H>
    <a:band2H>
      <a:tcTxStyle/>
    </a:band2H>
    <a:band1V>
      <a:tcTxStyle/>
      <a:tcStyle>
        <a:fill>
          <a:solidFill>
            <a:srgbClr val="C06119"/>
          </a:solidFill>
        </a:fill>
      </a:tcStyle>
    </a:band1V>
    <a:band2V>
      <a:tcTxStyle/>
    </a:band2V>
    <a:lastCol>
      <a:tcTxStyle b="on" i="off"/>
      <a:tcStyle>
        <a:tcBdr>
          <a:left>
            <a:ln cap="flat" cmpd="sng" w="25400">
              <a:solidFill>
                <a:schemeClr val="lt1"/>
              </a:solidFill>
              <a:prstDash val="solid"/>
              <a:round/>
              <a:headEnd len="sm" w="sm" type="none"/>
              <a:tailEnd len="sm" w="sm" type="none"/>
            </a:ln>
          </a:left>
        </a:tcBdr>
        <a:fill>
          <a:solidFill>
            <a:srgbClr val="C06119"/>
          </a:solidFill>
        </a:fill>
      </a:tcStyle>
    </a:lastCol>
    <a:firstCol>
      <a:tcTxStyle b="on" i="off"/>
      <a:tcStyle>
        <a:tcBdr>
          <a:right>
            <a:ln cap="flat" cmpd="sng" w="25400">
              <a:solidFill>
                <a:schemeClr val="lt1"/>
              </a:solidFill>
              <a:prstDash val="solid"/>
              <a:round/>
              <a:headEnd len="sm" w="sm" type="none"/>
              <a:tailEnd len="sm" w="sm" type="none"/>
            </a:ln>
          </a:right>
        </a:tcBdr>
        <a:fill>
          <a:solidFill>
            <a:srgbClr val="C06119"/>
          </a:solidFill>
        </a:fill>
      </a:tcStyle>
    </a:firstCol>
    <a:lastRow>
      <a:tcTxStyle b="on" i="off"/>
      <a:tcStyle>
        <a:tcBdr>
          <a:top>
            <a:ln cap="flat" cmpd="sng" w="25400">
              <a:solidFill>
                <a:schemeClr val="lt1"/>
              </a:solidFill>
              <a:prstDash val="solid"/>
              <a:round/>
              <a:headEnd len="sm" w="sm" type="none"/>
              <a:tailEnd len="sm" w="sm" type="none"/>
            </a:ln>
          </a:top>
        </a:tcBdr>
        <a:fill>
          <a:solidFill>
            <a:srgbClr val="A05115"/>
          </a:solidFill>
        </a:fill>
      </a:tcStyle>
    </a:lastRow>
    <a:seCell>
      <a:tcTxStyle/>
      <a:tcStyle>
        <a:tcBdr>
          <a:left>
            <a:ln cap="flat" cmpd="sng" w="9525">
              <a:solidFill>
                <a:srgbClr val="000000">
                  <a:alpha val="0"/>
                </a:srgbClr>
              </a:solidFill>
              <a:prstDash val="solid"/>
              <a:round/>
              <a:headEnd len="sm" w="sm" type="none"/>
              <a:tailEnd len="sm" w="sm" type="none"/>
            </a:ln>
          </a:left>
        </a:tcBdr>
      </a:tcStyle>
    </a:seCell>
    <a:swCell>
      <a:tcTxStyle/>
      <a:tcStyle>
        <a:tcBdr>
          <a:right>
            <a:ln cap="flat" cmpd="sng" w="9525">
              <a:solidFill>
                <a:srgbClr val="000000">
                  <a:alpha val="0"/>
                </a:srgbClr>
              </a:solidFill>
              <a:prstDash val="solid"/>
              <a:round/>
              <a:headEnd len="sm" w="sm" type="none"/>
              <a:tailEnd len="sm" w="sm" type="none"/>
            </a:ln>
          </a:right>
        </a:tcBdr>
      </a:tcStyle>
    </a:swCell>
    <a:firstRow>
      <a:tcTxStyle b="on" i="off"/>
      <a:tcStyle>
        <a:tcBdr>
          <a:bottom>
            <a:ln cap="flat" cmpd="sng" w="25400">
              <a:solidFill>
                <a:schemeClr val="lt1"/>
              </a:solidFill>
              <a:prstDash val="solid"/>
              <a:round/>
              <a:headEnd len="sm" w="sm" type="none"/>
              <a:tailEnd len="sm" w="sm" type="none"/>
            </a:ln>
          </a:bottom>
        </a:tcBdr>
        <a:fill>
          <a:solidFill>
            <a:schemeClr val="dk1"/>
          </a:solidFill>
        </a:fill>
      </a:tcStyle>
    </a:firstRow>
    <a:neCell>
      <a:tcTxStyle/>
      <a:tcStyle>
        <a:tcBdr>
          <a:left>
            <a:ln cap="flat" cmpd="sng" w="9525">
              <a:solidFill>
                <a:srgbClr val="000000">
                  <a:alpha val="0"/>
                </a:srgbClr>
              </a:solidFill>
              <a:prstDash val="solid"/>
              <a:round/>
              <a:headEnd len="sm" w="sm" type="none"/>
              <a:tailEnd len="sm" w="sm" type="none"/>
            </a:ln>
          </a:left>
        </a:tcBdr>
      </a:tcStyle>
    </a:neCell>
    <a:nwCell>
      <a:tcTxStyle/>
      <a:tcStyle>
        <a:tcBdr>
          <a:right>
            <a:ln cap="flat" cmpd="sng" w="9525">
              <a:solidFill>
                <a:srgbClr val="000000">
                  <a:alpha val="0"/>
                </a:srgbClr>
              </a:solidFill>
              <a:prstDash val="solid"/>
              <a:round/>
              <a:headEnd len="sm" w="sm" type="none"/>
              <a:tailEnd len="sm" w="sm" type="none"/>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onstantia-bold.fntdata"/><Relationship Id="rId10" Type="http://schemas.openxmlformats.org/officeDocument/2006/relationships/slide" Target="slides/slide4.xml"/><Relationship Id="rId32" Type="http://schemas.openxmlformats.org/officeDocument/2006/relationships/font" Target="fonts/Constantia-regular.fntdata"/><Relationship Id="rId13" Type="http://schemas.openxmlformats.org/officeDocument/2006/relationships/slide" Target="slides/slide7.xml"/><Relationship Id="rId35" Type="http://schemas.openxmlformats.org/officeDocument/2006/relationships/font" Target="fonts/Constantia-boldItalic.fntdata"/><Relationship Id="rId12" Type="http://schemas.openxmlformats.org/officeDocument/2006/relationships/slide" Target="slides/slide6.xml"/><Relationship Id="rId34" Type="http://schemas.openxmlformats.org/officeDocument/2006/relationships/font" Target="fonts/Constantia-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5" name="Google Shape;5;n"/>
          <p:cNvSpPr/>
          <p:nvPr>
            <p:ph idx="3"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lstStyle>
            <a:lvl1pPr indent="-228600" lvl="0" marL="457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indent="-228600" lvl="1" marL="914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3pPr>
            <a:lvl4pPr indent="-228600" lvl="3" marL="1828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4pPr>
            <a:lvl5pPr indent="-228600" lvl="4" marL="22860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5pPr>
            <a:lvl6pPr indent="-228600" lvl="5" marL="2743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6pPr>
            <a:lvl7pPr indent="-228600" lvl="6" marL="3200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7pPr>
            <a:lvl8pPr indent="-228600" lvl="7" marL="3657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8pPr>
            <a:lvl9pPr indent="-228600" lvl="8" marL="4114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onstantia"/>
                <a:ea typeface="Constantia"/>
                <a:cs typeface="Constantia"/>
                <a:sym typeface="Constantia"/>
              </a:rPr>
              <a:t>‹#›</a:t>
            </a:fld>
            <a:endParaRPr b="0" i="0" sz="1200" u="none" cap="none" strike="noStrike">
              <a:solidFill>
                <a:schemeClr val="dk1"/>
              </a:solidFill>
              <a:latin typeface="Constantia"/>
              <a:ea typeface="Constantia"/>
              <a:cs typeface="Constantia"/>
              <a:sym typeface="Constant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8" name="Google Shape;248;p1: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5" name="Google Shape;435;p10: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42" name="Google Shape;442;p11: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12: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The information required by an object is scattered in several different places.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The impact on performance is huge when the data is on remote server and each access requires transmitting all the intermediate queries and their results through the network.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In large customer environments we deal with huge result sets, one object invokes an operation on another object, that object in turn invokes an operation on another object, and so on, until the desired result is obtained. Then, each operation returns, one by one, to the object that made the original call. </a:t>
            </a:r>
            <a:endParaRPr/>
          </a:p>
          <a:p>
            <a:pPr indent="-171450" lvl="0" marL="1714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This chaining of the method invocations at different objects requires an extra processing to identify the final operation to be called and invoked, especially in distributed object systems where objects involved may reside in other processes and on other processors. </a:t>
            </a:r>
            <a:endParaRPr/>
          </a:p>
          <a:p>
            <a:pPr indent="-171450" lvl="0" marL="1714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The impact on performance degradation will be even greater, when every method invocation causes the intermediate objects to be created and destroyed. Allocation and De-allocation of memory on intermediate objects are performed frequently and consumes system resources.</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onstantia"/>
              <a:ea typeface="Constantia"/>
              <a:cs typeface="Constantia"/>
              <a:sym typeface="Constantia"/>
            </a:endParaRPr>
          </a:p>
        </p:txBody>
      </p:sp>
      <p:sp>
        <p:nvSpPr>
          <p:cNvPr id="450" name="Google Shape;450;p1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13: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1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171450" lvl="0" marL="1714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Ideal scenario it is more efficient to perform processing actions close to the data, rather than transmitting the data to a client application for processing.</a:t>
            </a:r>
            <a:endParaRPr/>
          </a:p>
          <a:p>
            <a:pPr indent="-171450" lvl="0" marL="1714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If in a cloud environment where Database Transaction units are charged the runtime costs would be huge as the datastore would be metered.</a:t>
            </a:r>
            <a:endParaRPr/>
          </a:p>
          <a:p>
            <a:pPr indent="-171450" lvl="0" marL="1714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Moreover, moving the processing into computing resource which are scalable horizontally would always be better.</a:t>
            </a:r>
            <a:endParaRPr/>
          </a:p>
          <a:p>
            <a:pPr indent="-171450" lvl="0" marL="171450"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By doing so we should take into consideration of not moving the processing, if doing so can cause the database to transfer far more data over the network.</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59" name="Google Shape;459;p1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7" name="Google Shape;467;p14: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75" name="Google Shape;475;p15: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3" name="Google Shape;483;p16: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6" name="Google Shape;496;p17: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18: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1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CPU – In the case of CPU intensive code, the event loop is blocked from proceeding. In other words, if one client has a large workload, all the others must wait.</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Multiple cores – Only one thread means that only a single core is used, so in the case of a multi-core CPU, the server will not utilize all available resources, unless additional instances are used.</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Code – Handling callbacks is very complicated on a programming level. Node.js and other event loop servers take a technical detail of asynchronous event handling from the OS, and place it in the hands of the developers. This requires writing code differently. Of course, with experience, programmers can get quite good at this, but it certainly isn’t as simple and straightforward as sequential code.</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We saw previously that for 10K threads using 1MB each we need 10GB, which is costly. Go’s approach is to allocate a very small stack by default for each routine, and then to increase and decrease the stack size dynamically according to the actual needs of the routine. The Go compiler analyzes the code and identifies how much stack space each function needs. If there is a chance that a function will need more stack space, the compiler inserts a runtime evaluation of the stack pointer to see if it is necessary to increase or decrease the stack size in real time. In this way, Go can start with a very small default stack size of only 2KB. Thus, for 10K server requests, we start out only using 20MB of memory for stack space instead of 10GB using threads with a standard fixed stack size of 1MB.</a:t>
            </a:r>
            <a:endParaRPr b="0" i="0" sz="1200" u="none" cap="none" strike="noStrike">
              <a:solidFill>
                <a:schemeClr val="dk1"/>
              </a:solidFill>
              <a:latin typeface="Constantia"/>
              <a:ea typeface="Constantia"/>
              <a:cs typeface="Constantia"/>
              <a:sym typeface="Constantia"/>
            </a:endParaRPr>
          </a:p>
        </p:txBody>
      </p:sp>
      <p:sp>
        <p:nvSpPr>
          <p:cNvPr id="508" name="Google Shape;508;p1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15" name="Google Shape;515;p19: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How can we estimate the average response time?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How large should buffers be? </a:t>
            </a:r>
            <a:endParaRPr b="0" i="0" sz="1600" u="none" cap="none" strike="noStrike">
              <a:solidFill>
                <a:schemeClr val="dk1"/>
              </a:solidFill>
              <a:latin typeface="Constantia"/>
              <a:ea typeface="Constantia"/>
              <a:cs typeface="Constantia"/>
              <a:sym typeface="Constantia"/>
            </a:endParaRPr>
          </a:p>
          <a:p>
            <a:pPr indent="-171450" lvl="1" marL="6286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Do you drop additional request or downgrade response time for a higher throughput?</a:t>
            </a:r>
            <a:endParaRPr/>
          </a:p>
          <a:p>
            <a:pPr indent="-171450" lvl="1" marL="6286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What are parameters do you decide on the elasticity?</a:t>
            </a:r>
            <a:endParaRPr/>
          </a:p>
          <a:p>
            <a:pPr indent="-171450" lvl="1" marL="6286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Should it be upgraded or replicated? </a:t>
            </a:r>
            <a:endParaRPr b="0" i="0" sz="1600" u="none" cap="none" strike="noStrike">
              <a:solidFill>
                <a:schemeClr val="dk1"/>
              </a:solidFill>
              <a:latin typeface="Constantia"/>
              <a:ea typeface="Constantia"/>
              <a:cs typeface="Constantia"/>
              <a:sym typeface="Constantia"/>
            </a:endParaRPr>
          </a:p>
          <a:p>
            <a:pPr indent="-171450" lvl="1" marL="6286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How does the transmission rate of the data affect performance?</a:t>
            </a:r>
            <a:endParaRPr b="0" i="0" sz="16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58" name="Google Shape;258;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20: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As part of agile dev methodology it is required to test using stable build</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Therefore need to trigger automatedarch rule check framework within the build process. Results as with func test could be Junit or html reports</a:t>
            </a:r>
            <a:endParaRPr/>
          </a:p>
        </p:txBody>
      </p:sp>
      <p:sp>
        <p:nvSpPr>
          <p:cNvPr id="534" name="Google Shape;534;p2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21: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2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The most sophisticated tools merely perform statistical analysis on performance metrics and give average resources consumed by the different components/classes. When profiling large enterprise applications, the amount of information recorded can be truly overwhelming</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It can be difficult and time consuming for developers that have to analyze the data produced by these tools in search of particular problems. </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The tools, however, do not focus on analyzing the system from a design perspective. Thus, design flaws can easily go unnoticed. </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60" name="Google Shape;560;p2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22: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onstantia"/>
              <a:buNone/>
            </a:pPr>
            <a:r>
              <a:rPr b="0" i="0" lang="en-US" sz="1200" u="none" cap="none" strike="noStrike">
                <a:solidFill>
                  <a:schemeClr val="dk1"/>
                </a:solidFill>
                <a:latin typeface="Constantia"/>
                <a:ea typeface="Constantia"/>
                <a:cs typeface="Constantia"/>
                <a:sym typeface="Constantia"/>
              </a:rPr>
              <a:t>To be able to deduce the run-time design from an application we need to identify the relationships that exist between the different components that make up the system. These relationships can be captured by recording run-time paths. There are commercial application monitoring tools, such as DynaTrace. Which uses its own PurePath technology which captures timing and context for all transactions across all application tiers. It has support for both Java and .NET environments. These paths maintain the order of calls between components they also capture communication patterns between the components. Such communication patterns can be analyzed to identify inefficient communication between components. We can also deduce performance metrics (such as CPU and memory usage) on the component methods. Below is a sample architecture validation rule snippet available through Dynatrace</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68" name="Google Shape;568;p2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75" name="Google Shape;575;p23: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p24: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What factor is too expensive totally depends on the current state of the app</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Vertical scaling an application or its diff tiers – if incorporating design checks rigt from the start</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Horizontal scaling-if service providers or data centers are unable to provision vert</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605" name="Google Shape;605;p2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2" name="Google Shape;612;p25: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3: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What is performance engineering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performance engineering encompasses the defined set of rules/skills, activities ,best practices, tools and deliverables applied at every stage of development lifecycle to ensure that the design and implemented solution meets the functional and non functional requirements.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business requirements are well translated into software components and defining the Business requirement in terms transactional throughput- basically means when we are actually building a system we need to be very cognizant about the system being able to cater to like about 1000-2000 transactions per hour- from a business transaction not throughput from kb.</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tools we use in our lifecycle</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Eliminate system failures and rework – only when ppl reach production -&gt;cost increase</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71" name="Google Shape;271;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4: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1" i="0" lang="en-US" sz="1000" u="none" cap="none" strike="noStrike">
                <a:solidFill>
                  <a:schemeClr val="dk1"/>
                </a:solidFill>
                <a:latin typeface="Constantia"/>
                <a:ea typeface="Constantia"/>
                <a:cs typeface="Constantia"/>
                <a:sym typeface="Constantia"/>
              </a:rPr>
              <a:t>response times </a:t>
            </a:r>
            <a:r>
              <a:rPr b="0" i="0" lang="en-US" sz="900" u="none" cap="none" strike="noStrike">
                <a:solidFill>
                  <a:schemeClr val="dk1"/>
                </a:solidFill>
                <a:latin typeface="Constantia"/>
                <a:ea typeface="Constantia"/>
                <a:cs typeface="Constantia"/>
                <a:sym typeface="Constantia"/>
              </a:rPr>
              <a:t>are too high or that the </a:t>
            </a:r>
            <a:r>
              <a:rPr b="1" i="0" lang="en-US" sz="900" u="none" cap="none" strike="noStrike">
                <a:solidFill>
                  <a:schemeClr val="dk1"/>
                </a:solidFill>
                <a:latin typeface="Constantia"/>
                <a:ea typeface="Constantia"/>
                <a:cs typeface="Constantia"/>
                <a:sym typeface="Constantia"/>
              </a:rPr>
              <a:t>application cannot scale up to more than some large number of concurrent users</a:t>
            </a:r>
            <a:r>
              <a:rPr b="0" i="0" lang="en-US" sz="900" u="none" cap="none" strike="noStrike">
                <a:solidFill>
                  <a:schemeClr val="dk1"/>
                </a:solidFill>
                <a:latin typeface="Constantia"/>
                <a:ea typeface="Constantia"/>
                <a:cs typeface="Constantia"/>
                <a:sym typeface="Constantia"/>
              </a:rPr>
              <a:t>?</a:t>
            </a:r>
            <a:endParaRPr/>
          </a:p>
          <a:p>
            <a:pPr indent="0" lvl="0" marL="0" marR="0" rtl="0" algn="l">
              <a:spcBef>
                <a:spcPts val="0"/>
              </a:spcBef>
              <a:spcAft>
                <a:spcPts val="0"/>
              </a:spcAft>
              <a:buNone/>
            </a:pPr>
            <a:r>
              <a:rPr b="0" i="0" lang="en-US" sz="900" u="none" cap="none" strike="noStrike">
                <a:solidFill>
                  <a:schemeClr val="dk1"/>
                </a:solidFill>
                <a:latin typeface="Constantia"/>
                <a:ea typeface="Constantia"/>
                <a:cs typeface="Constantia"/>
                <a:sym typeface="Constantia"/>
              </a:rPr>
              <a:t>Time-behavior: degree to which the response and processing times and throughput rates of an application, when performing its functions, meet requirements. </a:t>
            </a:r>
            <a:endParaRPr/>
          </a:p>
          <a:p>
            <a:pPr indent="0" lvl="0" marL="0" marR="0" rtl="0" algn="l">
              <a:spcBef>
                <a:spcPts val="0"/>
              </a:spcBef>
              <a:spcAft>
                <a:spcPts val="0"/>
              </a:spcAft>
              <a:buNone/>
            </a:pPr>
            <a:r>
              <a:rPr b="0" i="0" lang="en-US" sz="900" u="none" cap="none" strike="noStrike">
                <a:solidFill>
                  <a:schemeClr val="dk1"/>
                </a:solidFill>
                <a:latin typeface="Constantia"/>
                <a:ea typeface="Constantia"/>
                <a:cs typeface="Constantia"/>
                <a:sym typeface="Constantia"/>
              </a:rPr>
              <a:t>Resource Utilization: degree to which the amounts and types of resources used by an application, when performing its functions, meet requirements. </a:t>
            </a:r>
            <a:endParaRPr/>
          </a:p>
          <a:p>
            <a:pPr indent="0" lvl="0" marL="0" marR="0" rtl="0" algn="l">
              <a:spcBef>
                <a:spcPts val="0"/>
              </a:spcBef>
              <a:spcAft>
                <a:spcPts val="0"/>
              </a:spcAft>
              <a:buNone/>
            </a:pPr>
            <a:r>
              <a:rPr b="0" i="0" lang="en-US" sz="900" u="none" cap="none" strike="noStrike">
                <a:solidFill>
                  <a:schemeClr val="dk1"/>
                </a:solidFill>
                <a:latin typeface="Constantia"/>
                <a:ea typeface="Constantia"/>
                <a:cs typeface="Constantia"/>
                <a:sym typeface="Constantia"/>
              </a:rPr>
              <a:t>Capacity degree: to which the maximum limits of the application, parameter meet requirements.</a:t>
            </a:r>
            <a:endParaRPr/>
          </a:p>
          <a:p>
            <a:pPr indent="0" lvl="0" marL="0" marR="0" rtl="0" algn="l">
              <a:spcBef>
                <a:spcPts val="0"/>
              </a:spcBef>
              <a:spcAft>
                <a:spcPts val="0"/>
              </a:spcAft>
              <a:buNone/>
            </a:pPr>
            <a:r>
              <a:rPr b="0" i="0" lang="en-US" sz="900" u="none" cap="none" strike="noStrike">
                <a:solidFill>
                  <a:schemeClr val="dk1"/>
                </a:solidFill>
                <a:latin typeface="Constantia"/>
                <a:ea typeface="Constantia"/>
                <a:cs typeface="Constantia"/>
                <a:sym typeface="Constantia"/>
              </a:rPr>
              <a:t>Scalability on the other hand, is the ability of an application to handle a sudden increase in workload. The increase could come from a surge in simultaneous users, a rising amount of data being processed, or it could also arise from large number of individual requests for access. </a:t>
            </a:r>
            <a:r>
              <a:rPr b="1" i="0" lang="en-US" sz="900" u="none" cap="none" strike="noStrike">
                <a:solidFill>
                  <a:schemeClr val="dk1"/>
                </a:solidFill>
                <a:latin typeface="Constantia"/>
                <a:ea typeface="Constantia"/>
                <a:cs typeface="Constantia"/>
                <a:sym typeface="Constantia"/>
              </a:rPr>
              <a:t>The increase could be from anything that places higher demand on available resources</a:t>
            </a:r>
            <a:r>
              <a:rPr b="0" i="0" lang="en-US" sz="900" u="none" cap="none" strike="noStrike">
                <a:solidFill>
                  <a:schemeClr val="dk1"/>
                </a:solidFill>
                <a:latin typeface="Constantia"/>
                <a:ea typeface="Constantia"/>
                <a:cs typeface="Constantia"/>
                <a:sym typeface="Constantia"/>
              </a:rPr>
              <a:t>. </a:t>
            </a:r>
            <a:endParaRPr b="0" i="0" sz="900" u="none" cap="none" strike="noStrike">
              <a:solidFill>
                <a:schemeClr val="dk1"/>
              </a:solidFill>
              <a:latin typeface="Constantia"/>
              <a:ea typeface="Constantia"/>
              <a:cs typeface="Constantia"/>
              <a:sym typeface="Constantia"/>
            </a:endParaRPr>
          </a:p>
        </p:txBody>
      </p:sp>
      <p:sp>
        <p:nvSpPr>
          <p:cNvPr id="293" name="Google Shape;293;p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3" name="Google Shape;303;p5: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4" name="Google Shape;344;p6: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7: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 A </a:t>
            </a:r>
            <a:r>
              <a:rPr b="1" i="0" lang="en-US" sz="1200" u="none" cap="none" strike="noStrike">
                <a:solidFill>
                  <a:schemeClr val="dk1"/>
                </a:solidFill>
                <a:latin typeface="Constantia"/>
                <a:ea typeface="Constantia"/>
                <a:cs typeface="Constantia"/>
                <a:sym typeface="Constantia"/>
              </a:rPr>
              <a:t>service layer </a:t>
            </a:r>
            <a:r>
              <a:rPr b="0" i="0" lang="en-US" sz="1200" u="none" cap="none" strike="noStrike">
                <a:solidFill>
                  <a:schemeClr val="dk1"/>
                </a:solidFill>
                <a:latin typeface="Constantia"/>
                <a:ea typeface="Constantia"/>
                <a:cs typeface="Constantia"/>
                <a:sym typeface="Constantia"/>
              </a:rPr>
              <a:t>exposes external functionality that can be used by other layers, while an </a:t>
            </a:r>
            <a:r>
              <a:rPr b="1" i="0" lang="en-US" sz="1200" u="none" cap="none" strike="noStrike">
                <a:solidFill>
                  <a:schemeClr val="dk1"/>
                </a:solidFill>
                <a:latin typeface="Constantia"/>
                <a:ea typeface="Constantia"/>
                <a:cs typeface="Constantia"/>
                <a:sym typeface="Constantia"/>
              </a:rPr>
              <a:t>implementation layer models the implementation of services in a service layer.</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 Thus, we can separate the externally observable behavior (expressed as services) from the complex internal organization (contained within the implementation layers). </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onstantia"/>
                <a:ea typeface="Constantia"/>
                <a:cs typeface="Constantia"/>
                <a:sym typeface="Constantia"/>
              </a:rPr>
              <a:t>The implementation layer further relies on the </a:t>
            </a:r>
            <a:r>
              <a:rPr b="1" i="0" lang="en-US" sz="1200" u="none" cap="none" strike="noStrike">
                <a:solidFill>
                  <a:schemeClr val="dk1"/>
                </a:solidFill>
                <a:latin typeface="Constantia"/>
                <a:ea typeface="Constantia"/>
                <a:cs typeface="Constantia"/>
                <a:sym typeface="Constantia"/>
              </a:rPr>
              <a:t>infrastructure layer for serving the request that comes from the Service layers</a:t>
            </a:r>
            <a:r>
              <a:rPr b="0" i="0" lang="en-US" sz="1200" u="none" cap="none" strike="noStrike">
                <a:solidFill>
                  <a:schemeClr val="dk1"/>
                </a:solidFill>
                <a:latin typeface="Constantia"/>
                <a:ea typeface="Constantia"/>
                <a:cs typeface="Constantia"/>
                <a:sym typeface="Constantia"/>
              </a:rPr>
              <a:t>, like connections for database or network related operation between plugins.</a:t>
            </a:r>
            <a:endParaRPr/>
          </a:p>
          <a:p>
            <a:pPr indent="-171450" lvl="0" marL="171450" marR="0" rtl="0" algn="l">
              <a:spcBef>
                <a:spcPts val="0"/>
              </a:spcBef>
              <a:spcAft>
                <a:spcPts val="0"/>
              </a:spcAft>
              <a:buClr>
                <a:schemeClr val="dk1"/>
              </a:buClr>
              <a:buSzPts val="1200"/>
              <a:buFont typeface="Noto Sans Symbols"/>
              <a:buChar char="➢"/>
            </a:pPr>
            <a:r>
              <a:rPr b="1" i="0" lang="en-US" sz="1200" u="none" cap="none" strike="noStrike">
                <a:solidFill>
                  <a:schemeClr val="dk1"/>
                </a:solidFill>
                <a:latin typeface="Constantia"/>
                <a:ea typeface="Constantia"/>
                <a:cs typeface="Constantia"/>
                <a:sym typeface="Constantia"/>
              </a:rPr>
              <a:t>In a layered view, analysis across layers is possible by propagating quantities through the layers.</a:t>
            </a:r>
            <a:r>
              <a:rPr b="0" i="0" lang="en-US" sz="1200" u="none" cap="none" strike="noStrike">
                <a:solidFill>
                  <a:schemeClr val="dk1"/>
                </a:solidFill>
                <a:latin typeface="Constantia"/>
                <a:ea typeface="Constantia"/>
                <a:cs typeface="Constantia"/>
                <a:sym typeface="Constantia"/>
              </a:rPr>
              <a:t> </a:t>
            </a:r>
            <a:endParaRPr/>
          </a:p>
          <a:p>
            <a:pPr indent="-171450" lvl="0" marL="171450" marR="0" rtl="0" algn="l">
              <a:spcBef>
                <a:spcPts val="0"/>
              </a:spcBef>
              <a:spcAft>
                <a:spcPts val="0"/>
              </a:spcAft>
              <a:buClr>
                <a:schemeClr val="dk1"/>
              </a:buClr>
              <a:buSzPts val="1200"/>
              <a:buFont typeface="Noto Sans Symbols"/>
              <a:buChar char="➢"/>
            </a:pPr>
            <a:r>
              <a:rPr b="1" i="0" lang="en-US" sz="1200" u="none" cap="none" strike="noStrike">
                <a:solidFill>
                  <a:schemeClr val="dk1"/>
                </a:solidFill>
                <a:latin typeface="Constantia"/>
                <a:ea typeface="Constantia"/>
                <a:cs typeface="Constantia"/>
                <a:sym typeface="Constantia"/>
              </a:rPr>
              <a:t>Characterize based </a:t>
            </a:r>
            <a:r>
              <a:rPr b="0" i="0" lang="en-US" sz="1200" u="none" cap="none" strike="noStrike">
                <a:solidFill>
                  <a:schemeClr val="dk1"/>
                </a:solidFill>
                <a:latin typeface="Constantia"/>
                <a:ea typeface="Constantia"/>
                <a:cs typeface="Constantia"/>
                <a:sym typeface="Constantia"/>
              </a:rPr>
              <a:t>on whether the load propagated through the layers is rhythmic and regular, whether it varies seasonally or by time of day, whether it is </a:t>
            </a:r>
            <a:r>
              <a:rPr b="1" i="0" lang="en-US" sz="1200" u="none" cap="none" strike="noStrike">
                <a:solidFill>
                  <a:schemeClr val="dk1"/>
                </a:solidFill>
                <a:latin typeface="Constantia"/>
                <a:ea typeface="Constantia"/>
                <a:cs typeface="Constantia"/>
                <a:sym typeface="Constantia"/>
              </a:rPr>
              <a:t>growing over time</a:t>
            </a:r>
            <a:r>
              <a:rPr b="0" i="0" lang="en-US" sz="1200" u="none" cap="none" strike="noStrike">
                <a:solidFill>
                  <a:schemeClr val="dk1"/>
                </a:solidFill>
                <a:latin typeface="Constantia"/>
                <a:ea typeface="Constantia"/>
                <a:cs typeface="Constantia"/>
                <a:sym typeface="Constantia"/>
              </a:rPr>
              <a:t>, and whether it is inherently subject to potentially disruptive bursts of activity.</a:t>
            </a:r>
            <a:endParaRPr/>
          </a:p>
          <a:p>
            <a:pPr indent="-171450" lvl="0" marL="171450" marR="0" rtl="0" algn="l">
              <a:spcBef>
                <a:spcPts val="0"/>
              </a:spcBef>
              <a:spcAft>
                <a:spcPts val="0"/>
              </a:spcAft>
              <a:buClr>
                <a:schemeClr val="dk1"/>
              </a:buClr>
              <a:buSzPts val="1200"/>
              <a:buFont typeface="Noto Sans Symbols"/>
              <a:buChar char="➢"/>
            </a:pPr>
            <a:r>
              <a:rPr b="1" i="0" lang="en-US" sz="1200" u="none" cap="none" strike="noStrike">
                <a:solidFill>
                  <a:schemeClr val="dk1"/>
                </a:solidFill>
                <a:latin typeface="Constantia"/>
                <a:ea typeface="Constantia"/>
                <a:cs typeface="Constantia"/>
                <a:sym typeface="Constantia"/>
              </a:rPr>
              <a:t>Once the workloads have been determined, we can determine the effort these workloads require from the system resources</a:t>
            </a:r>
            <a:r>
              <a:rPr b="0" i="0" lang="en-US" sz="1200" u="none" cap="none" strike="noStrike">
                <a:solidFill>
                  <a:schemeClr val="dk1"/>
                </a:solidFill>
                <a:latin typeface="Constantia"/>
                <a:ea typeface="Constantia"/>
                <a:cs typeface="Constantia"/>
                <a:sym typeface="Constantia"/>
              </a:rPr>
              <a:t>. </a:t>
            </a:r>
            <a:endParaRPr/>
          </a:p>
          <a:p>
            <a:pPr indent="-171450" lvl="0" marL="17145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onstantia"/>
                <a:ea typeface="Constantia"/>
                <a:cs typeface="Constantia"/>
                <a:sym typeface="Constantia"/>
              </a:rPr>
              <a:t>This effort can be expressed in terms of performance indicators: Throughput, System response time, Queue time for events, and Queue length for components. </a:t>
            </a:r>
            <a:endParaRPr/>
          </a:p>
          <a:p>
            <a:pPr indent="-95250" lvl="0" marL="1714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Constantia"/>
              <a:ea typeface="Constantia"/>
              <a:cs typeface="Constantia"/>
              <a:sym typeface="Constantia"/>
            </a:endParaRPr>
          </a:p>
        </p:txBody>
      </p:sp>
      <p:sp>
        <p:nvSpPr>
          <p:cNvPr id="362" name="Google Shape;362;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8: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onstantia"/>
              <a:buNone/>
            </a:pPr>
            <a:r>
              <a:rPr b="0" i="0" lang="en-US" sz="1200" u="none" cap="none" strike="noStrike">
                <a:solidFill>
                  <a:schemeClr val="dk1"/>
                </a:solidFill>
                <a:latin typeface="Constantia"/>
                <a:ea typeface="Constantia"/>
                <a:cs typeface="Constantia"/>
                <a:sym typeface="Constantia"/>
              </a:rPr>
              <a:t>The results show that the queuing times from the lower layers accumulate in the higher layers. The ‘view’ component of the platform management application has a utilization of over 81%, which results in a response time of the ‘view search result’ service of almost 3 minutes.</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19" name="Google Shape;419;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7" name="Google Shape;427;p9: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p:nvPr/>
        </p:nvSpPr>
        <p:spPr>
          <a:xfrm>
            <a:off x="0" y="5027613"/>
            <a:ext cx="4046538" cy="1828800"/>
          </a:xfrm>
          <a:custGeom>
            <a:rect b="b" l="l" r="r" t="t"/>
            <a:pathLst>
              <a:path extrusionOk="0" h="576" w="1275">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rgbClr val="EEF2B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 name="Google Shape;18;p2"/>
          <p:cNvSpPr/>
          <p:nvPr/>
        </p:nvSpPr>
        <p:spPr>
          <a:xfrm>
            <a:off x="0" y="5138738"/>
            <a:ext cx="3687763" cy="1717675"/>
          </a:xfrm>
          <a:custGeom>
            <a:rect b="b" l="l" r="r" t="t"/>
            <a:pathLst>
              <a:path extrusionOk="0" h="541" w="1162">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rgbClr val="D0600B"/>
              </a:gs>
              <a:gs pos="37000">
                <a:srgbClr val="F3842E"/>
              </a:gs>
              <a:gs pos="100000">
                <a:srgbClr val="F59349"/>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9" name="Google Shape;19;p2"/>
          <p:cNvGrpSpPr/>
          <p:nvPr/>
        </p:nvGrpSpPr>
        <p:grpSpPr>
          <a:xfrm>
            <a:off x="-7620" y="5268913"/>
            <a:ext cx="2498725" cy="1612900"/>
            <a:chOff x="0" y="5268913"/>
            <a:chExt cx="2498725" cy="1612900"/>
          </a:xfrm>
        </p:grpSpPr>
        <p:sp>
          <p:nvSpPr>
            <p:cNvPr id="20" name="Google Shape;20;p2"/>
            <p:cNvSpPr/>
            <p:nvPr/>
          </p:nvSpPr>
          <p:spPr>
            <a:xfrm>
              <a:off x="69850" y="6796088"/>
              <a:ext cx="0" cy="3175"/>
            </a:xfrm>
            <a:custGeom>
              <a:rect b="b" l="l" r="r" t="t"/>
              <a:pathLst>
                <a:path extrusionOk="0" h="1" w="120000">
                  <a:moveTo>
                    <a:pt x="0" y="0"/>
                  </a:moveTo>
                  <a:cubicBezTo>
                    <a:pt x="0" y="0"/>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1" name="Google Shape;21;p2"/>
            <p:cNvSpPr/>
            <p:nvPr/>
          </p:nvSpPr>
          <p:spPr>
            <a:xfrm>
              <a:off x="152400" y="5976938"/>
              <a:ext cx="3175" cy="0"/>
            </a:xfrm>
            <a:custGeom>
              <a:rect b="b" l="l" r="r" t="t"/>
              <a:pathLst>
                <a:path extrusionOk="0" h="120000" w="1">
                  <a:moveTo>
                    <a:pt x="1" y="0"/>
                  </a:moveTo>
                  <a:cubicBezTo>
                    <a:pt x="1" y="0"/>
                    <a:pt x="1" y="0"/>
                    <a:pt x="1" y="0"/>
                  </a:cubicBezTo>
                  <a:cubicBezTo>
                    <a:pt x="0" y="0"/>
                    <a:pt x="0"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 name="Google Shape;22;p2"/>
            <p:cNvSpPr/>
            <p:nvPr/>
          </p:nvSpPr>
          <p:spPr>
            <a:xfrm>
              <a:off x="495300" y="6773863"/>
              <a:ext cx="25400" cy="12700"/>
            </a:xfrm>
            <a:custGeom>
              <a:rect b="b" l="l" r="r" t="t"/>
              <a:pathLst>
                <a:path extrusionOk="0" h="4" w="8">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3" name="Google Shape;23;p2"/>
            <p:cNvSpPr/>
            <p:nvPr/>
          </p:nvSpPr>
          <p:spPr>
            <a:xfrm>
              <a:off x="1939925" y="6805613"/>
              <a:ext cx="15875" cy="12700"/>
            </a:xfrm>
            <a:custGeom>
              <a:rect b="b" l="l" r="r" t="t"/>
              <a:pathLst>
                <a:path extrusionOk="0" h="4" w="5">
                  <a:moveTo>
                    <a:pt x="4" y="4"/>
                  </a:moveTo>
                  <a:cubicBezTo>
                    <a:pt x="5" y="1"/>
                    <a:pt x="4" y="0"/>
                    <a:pt x="1" y="1"/>
                  </a:cubicBezTo>
                  <a:cubicBezTo>
                    <a:pt x="3" y="3"/>
                    <a:pt x="0" y="3"/>
                    <a:pt x="4"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4" name="Google Shape;24;p2"/>
            <p:cNvSpPr/>
            <p:nvPr/>
          </p:nvSpPr>
          <p:spPr>
            <a:xfrm>
              <a:off x="2019300" y="6805613"/>
              <a:ext cx="34925" cy="22225"/>
            </a:xfrm>
            <a:custGeom>
              <a:rect b="b" l="l" r="r" t="t"/>
              <a:pathLst>
                <a:path extrusionOk="0" h="7" w="11">
                  <a:moveTo>
                    <a:pt x="2" y="7"/>
                  </a:moveTo>
                  <a:cubicBezTo>
                    <a:pt x="4" y="5"/>
                    <a:pt x="11" y="5"/>
                    <a:pt x="10" y="1"/>
                  </a:cubicBezTo>
                  <a:cubicBezTo>
                    <a:pt x="7" y="0"/>
                    <a:pt x="0" y="3"/>
                    <a:pt x="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5" name="Google Shape;25;p2"/>
            <p:cNvSpPr/>
            <p:nvPr/>
          </p:nvSpPr>
          <p:spPr>
            <a:xfrm>
              <a:off x="2108200" y="6827838"/>
              <a:ext cx="34925" cy="22225"/>
            </a:xfrm>
            <a:custGeom>
              <a:rect b="b" l="l" r="r" t="t"/>
              <a:pathLst>
                <a:path extrusionOk="0" h="7" w="11">
                  <a:moveTo>
                    <a:pt x="11" y="1"/>
                  </a:moveTo>
                  <a:cubicBezTo>
                    <a:pt x="0" y="0"/>
                    <a:pt x="8" y="7"/>
                    <a:pt x="10" y="6"/>
                  </a:cubicBezTo>
                  <a:cubicBezTo>
                    <a:pt x="6" y="4"/>
                    <a:pt x="11" y="2"/>
                    <a:pt x="11"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 name="Google Shape;26;p2"/>
            <p:cNvSpPr/>
            <p:nvPr/>
          </p:nvSpPr>
          <p:spPr>
            <a:xfrm>
              <a:off x="1387475" y="6789738"/>
              <a:ext cx="28575" cy="19050"/>
            </a:xfrm>
            <a:custGeom>
              <a:rect b="b" l="l" r="r" t="t"/>
              <a:pathLst>
                <a:path extrusionOk="0" h="6" w="9">
                  <a:moveTo>
                    <a:pt x="7" y="5"/>
                  </a:moveTo>
                  <a:cubicBezTo>
                    <a:pt x="7" y="3"/>
                    <a:pt x="9" y="1"/>
                    <a:pt x="8" y="0"/>
                  </a:cubicBezTo>
                  <a:cubicBezTo>
                    <a:pt x="7" y="0"/>
                    <a:pt x="0" y="4"/>
                    <a:pt x="1" y="4"/>
                  </a:cubicBezTo>
                  <a:cubicBezTo>
                    <a:pt x="5" y="6"/>
                    <a:pt x="3" y="5"/>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7" name="Google Shape;27;p2"/>
            <p:cNvSpPr/>
            <p:nvPr/>
          </p:nvSpPr>
          <p:spPr>
            <a:xfrm>
              <a:off x="346075" y="595471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8" name="Google Shape;28;p2"/>
            <p:cNvSpPr/>
            <p:nvPr/>
          </p:nvSpPr>
          <p:spPr>
            <a:xfrm>
              <a:off x="1755775" y="6792913"/>
              <a:ext cx="19050" cy="15875"/>
            </a:xfrm>
            <a:custGeom>
              <a:rect b="b" l="l" r="r" t="t"/>
              <a:pathLst>
                <a:path extrusionOk="0" h="5" w="6">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9" name="Google Shape;29;p2"/>
            <p:cNvSpPr/>
            <p:nvPr/>
          </p:nvSpPr>
          <p:spPr>
            <a:xfrm>
              <a:off x="31750" y="6208713"/>
              <a:ext cx="15875" cy="12700"/>
            </a:xfrm>
            <a:custGeom>
              <a:rect b="b" l="l" r="r" t="t"/>
              <a:pathLst>
                <a:path extrusionOk="0" h="4" w="5">
                  <a:moveTo>
                    <a:pt x="5" y="2"/>
                  </a:moveTo>
                  <a:cubicBezTo>
                    <a:pt x="5" y="0"/>
                    <a:pt x="0" y="0"/>
                    <a:pt x="1" y="4"/>
                  </a:cubicBezTo>
                  <a:cubicBezTo>
                    <a:pt x="3" y="4"/>
                    <a:pt x="4" y="3"/>
                    <a:pt x="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0" name="Google Shape;30;p2"/>
            <p:cNvSpPr/>
            <p:nvPr/>
          </p:nvSpPr>
          <p:spPr>
            <a:xfrm>
              <a:off x="6350" y="64436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1" name="Google Shape;31;p2"/>
            <p:cNvSpPr/>
            <p:nvPr/>
          </p:nvSpPr>
          <p:spPr>
            <a:xfrm>
              <a:off x="6350" y="6345238"/>
              <a:ext cx="22225" cy="53975"/>
            </a:xfrm>
            <a:custGeom>
              <a:rect b="b" l="l" r="r" t="t"/>
              <a:pathLst>
                <a:path extrusionOk="0" h="17" w="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2" name="Google Shape;32;p2"/>
            <p:cNvSpPr/>
            <p:nvPr/>
          </p:nvSpPr>
          <p:spPr>
            <a:xfrm>
              <a:off x="6350" y="6259513"/>
              <a:ext cx="9525" cy="19050"/>
            </a:xfrm>
            <a:custGeom>
              <a:rect b="b" l="l" r="r" t="t"/>
              <a:pathLst>
                <a:path extrusionOk="0" h="6" w="3">
                  <a:moveTo>
                    <a:pt x="0" y="1"/>
                  </a:moveTo>
                  <a:cubicBezTo>
                    <a:pt x="0" y="6"/>
                    <a:pt x="0" y="6"/>
                    <a:pt x="0" y="6"/>
                  </a:cubicBezTo>
                  <a:cubicBezTo>
                    <a:pt x="3" y="1"/>
                    <a:pt x="2"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 name="Google Shape;33;p2"/>
            <p:cNvSpPr/>
            <p:nvPr/>
          </p:nvSpPr>
          <p:spPr>
            <a:xfrm>
              <a:off x="34925" y="6297613"/>
              <a:ext cx="38100" cy="57150"/>
            </a:xfrm>
            <a:custGeom>
              <a:rect b="b" l="l" r="r" t="t"/>
              <a:pathLst>
                <a:path extrusionOk="0" h="18" w="12">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4" name="Google Shape;34;p2"/>
            <p:cNvSpPr/>
            <p:nvPr/>
          </p:nvSpPr>
          <p:spPr>
            <a:xfrm>
              <a:off x="73025" y="6402388"/>
              <a:ext cx="15875" cy="9525"/>
            </a:xfrm>
            <a:custGeom>
              <a:rect b="b" l="l" r="r" t="t"/>
              <a:pathLst>
                <a:path extrusionOk="0" h="3" w="5">
                  <a:moveTo>
                    <a:pt x="4" y="0"/>
                  </a:moveTo>
                  <a:cubicBezTo>
                    <a:pt x="5" y="0"/>
                    <a:pt x="0" y="1"/>
                    <a:pt x="0" y="1"/>
                  </a:cubicBezTo>
                  <a:cubicBezTo>
                    <a:pt x="0" y="3"/>
                    <a:pt x="5" y="2"/>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 name="Google Shape;35;p2"/>
            <p:cNvSpPr/>
            <p:nvPr/>
          </p:nvSpPr>
          <p:spPr>
            <a:xfrm>
              <a:off x="47625" y="6173788"/>
              <a:ext cx="12700" cy="15875"/>
            </a:xfrm>
            <a:custGeom>
              <a:rect b="b" l="l" r="r" t="t"/>
              <a:pathLst>
                <a:path extrusionOk="0" h="5" w="4">
                  <a:moveTo>
                    <a:pt x="4" y="2"/>
                  </a:moveTo>
                  <a:cubicBezTo>
                    <a:pt x="3" y="1"/>
                    <a:pt x="2" y="0"/>
                    <a:pt x="1" y="0"/>
                  </a:cubicBezTo>
                  <a:cubicBezTo>
                    <a:pt x="0" y="1"/>
                    <a:pt x="0" y="3"/>
                    <a:pt x="1" y="5"/>
                  </a:cubicBezTo>
                  <a:cubicBezTo>
                    <a:pt x="2" y="4"/>
                    <a:pt x="3" y="3"/>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6" name="Google Shape;36;p2"/>
            <p:cNvSpPr/>
            <p:nvPr/>
          </p:nvSpPr>
          <p:spPr>
            <a:xfrm>
              <a:off x="3175" y="6491288"/>
              <a:ext cx="101600" cy="133350"/>
            </a:xfrm>
            <a:custGeom>
              <a:rect b="b" l="l" r="r" t="t"/>
              <a:pathLst>
                <a:path extrusionOk="0" h="42" w="3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7" name="Google Shape;37;p2"/>
            <p:cNvSpPr/>
            <p:nvPr/>
          </p:nvSpPr>
          <p:spPr>
            <a:xfrm>
              <a:off x="12700" y="6230938"/>
              <a:ext cx="25400" cy="34925"/>
            </a:xfrm>
            <a:custGeom>
              <a:rect b="b" l="l" r="r" t="t"/>
              <a:pathLst>
                <a:path extrusionOk="0" h="11" w="8">
                  <a:moveTo>
                    <a:pt x="8" y="0"/>
                  </a:moveTo>
                  <a:cubicBezTo>
                    <a:pt x="6" y="1"/>
                    <a:pt x="4" y="1"/>
                    <a:pt x="2" y="1"/>
                  </a:cubicBezTo>
                  <a:cubicBezTo>
                    <a:pt x="3" y="3"/>
                    <a:pt x="2" y="4"/>
                    <a:pt x="0" y="5"/>
                  </a:cubicBezTo>
                  <a:cubicBezTo>
                    <a:pt x="2" y="11"/>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8" name="Google Shape;38;p2"/>
            <p:cNvSpPr/>
            <p:nvPr/>
          </p:nvSpPr>
          <p:spPr>
            <a:xfrm>
              <a:off x="15875" y="6618288"/>
              <a:ext cx="19050" cy="19050"/>
            </a:xfrm>
            <a:custGeom>
              <a:rect b="b" l="l" r="r" t="t"/>
              <a:pathLst>
                <a:path extrusionOk="0" h="6" w="6">
                  <a:moveTo>
                    <a:pt x="4" y="0"/>
                  </a:moveTo>
                  <a:cubicBezTo>
                    <a:pt x="2" y="0"/>
                    <a:pt x="1" y="0"/>
                    <a:pt x="0" y="0"/>
                  </a:cubicBezTo>
                  <a:cubicBezTo>
                    <a:pt x="0" y="3"/>
                    <a:pt x="4" y="6"/>
                    <a:pt x="4" y="5"/>
                  </a:cubicBezTo>
                  <a:cubicBezTo>
                    <a:pt x="6" y="3"/>
                    <a:pt x="2" y="3"/>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9" name="Google Shape;39;p2"/>
            <p:cNvSpPr/>
            <p:nvPr/>
          </p:nvSpPr>
          <p:spPr>
            <a:xfrm>
              <a:off x="6350" y="6421438"/>
              <a:ext cx="66675" cy="107950"/>
            </a:xfrm>
            <a:custGeom>
              <a:rect b="b" l="l" r="r" t="t"/>
              <a:pathLst>
                <a:path extrusionOk="0" h="34" w="21">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0" name="Google Shape;40;p2"/>
            <p:cNvSpPr/>
            <p:nvPr/>
          </p:nvSpPr>
          <p:spPr>
            <a:xfrm>
              <a:off x="250825" y="5970588"/>
              <a:ext cx="0" cy="3175"/>
            </a:xfrm>
            <a:custGeom>
              <a:rect b="b" l="l" r="r" t="t"/>
              <a:pathLst>
                <a:path extrusionOk="0" h="1" w="120000">
                  <a:moveTo>
                    <a:pt x="0" y="1"/>
                  </a:moveTo>
                  <a:cubicBezTo>
                    <a:pt x="0" y="0"/>
                    <a:pt x="0" y="0"/>
                    <a:pt x="0" y="0"/>
                  </a:cubicBezTo>
                  <a:cubicBezTo>
                    <a:pt x="0" y="0"/>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1" name="Google Shape;41;p2"/>
            <p:cNvSpPr/>
            <p:nvPr/>
          </p:nvSpPr>
          <p:spPr>
            <a:xfrm>
              <a:off x="234950" y="5681663"/>
              <a:ext cx="31750" cy="12700"/>
            </a:xfrm>
            <a:custGeom>
              <a:rect b="b" l="l" r="r" t="t"/>
              <a:pathLst>
                <a:path extrusionOk="0" h="4" w="10">
                  <a:moveTo>
                    <a:pt x="10" y="4"/>
                  </a:moveTo>
                  <a:cubicBezTo>
                    <a:pt x="8" y="3"/>
                    <a:pt x="7" y="1"/>
                    <a:pt x="6" y="0"/>
                  </a:cubicBezTo>
                  <a:cubicBezTo>
                    <a:pt x="0" y="1"/>
                    <a:pt x="9" y="4"/>
                    <a:pt x="1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2" name="Google Shape;42;p2"/>
            <p:cNvSpPr/>
            <p:nvPr/>
          </p:nvSpPr>
          <p:spPr>
            <a:xfrm>
              <a:off x="225425" y="5662613"/>
              <a:ext cx="31750" cy="31750"/>
            </a:xfrm>
            <a:custGeom>
              <a:rect b="b" l="l" r="r" t="t"/>
              <a:pathLst>
                <a:path extrusionOk="0" h="10" w="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3" name="Google Shape;43;p2"/>
            <p:cNvSpPr/>
            <p:nvPr/>
          </p:nvSpPr>
          <p:spPr>
            <a:xfrm>
              <a:off x="231775" y="5688013"/>
              <a:ext cx="6350" cy="9525"/>
            </a:xfrm>
            <a:custGeom>
              <a:rect b="b" l="l" r="r" t="t"/>
              <a:pathLst>
                <a:path extrusionOk="0" h="3" w="2">
                  <a:moveTo>
                    <a:pt x="2" y="0"/>
                  </a:moveTo>
                  <a:cubicBezTo>
                    <a:pt x="1" y="0"/>
                    <a:pt x="0" y="3"/>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4" name="Google Shape;44;p2"/>
            <p:cNvSpPr/>
            <p:nvPr/>
          </p:nvSpPr>
          <p:spPr>
            <a:xfrm>
              <a:off x="244475" y="5745163"/>
              <a:ext cx="38100" cy="44450"/>
            </a:xfrm>
            <a:custGeom>
              <a:rect b="b" l="l" r="r" t="t"/>
              <a:pathLst>
                <a:path extrusionOk="0" h="14" w="12">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5" name="Google Shape;45;p2"/>
            <p:cNvSpPr/>
            <p:nvPr/>
          </p:nvSpPr>
          <p:spPr>
            <a:xfrm>
              <a:off x="215900" y="5811838"/>
              <a:ext cx="38100" cy="60325"/>
            </a:xfrm>
            <a:custGeom>
              <a:rect b="b" l="l" r="r" t="t"/>
              <a:pathLst>
                <a:path extrusionOk="0" h="19" w="12">
                  <a:moveTo>
                    <a:pt x="4" y="3"/>
                  </a:moveTo>
                  <a:cubicBezTo>
                    <a:pt x="0" y="1"/>
                    <a:pt x="0" y="14"/>
                    <a:pt x="0" y="18"/>
                  </a:cubicBezTo>
                  <a:cubicBezTo>
                    <a:pt x="5" y="19"/>
                    <a:pt x="12" y="5"/>
                    <a:pt x="9" y="0"/>
                  </a:cubicBezTo>
                  <a:cubicBezTo>
                    <a:pt x="7" y="0"/>
                    <a:pt x="3" y="0"/>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6" name="Google Shape;46;p2"/>
            <p:cNvSpPr/>
            <p:nvPr/>
          </p:nvSpPr>
          <p:spPr>
            <a:xfrm>
              <a:off x="104775" y="5519738"/>
              <a:ext cx="82550" cy="161925"/>
            </a:xfrm>
            <a:custGeom>
              <a:rect b="b" l="l" r="r" t="t"/>
              <a:pathLst>
                <a:path extrusionOk="0" h="51" w="26">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7" name="Google Shape;47;p2"/>
            <p:cNvSpPr/>
            <p:nvPr/>
          </p:nvSpPr>
          <p:spPr>
            <a:xfrm>
              <a:off x="193675" y="5700713"/>
              <a:ext cx="47625" cy="85725"/>
            </a:xfrm>
            <a:custGeom>
              <a:rect b="b" l="l" r="r" t="t"/>
              <a:pathLst>
                <a:path extrusionOk="0" h="27" w="15">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8" name="Google Shape;48;p2"/>
            <p:cNvSpPr/>
            <p:nvPr/>
          </p:nvSpPr>
          <p:spPr>
            <a:xfrm>
              <a:off x="57150" y="5294313"/>
              <a:ext cx="66675" cy="53975"/>
            </a:xfrm>
            <a:custGeom>
              <a:rect b="b" l="l" r="r" t="t"/>
              <a:pathLst>
                <a:path extrusionOk="0" h="17" w="21">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9" name="Google Shape;49;p2"/>
            <p:cNvSpPr/>
            <p:nvPr/>
          </p:nvSpPr>
          <p:spPr>
            <a:xfrm>
              <a:off x="263525" y="5862638"/>
              <a:ext cx="25400" cy="31750"/>
            </a:xfrm>
            <a:custGeom>
              <a:rect b="b" l="l" r="r" t="t"/>
              <a:pathLst>
                <a:path extrusionOk="0" h="10" w="8">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0" name="Google Shape;50;p2"/>
            <p:cNvSpPr/>
            <p:nvPr/>
          </p:nvSpPr>
          <p:spPr>
            <a:xfrm>
              <a:off x="231775" y="5513388"/>
              <a:ext cx="34925" cy="69850"/>
            </a:xfrm>
            <a:custGeom>
              <a:rect b="b" l="l" r="r" t="t"/>
              <a:pathLst>
                <a:path extrusionOk="0" h="22" w="11">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1" name="Google Shape;51;p2"/>
            <p:cNvSpPr/>
            <p:nvPr/>
          </p:nvSpPr>
          <p:spPr>
            <a:xfrm>
              <a:off x="88900" y="5437188"/>
              <a:ext cx="31750" cy="31750"/>
            </a:xfrm>
            <a:custGeom>
              <a:rect b="b" l="l" r="r" t="t"/>
              <a:pathLst>
                <a:path extrusionOk="0" h="10" w="10">
                  <a:moveTo>
                    <a:pt x="9" y="10"/>
                  </a:moveTo>
                  <a:cubicBezTo>
                    <a:pt x="9" y="8"/>
                    <a:pt x="10" y="1"/>
                    <a:pt x="10" y="1"/>
                  </a:cubicBezTo>
                  <a:cubicBezTo>
                    <a:pt x="3" y="0"/>
                    <a:pt x="4" y="6"/>
                    <a:pt x="0" y="7"/>
                  </a:cubicBezTo>
                  <a:cubicBezTo>
                    <a:pt x="0" y="10"/>
                    <a:pt x="6" y="10"/>
                    <a:pt x="9"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2" name="Google Shape;52;p2"/>
            <p:cNvSpPr/>
            <p:nvPr/>
          </p:nvSpPr>
          <p:spPr>
            <a:xfrm>
              <a:off x="76200" y="5475288"/>
              <a:ext cx="38100" cy="31750"/>
            </a:xfrm>
            <a:custGeom>
              <a:rect b="b" l="l" r="r" t="t"/>
              <a:pathLst>
                <a:path extrusionOk="0" h="10" w="12">
                  <a:moveTo>
                    <a:pt x="3" y="10"/>
                  </a:moveTo>
                  <a:cubicBezTo>
                    <a:pt x="6" y="8"/>
                    <a:pt x="12" y="6"/>
                    <a:pt x="9" y="0"/>
                  </a:cubicBezTo>
                  <a:cubicBezTo>
                    <a:pt x="3" y="1"/>
                    <a:pt x="0" y="3"/>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3" name="Google Shape;53;p2"/>
            <p:cNvSpPr/>
            <p:nvPr/>
          </p:nvSpPr>
          <p:spPr>
            <a:xfrm>
              <a:off x="98425" y="5332413"/>
              <a:ext cx="127000" cy="149225"/>
            </a:xfrm>
            <a:custGeom>
              <a:rect b="b" l="l" r="r" t="t"/>
              <a:pathLst>
                <a:path extrusionOk="0" h="47" w="40">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4" name="Google Shape;54;p2"/>
            <p:cNvSpPr/>
            <p:nvPr/>
          </p:nvSpPr>
          <p:spPr>
            <a:xfrm>
              <a:off x="215900" y="5481638"/>
              <a:ext cx="22225" cy="22225"/>
            </a:xfrm>
            <a:custGeom>
              <a:rect b="b" l="l" r="r" t="t"/>
              <a:pathLst>
                <a:path extrusionOk="0" h="7" w="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5" name="Google Shape;55;p2"/>
            <p:cNvSpPr/>
            <p:nvPr/>
          </p:nvSpPr>
          <p:spPr>
            <a:xfrm>
              <a:off x="88900" y="5487988"/>
              <a:ext cx="63500" cy="114300"/>
            </a:xfrm>
            <a:custGeom>
              <a:rect b="b" l="l" r="r" t="t"/>
              <a:pathLst>
                <a:path extrusionOk="0" h="36" w="20">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6" name="Google Shape;56;p2"/>
            <p:cNvSpPr/>
            <p:nvPr/>
          </p:nvSpPr>
          <p:spPr>
            <a:xfrm>
              <a:off x="2397125" y="6834188"/>
              <a:ext cx="101600" cy="25400"/>
            </a:xfrm>
            <a:custGeom>
              <a:rect b="b" l="l" r="r" t="t"/>
              <a:pathLst>
                <a:path extrusionOk="0" h="8" w="32">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7" name="Google Shape;57;p2"/>
            <p:cNvSpPr/>
            <p:nvPr/>
          </p:nvSpPr>
          <p:spPr>
            <a:xfrm>
              <a:off x="260350" y="5580063"/>
              <a:ext cx="15875" cy="28575"/>
            </a:xfrm>
            <a:custGeom>
              <a:rect b="b" l="l" r="r" t="t"/>
              <a:pathLst>
                <a:path extrusionOk="0" h="9" w="5">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8" name="Google Shape;58;p2"/>
            <p:cNvSpPr/>
            <p:nvPr/>
          </p:nvSpPr>
          <p:spPr>
            <a:xfrm>
              <a:off x="260350" y="5592763"/>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9" name="Google Shape;59;p2"/>
            <p:cNvSpPr/>
            <p:nvPr/>
          </p:nvSpPr>
          <p:spPr>
            <a:xfrm>
              <a:off x="161925" y="5894388"/>
              <a:ext cx="104775" cy="174625"/>
            </a:xfrm>
            <a:custGeom>
              <a:rect b="b" l="l" r="r" t="t"/>
              <a:pathLst>
                <a:path extrusionOk="0" h="55" w="33">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0" name="Google Shape;60;p2"/>
            <p:cNvSpPr/>
            <p:nvPr/>
          </p:nvSpPr>
          <p:spPr>
            <a:xfrm>
              <a:off x="285750" y="5634038"/>
              <a:ext cx="0" cy="3175"/>
            </a:xfrm>
            <a:custGeom>
              <a:rect b="b" l="l" r="r" t="t"/>
              <a:pathLst>
                <a:path extrusionOk="0" h="1" w="120000">
                  <a:moveTo>
                    <a:pt x="0" y="1"/>
                  </a:moveTo>
                  <a:cubicBezTo>
                    <a:pt x="0" y="1"/>
                    <a:pt x="0" y="1"/>
                    <a:pt x="0" y="0"/>
                  </a:cubicBezTo>
                  <a:cubicBezTo>
                    <a:pt x="0" y="0"/>
                    <a:pt x="0" y="1"/>
                    <a:pt x="0" y="1"/>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1" name="Google Shape;61;p2"/>
            <p:cNvSpPr/>
            <p:nvPr/>
          </p:nvSpPr>
          <p:spPr>
            <a:xfrm>
              <a:off x="285750" y="5634038"/>
              <a:ext cx="3175" cy="0"/>
            </a:xfrm>
            <a:custGeom>
              <a:rect b="b" l="l" r="r" t="t"/>
              <a:pathLst>
                <a:path extrusionOk="0" h="120000" w="1">
                  <a:moveTo>
                    <a:pt x="1" y="0"/>
                  </a:moveTo>
                  <a:cubicBezTo>
                    <a:pt x="1" y="0"/>
                    <a:pt x="1" y="0"/>
                    <a:pt x="0" y="0"/>
                  </a:cubicBez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2" name="Google Shape;62;p2"/>
            <p:cNvSpPr/>
            <p:nvPr/>
          </p:nvSpPr>
          <p:spPr>
            <a:xfrm>
              <a:off x="152400" y="5973763"/>
              <a:ext cx="15875" cy="19050"/>
            </a:xfrm>
            <a:custGeom>
              <a:rect b="b" l="l" r="r" t="t"/>
              <a:pathLst>
                <a:path extrusionOk="0" h="6" w="5">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3" name="Google Shape;63;p2"/>
            <p:cNvSpPr/>
            <p:nvPr/>
          </p:nvSpPr>
          <p:spPr>
            <a:xfrm>
              <a:off x="276225" y="5624513"/>
              <a:ext cx="9525" cy="12700"/>
            </a:xfrm>
            <a:custGeom>
              <a:rect b="b" l="l" r="r" t="t"/>
              <a:pathLst>
                <a:path extrusionOk="0" h="4" w="3">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4" name="Google Shape;64;p2"/>
            <p:cNvSpPr/>
            <p:nvPr/>
          </p:nvSpPr>
          <p:spPr>
            <a:xfrm>
              <a:off x="19050" y="5688013"/>
              <a:ext cx="19050" cy="12700"/>
            </a:xfrm>
            <a:custGeom>
              <a:rect b="b" l="l" r="r" t="t"/>
              <a:pathLst>
                <a:path extrusionOk="0" h="4" w="6">
                  <a:moveTo>
                    <a:pt x="3" y="4"/>
                  </a:moveTo>
                  <a:cubicBezTo>
                    <a:pt x="6" y="4"/>
                    <a:pt x="1" y="0"/>
                    <a:pt x="2" y="0"/>
                  </a:cubicBezTo>
                  <a:cubicBezTo>
                    <a:pt x="0" y="1"/>
                    <a:pt x="0" y="3"/>
                    <a:pt x="1" y="4"/>
                  </a:cubicBezTo>
                  <a:cubicBezTo>
                    <a:pt x="1" y="4"/>
                    <a:pt x="3" y="1"/>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5" name="Google Shape;65;p2"/>
            <p:cNvSpPr/>
            <p:nvPr/>
          </p:nvSpPr>
          <p:spPr>
            <a:xfrm>
              <a:off x="28575" y="5700713"/>
              <a:ext cx="38100" cy="50800"/>
            </a:xfrm>
            <a:custGeom>
              <a:rect b="b" l="l" r="r" t="t"/>
              <a:pathLst>
                <a:path extrusionOk="0" h="16" w="12">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6" name="Google Shape;66;p2"/>
            <p:cNvSpPr/>
            <p:nvPr/>
          </p:nvSpPr>
          <p:spPr>
            <a:xfrm>
              <a:off x="6350" y="5522913"/>
              <a:ext cx="34925" cy="60325"/>
            </a:xfrm>
            <a:custGeom>
              <a:rect b="b" l="l" r="r" t="t"/>
              <a:pathLst>
                <a:path extrusionOk="0" h="19" w="11">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7" name="Google Shape;67;p2"/>
            <p:cNvSpPr/>
            <p:nvPr/>
          </p:nvSpPr>
          <p:spPr>
            <a:xfrm>
              <a:off x="104775" y="5586413"/>
              <a:ext cx="127000" cy="219075"/>
            </a:xfrm>
            <a:custGeom>
              <a:rect b="b" l="l" r="r" t="t"/>
              <a:pathLst>
                <a:path extrusionOk="0" h="69" w="40">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8" name="Google Shape;68;p2"/>
            <p:cNvSpPr/>
            <p:nvPr/>
          </p:nvSpPr>
          <p:spPr>
            <a:xfrm>
              <a:off x="161925" y="6027738"/>
              <a:ext cx="6350" cy="6350"/>
            </a:xfrm>
            <a:custGeom>
              <a:rect b="b" l="l" r="r" t="t"/>
              <a:pathLst>
                <a:path extrusionOk="0" h="2" w="2">
                  <a:moveTo>
                    <a:pt x="2" y="0"/>
                  </a:moveTo>
                  <a:cubicBezTo>
                    <a:pt x="1" y="1"/>
                    <a:pt x="1" y="1"/>
                    <a:pt x="0" y="1"/>
                  </a:cubicBezTo>
                  <a:cubicBezTo>
                    <a:pt x="0" y="2"/>
                    <a:pt x="1" y="1"/>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9" name="Google Shape;69;p2"/>
            <p:cNvSpPr/>
            <p:nvPr/>
          </p:nvSpPr>
          <p:spPr>
            <a:xfrm>
              <a:off x="152400" y="5995988"/>
              <a:ext cx="34925" cy="22225"/>
            </a:xfrm>
            <a:custGeom>
              <a:rect b="b" l="l" r="r" t="t"/>
              <a:pathLst>
                <a:path extrusionOk="0" h="7" w="11">
                  <a:moveTo>
                    <a:pt x="4" y="7"/>
                  </a:moveTo>
                  <a:cubicBezTo>
                    <a:pt x="11" y="3"/>
                    <a:pt x="2" y="0"/>
                    <a:pt x="0" y="0"/>
                  </a:cubicBezTo>
                  <a:cubicBezTo>
                    <a:pt x="0" y="1"/>
                    <a:pt x="3" y="5"/>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0" name="Google Shape;70;p2"/>
            <p:cNvSpPr/>
            <p:nvPr/>
          </p:nvSpPr>
          <p:spPr>
            <a:xfrm>
              <a:off x="25400" y="5345113"/>
              <a:ext cx="44450" cy="50800"/>
            </a:xfrm>
            <a:custGeom>
              <a:rect b="b" l="l" r="r" t="t"/>
              <a:pathLst>
                <a:path extrusionOk="0" h="16" w="14">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1" name="Google Shape;71;p2"/>
            <p:cNvSpPr/>
            <p:nvPr/>
          </p:nvSpPr>
          <p:spPr>
            <a:xfrm>
              <a:off x="285750" y="5640388"/>
              <a:ext cx="3175" cy="0"/>
            </a:xfrm>
            <a:custGeom>
              <a:rect b="b" l="l" r="r" t="t"/>
              <a:pathLst>
                <a:path extrusionOk="0" h="120000" w="1">
                  <a:moveTo>
                    <a:pt x="1" y="0"/>
                  </a:move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2" name="Google Shape;72;p2"/>
            <p:cNvSpPr/>
            <p:nvPr/>
          </p:nvSpPr>
          <p:spPr>
            <a:xfrm>
              <a:off x="9525" y="5402263"/>
              <a:ext cx="50800" cy="53975"/>
            </a:xfrm>
            <a:custGeom>
              <a:rect b="b" l="l" r="r" t="t"/>
              <a:pathLst>
                <a:path extrusionOk="0" h="17" w="16">
                  <a:moveTo>
                    <a:pt x="11" y="16"/>
                  </a:moveTo>
                  <a:cubicBezTo>
                    <a:pt x="12" y="16"/>
                    <a:pt x="16" y="17"/>
                    <a:pt x="15" y="12"/>
                  </a:cubicBezTo>
                  <a:cubicBezTo>
                    <a:pt x="12" y="0"/>
                    <a:pt x="0" y="15"/>
                    <a:pt x="11"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3" name="Google Shape;73;p2"/>
            <p:cNvSpPr/>
            <p:nvPr/>
          </p:nvSpPr>
          <p:spPr>
            <a:xfrm>
              <a:off x="15875" y="5395913"/>
              <a:ext cx="28575" cy="28575"/>
            </a:xfrm>
            <a:custGeom>
              <a:rect b="b" l="l" r="r" t="t"/>
              <a:pathLst>
                <a:path extrusionOk="0" h="9" w="9">
                  <a:moveTo>
                    <a:pt x="0" y="7"/>
                  </a:moveTo>
                  <a:cubicBezTo>
                    <a:pt x="3" y="9"/>
                    <a:pt x="7" y="7"/>
                    <a:pt x="9" y="7"/>
                  </a:cubicBezTo>
                  <a:cubicBezTo>
                    <a:pt x="7" y="5"/>
                    <a:pt x="6" y="3"/>
                    <a:pt x="4" y="0"/>
                  </a:cubicBezTo>
                  <a:cubicBezTo>
                    <a:pt x="1" y="1"/>
                    <a:pt x="1" y="5"/>
                    <a:pt x="0"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4" name="Google Shape;74;p2"/>
            <p:cNvSpPr/>
            <p:nvPr/>
          </p:nvSpPr>
          <p:spPr>
            <a:xfrm>
              <a:off x="3175" y="5268913"/>
              <a:ext cx="57150" cy="139700"/>
            </a:xfrm>
            <a:custGeom>
              <a:rect b="b" l="l" r="r" t="t"/>
              <a:pathLst>
                <a:path extrusionOk="0" h="44" w="18">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5" name="Google Shape;75;p2"/>
            <p:cNvSpPr/>
            <p:nvPr/>
          </p:nvSpPr>
          <p:spPr>
            <a:xfrm>
              <a:off x="1577975" y="6840538"/>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6" name="Google Shape;76;p2"/>
            <p:cNvSpPr/>
            <p:nvPr/>
          </p:nvSpPr>
          <p:spPr>
            <a:xfrm>
              <a:off x="250825" y="6764338"/>
              <a:ext cx="3175" cy="0"/>
            </a:xfrm>
            <a:custGeom>
              <a:rect b="b" l="l" r="r" t="t"/>
              <a:pathLst>
                <a:path extrusionOk="0" h="120000" w="1">
                  <a:moveTo>
                    <a:pt x="1" y="0"/>
                  </a:moveTo>
                  <a:cubicBezTo>
                    <a:pt x="1" y="0"/>
                    <a:pt x="1"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7" name="Google Shape;77;p2"/>
            <p:cNvSpPr/>
            <p:nvPr/>
          </p:nvSpPr>
          <p:spPr>
            <a:xfrm>
              <a:off x="12700" y="5468938"/>
              <a:ext cx="50800" cy="57150"/>
            </a:xfrm>
            <a:custGeom>
              <a:rect b="b" l="l" r="r" t="t"/>
              <a:pathLst>
                <a:path extrusionOk="0" h="18" w="16">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8" name="Google Shape;78;p2"/>
            <p:cNvSpPr/>
            <p:nvPr/>
          </p:nvSpPr>
          <p:spPr>
            <a:xfrm>
              <a:off x="317500" y="5830888"/>
              <a:ext cx="12700" cy="12700"/>
            </a:xfrm>
            <a:custGeom>
              <a:rect b="b" l="l" r="r" t="t"/>
              <a:pathLst>
                <a:path extrusionOk="0" h="4" w="4">
                  <a:moveTo>
                    <a:pt x="3" y="4"/>
                  </a:moveTo>
                  <a:cubicBezTo>
                    <a:pt x="4" y="2"/>
                    <a:pt x="3" y="1"/>
                    <a:pt x="2" y="0"/>
                  </a:cubicBezTo>
                  <a:cubicBezTo>
                    <a:pt x="0" y="0"/>
                    <a:pt x="0" y="1"/>
                    <a:pt x="0" y="3"/>
                  </a:cubicBezTo>
                  <a:cubicBezTo>
                    <a:pt x="2" y="2"/>
                    <a:pt x="1" y="4"/>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9" name="Google Shape;79;p2"/>
            <p:cNvSpPr/>
            <p:nvPr/>
          </p:nvSpPr>
          <p:spPr>
            <a:xfrm>
              <a:off x="288925" y="5662613"/>
              <a:ext cx="19050" cy="44450"/>
            </a:xfrm>
            <a:custGeom>
              <a:rect b="b" l="l" r="r" t="t"/>
              <a:pathLst>
                <a:path extrusionOk="0" h="14" w="6">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0" name="Google Shape;80;p2"/>
            <p:cNvSpPr/>
            <p:nvPr/>
          </p:nvSpPr>
          <p:spPr>
            <a:xfrm>
              <a:off x="285750" y="5637213"/>
              <a:ext cx="3175" cy="3175"/>
            </a:xfrm>
            <a:custGeom>
              <a:rect b="b" l="l" r="r" t="t"/>
              <a:pathLst>
                <a:path extrusionOk="0" h="1" w="1">
                  <a:moveTo>
                    <a:pt x="0" y="0"/>
                  </a:moveTo>
                  <a:cubicBezTo>
                    <a:pt x="0"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1" name="Google Shape;81;p2"/>
            <p:cNvSpPr/>
            <p:nvPr/>
          </p:nvSpPr>
          <p:spPr>
            <a:xfrm>
              <a:off x="320675" y="5849938"/>
              <a:ext cx="31750" cy="92075"/>
            </a:xfrm>
            <a:custGeom>
              <a:rect b="b" l="l" r="r" t="t"/>
              <a:pathLst>
                <a:path extrusionOk="0" h="29" w="10">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2" name="Google Shape;82;p2"/>
            <p:cNvSpPr/>
            <p:nvPr/>
          </p:nvSpPr>
          <p:spPr>
            <a:xfrm>
              <a:off x="152400" y="6710363"/>
              <a:ext cx="25400" cy="28575"/>
            </a:xfrm>
            <a:custGeom>
              <a:rect b="b" l="l" r="r" t="t"/>
              <a:pathLst>
                <a:path extrusionOk="0" h="9" w="8">
                  <a:moveTo>
                    <a:pt x="5" y="8"/>
                  </a:moveTo>
                  <a:cubicBezTo>
                    <a:pt x="3" y="7"/>
                    <a:pt x="4" y="6"/>
                    <a:pt x="8" y="4"/>
                  </a:cubicBezTo>
                  <a:cubicBezTo>
                    <a:pt x="7" y="0"/>
                    <a:pt x="0" y="7"/>
                    <a:pt x="1" y="7"/>
                  </a:cubicBezTo>
                  <a:cubicBezTo>
                    <a:pt x="1" y="9"/>
                    <a:pt x="5" y="8"/>
                    <a:pt x="5"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3" name="Google Shape;83;p2"/>
            <p:cNvSpPr/>
            <p:nvPr/>
          </p:nvSpPr>
          <p:spPr>
            <a:xfrm>
              <a:off x="495300" y="68373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4" name="Google Shape;84;p2"/>
            <p:cNvSpPr/>
            <p:nvPr/>
          </p:nvSpPr>
          <p:spPr>
            <a:xfrm>
              <a:off x="1511300" y="6570663"/>
              <a:ext cx="3175" cy="3175"/>
            </a:xfrm>
            <a:custGeom>
              <a:rect b="b" l="l" r="r" t="t"/>
              <a:pathLst>
                <a:path extrusionOk="0" h="1" w="1">
                  <a:moveTo>
                    <a:pt x="0" y="0"/>
                  </a:moveTo>
                  <a:cubicBezTo>
                    <a:pt x="0" y="1"/>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5" name="Google Shape;85;p2"/>
            <p:cNvSpPr/>
            <p:nvPr/>
          </p:nvSpPr>
          <p:spPr>
            <a:xfrm>
              <a:off x="1311275" y="6621463"/>
              <a:ext cx="25400" cy="15875"/>
            </a:xfrm>
            <a:custGeom>
              <a:rect b="b" l="l" r="r" t="t"/>
              <a:pathLst>
                <a:path extrusionOk="0" h="5" w="8">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6" name="Google Shape;86;p2"/>
            <p:cNvSpPr/>
            <p:nvPr/>
          </p:nvSpPr>
          <p:spPr>
            <a:xfrm>
              <a:off x="1257300" y="6627813"/>
              <a:ext cx="31750" cy="41275"/>
            </a:xfrm>
            <a:custGeom>
              <a:rect b="b" l="l" r="r" t="t"/>
              <a:pathLst>
                <a:path extrusionOk="0" h="13" w="10">
                  <a:moveTo>
                    <a:pt x="8" y="0"/>
                  </a:moveTo>
                  <a:cubicBezTo>
                    <a:pt x="5" y="2"/>
                    <a:pt x="5" y="4"/>
                    <a:pt x="3" y="7"/>
                  </a:cubicBezTo>
                  <a:cubicBezTo>
                    <a:pt x="1" y="10"/>
                    <a:pt x="0" y="9"/>
                    <a:pt x="0" y="13"/>
                  </a:cubicBezTo>
                  <a:cubicBezTo>
                    <a:pt x="4" y="12"/>
                    <a:pt x="10"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7" name="Google Shape;87;p2"/>
            <p:cNvSpPr/>
            <p:nvPr/>
          </p:nvSpPr>
          <p:spPr>
            <a:xfrm>
              <a:off x="1333500" y="6605588"/>
              <a:ext cx="12700" cy="15875"/>
            </a:xfrm>
            <a:custGeom>
              <a:rect b="b" l="l" r="r" t="t"/>
              <a:pathLst>
                <a:path extrusionOk="0" h="5" w="4">
                  <a:moveTo>
                    <a:pt x="4" y="0"/>
                  </a:moveTo>
                  <a:cubicBezTo>
                    <a:pt x="3" y="1"/>
                    <a:pt x="1" y="2"/>
                    <a:pt x="0" y="2"/>
                  </a:cubicBezTo>
                  <a:cubicBezTo>
                    <a:pt x="0" y="5"/>
                    <a:pt x="4" y="1"/>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8" name="Google Shape;88;p2"/>
            <p:cNvSpPr/>
            <p:nvPr/>
          </p:nvSpPr>
          <p:spPr>
            <a:xfrm>
              <a:off x="1076325" y="6767513"/>
              <a:ext cx="28575" cy="31750"/>
            </a:xfrm>
            <a:custGeom>
              <a:rect b="b" l="l" r="r" t="t"/>
              <a:pathLst>
                <a:path extrusionOk="0" h="10" w="9">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2"/>
            <p:cNvSpPr/>
            <p:nvPr/>
          </p:nvSpPr>
          <p:spPr>
            <a:xfrm>
              <a:off x="1085850" y="6637338"/>
              <a:ext cx="88900" cy="104775"/>
            </a:xfrm>
            <a:custGeom>
              <a:rect b="b" l="l" r="r" t="t"/>
              <a:pathLst>
                <a:path extrusionOk="0" h="33" w="28">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2"/>
            <p:cNvSpPr/>
            <p:nvPr/>
          </p:nvSpPr>
          <p:spPr>
            <a:xfrm>
              <a:off x="1184275" y="6650038"/>
              <a:ext cx="38100" cy="63500"/>
            </a:xfrm>
            <a:custGeom>
              <a:rect b="b" l="l" r="r" t="t"/>
              <a:pathLst>
                <a:path extrusionOk="0" h="20" w="12">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1" name="Google Shape;91;p2"/>
            <p:cNvSpPr/>
            <p:nvPr/>
          </p:nvSpPr>
          <p:spPr>
            <a:xfrm>
              <a:off x="1254125" y="6751638"/>
              <a:ext cx="9525" cy="9525"/>
            </a:xfrm>
            <a:custGeom>
              <a:rect b="b" l="l" r="r" t="t"/>
              <a:pathLst>
                <a:path extrusionOk="0" h="3" w="3">
                  <a:moveTo>
                    <a:pt x="0" y="3"/>
                  </a:moveTo>
                  <a:cubicBezTo>
                    <a:pt x="2" y="3"/>
                    <a:pt x="3" y="3"/>
                    <a:pt x="3" y="1"/>
                  </a:cubicBezTo>
                  <a:cubicBezTo>
                    <a:pt x="2" y="0"/>
                    <a:pt x="0" y="0"/>
                    <a:pt x="0"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2" name="Google Shape;92;p2"/>
            <p:cNvSpPr/>
            <p:nvPr/>
          </p:nvSpPr>
          <p:spPr>
            <a:xfrm>
              <a:off x="488950" y="6592888"/>
              <a:ext cx="146050" cy="273050"/>
            </a:xfrm>
            <a:custGeom>
              <a:rect b="b" l="l" r="r" t="t"/>
              <a:pathLst>
                <a:path extrusionOk="0" h="86" w="4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3" name="Google Shape;93;p2"/>
            <p:cNvSpPr/>
            <p:nvPr/>
          </p:nvSpPr>
          <p:spPr>
            <a:xfrm>
              <a:off x="552450" y="6691313"/>
              <a:ext cx="3175" cy="0"/>
            </a:xfrm>
            <a:custGeom>
              <a:rect b="b" l="l" r="r" t="t"/>
              <a:pathLst>
                <a:path extrusionOk="0" h="120000" w="1">
                  <a:moveTo>
                    <a:pt x="0" y="0"/>
                  </a:moveTo>
                  <a:cubicBezTo>
                    <a:pt x="0" y="0"/>
                    <a:pt x="1" y="0"/>
                    <a:pt x="1"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4" name="Google Shape;94;p2"/>
            <p:cNvSpPr/>
            <p:nvPr/>
          </p:nvSpPr>
          <p:spPr>
            <a:xfrm>
              <a:off x="482600" y="6853238"/>
              <a:ext cx="3175" cy="3175"/>
            </a:xfrm>
            <a:custGeom>
              <a:rect b="b" l="l" r="r" t="t"/>
              <a:pathLst>
                <a:path extrusionOk="0" h="1" w="1">
                  <a:moveTo>
                    <a:pt x="0" y="0"/>
                  </a:moveTo>
                  <a:cubicBezTo>
                    <a:pt x="1"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5" name="Google Shape;95;p2"/>
            <p:cNvSpPr/>
            <p:nvPr/>
          </p:nvSpPr>
          <p:spPr>
            <a:xfrm>
              <a:off x="1397000" y="6621463"/>
              <a:ext cx="117475" cy="73025"/>
            </a:xfrm>
            <a:custGeom>
              <a:rect b="b" l="l" r="r" t="t"/>
              <a:pathLst>
                <a:path extrusionOk="0" h="23" w="37">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6" name="Google Shape;96;p2"/>
            <p:cNvSpPr/>
            <p:nvPr/>
          </p:nvSpPr>
          <p:spPr>
            <a:xfrm>
              <a:off x="1511300" y="6532563"/>
              <a:ext cx="38100" cy="38100"/>
            </a:xfrm>
            <a:custGeom>
              <a:rect b="b" l="l" r="r" t="t"/>
              <a:pathLst>
                <a:path extrusionOk="0" h="12" w="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7" name="Google Shape;97;p2"/>
            <p:cNvSpPr/>
            <p:nvPr/>
          </p:nvSpPr>
          <p:spPr>
            <a:xfrm>
              <a:off x="1457325" y="6583363"/>
              <a:ext cx="69850" cy="47625"/>
            </a:xfrm>
            <a:custGeom>
              <a:rect b="b" l="l" r="r" t="t"/>
              <a:pathLst>
                <a:path extrusionOk="0" h="15" w="22">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8" name="Google Shape;98;p2"/>
            <p:cNvSpPr/>
            <p:nvPr/>
          </p:nvSpPr>
          <p:spPr>
            <a:xfrm>
              <a:off x="2374900" y="6824663"/>
              <a:ext cx="15875" cy="12700"/>
            </a:xfrm>
            <a:custGeom>
              <a:rect b="b" l="l" r="r" t="t"/>
              <a:pathLst>
                <a:path extrusionOk="0" h="4" w="5">
                  <a:moveTo>
                    <a:pt x="5" y="0"/>
                  </a:moveTo>
                  <a:cubicBezTo>
                    <a:pt x="3" y="0"/>
                    <a:pt x="2" y="0"/>
                    <a:pt x="0" y="0"/>
                  </a:cubicBezTo>
                  <a:cubicBezTo>
                    <a:pt x="0" y="1"/>
                    <a:pt x="0" y="2"/>
                    <a:pt x="0" y="3"/>
                  </a:cubicBezTo>
                  <a:cubicBezTo>
                    <a:pt x="3" y="3"/>
                    <a:pt x="5" y="4"/>
                    <a:pt x="5"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9" name="Google Shape;99;p2"/>
            <p:cNvSpPr/>
            <p:nvPr/>
          </p:nvSpPr>
          <p:spPr>
            <a:xfrm>
              <a:off x="104775" y="6878638"/>
              <a:ext cx="0" cy="3175"/>
            </a:xfrm>
            <a:custGeom>
              <a:rect b="b" l="l" r="r" t="t"/>
              <a:pathLst>
                <a:path extrusionOk="0" h="1" w="120000">
                  <a:moveTo>
                    <a:pt x="0" y="1"/>
                  </a:moveTo>
                  <a:cubicBezTo>
                    <a:pt x="0" y="1"/>
                    <a:pt x="0" y="1"/>
                    <a:pt x="0" y="0"/>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0" name="Google Shape;100;p2"/>
            <p:cNvSpPr/>
            <p:nvPr/>
          </p:nvSpPr>
          <p:spPr>
            <a:xfrm>
              <a:off x="1044575" y="6691313"/>
              <a:ext cx="25400" cy="25400"/>
            </a:xfrm>
            <a:custGeom>
              <a:rect b="b" l="l" r="r" t="t"/>
              <a:pathLst>
                <a:path extrusionOk="0" h="8" w="8">
                  <a:moveTo>
                    <a:pt x="1" y="8"/>
                  </a:moveTo>
                  <a:cubicBezTo>
                    <a:pt x="6" y="8"/>
                    <a:pt x="8" y="0"/>
                    <a:pt x="3" y="0"/>
                  </a:cubicBezTo>
                  <a:cubicBezTo>
                    <a:pt x="3" y="1"/>
                    <a:pt x="4" y="1"/>
                    <a:pt x="5" y="1"/>
                  </a:cubicBezTo>
                  <a:cubicBezTo>
                    <a:pt x="4" y="1"/>
                    <a:pt x="0"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1" name="Google Shape;101;p2"/>
            <p:cNvSpPr/>
            <p:nvPr/>
          </p:nvSpPr>
          <p:spPr>
            <a:xfrm>
              <a:off x="1009650" y="6757988"/>
              <a:ext cx="25400" cy="38100"/>
            </a:xfrm>
            <a:custGeom>
              <a:rect b="b" l="l" r="r" t="t"/>
              <a:pathLst>
                <a:path extrusionOk="0" h="12" w="8">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2" name="Google Shape;102;p2"/>
            <p:cNvSpPr/>
            <p:nvPr/>
          </p:nvSpPr>
          <p:spPr>
            <a:xfrm>
              <a:off x="1047750" y="6665913"/>
              <a:ext cx="44450" cy="31750"/>
            </a:xfrm>
            <a:custGeom>
              <a:rect b="b" l="l" r="r" t="t"/>
              <a:pathLst>
                <a:path extrusionOk="0" h="10" w="14">
                  <a:moveTo>
                    <a:pt x="10" y="2"/>
                  </a:moveTo>
                  <a:cubicBezTo>
                    <a:pt x="10" y="0"/>
                    <a:pt x="0" y="10"/>
                    <a:pt x="7" y="10"/>
                  </a:cubicBezTo>
                  <a:cubicBezTo>
                    <a:pt x="6" y="7"/>
                    <a:pt x="14" y="8"/>
                    <a:pt x="10"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3" name="Google Shape;103;p2"/>
            <p:cNvSpPr/>
            <p:nvPr/>
          </p:nvSpPr>
          <p:spPr>
            <a:xfrm>
              <a:off x="993775" y="6796088"/>
              <a:ext cx="15875" cy="19050"/>
            </a:xfrm>
            <a:custGeom>
              <a:rect b="b" l="l" r="r" t="t"/>
              <a:pathLst>
                <a:path extrusionOk="0" h="6" w="5">
                  <a:moveTo>
                    <a:pt x="4" y="2"/>
                  </a:moveTo>
                  <a:cubicBezTo>
                    <a:pt x="3" y="0"/>
                    <a:pt x="0" y="6"/>
                    <a:pt x="4" y="5"/>
                  </a:cubicBezTo>
                  <a:cubicBezTo>
                    <a:pt x="5" y="3"/>
                    <a:pt x="3" y="2"/>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4" name="Google Shape;104;p2"/>
            <p:cNvSpPr/>
            <p:nvPr/>
          </p:nvSpPr>
          <p:spPr>
            <a:xfrm>
              <a:off x="908050" y="6707188"/>
              <a:ext cx="107950" cy="158750"/>
            </a:xfrm>
            <a:custGeom>
              <a:rect b="b" l="l" r="r" t="t"/>
              <a:pathLst>
                <a:path extrusionOk="0" h="50" w="34">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5" name="Google Shape;105;p2"/>
            <p:cNvSpPr/>
            <p:nvPr/>
          </p:nvSpPr>
          <p:spPr>
            <a:xfrm>
              <a:off x="463550" y="6215063"/>
              <a:ext cx="15875" cy="31750"/>
            </a:xfrm>
            <a:custGeom>
              <a:rect b="b" l="l" r="r" t="t"/>
              <a:pathLst>
                <a:path extrusionOk="0" h="10" w="5">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6" name="Google Shape;106;p2"/>
            <p:cNvSpPr/>
            <p:nvPr/>
          </p:nvSpPr>
          <p:spPr>
            <a:xfrm>
              <a:off x="441325" y="6148388"/>
              <a:ext cx="31750" cy="25400"/>
            </a:xfrm>
            <a:custGeom>
              <a:rect b="b" l="l" r="r" t="t"/>
              <a:pathLst>
                <a:path extrusionOk="0" h="8" w="10">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7" name="Google Shape;107;p2"/>
            <p:cNvSpPr/>
            <p:nvPr/>
          </p:nvSpPr>
          <p:spPr>
            <a:xfrm>
              <a:off x="463550" y="6348413"/>
              <a:ext cx="25400" cy="47625"/>
            </a:xfrm>
            <a:custGeom>
              <a:rect b="b" l="l" r="r" t="t"/>
              <a:pathLst>
                <a:path extrusionOk="0" h="15" w="8">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8" name="Google Shape;108;p2"/>
            <p:cNvSpPr/>
            <p:nvPr/>
          </p:nvSpPr>
          <p:spPr>
            <a:xfrm>
              <a:off x="422275" y="6373813"/>
              <a:ext cx="38100" cy="88900"/>
            </a:xfrm>
            <a:custGeom>
              <a:rect b="b" l="l" r="r" t="t"/>
              <a:pathLst>
                <a:path extrusionOk="0" h="28" w="12">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9" name="Google Shape;109;p2"/>
            <p:cNvSpPr/>
            <p:nvPr/>
          </p:nvSpPr>
          <p:spPr>
            <a:xfrm>
              <a:off x="469900" y="6132513"/>
              <a:ext cx="12700" cy="12700"/>
            </a:xfrm>
            <a:custGeom>
              <a:rect b="b" l="l" r="r" t="t"/>
              <a:pathLst>
                <a:path extrusionOk="0" h="4" w="4">
                  <a:moveTo>
                    <a:pt x="4" y="1"/>
                  </a:moveTo>
                  <a:cubicBezTo>
                    <a:pt x="0" y="0"/>
                    <a:pt x="2" y="2"/>
                    <a:pt x="1" y="4"/>
                  </a:cubicBezTo>
                  <a:cubicBezTo>
                    <a:pt x="3" y="4"/>
                    <a:pt x="4" y="3"/>
                    <a:pt x="4"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0" name="Google Shape;110;p2"/>
            <p:cNvSpPr/>
            <p:nvPr/>
          </p:nvSpPr>
          <p:spPr>
            <a:xfrm>
              <a:off x="473075" y="6275388"/>
              <a:ext cx="12700" cy="9525"/>
            </a:xfrm>
            <a:custGeom>
              <a:rect b="b" l="l" r="r" t="t"/>
              <a:pathLst>
                <a:path extrusionOk="0" h="3" w="4">
                  <a:moveTo>
                    <a:pt x="2" y="0"/>
                  </a:moveTo>
                  <a:cubicBezTo>
                    <a:pt x="0" y="1"/>
                    <a:pt x="3" y="2"/>
                    <a:pt x="4" y="3"/>
                  </a:cubicBezTo>
                  <a:cubicBezTo>
                    <a:pt x="4" y="2"/>
                    <a:pt x="2" y="0"/>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1" name="Google Shape;111;p2"/>
            <p:cNvSpPr/>
            <p:nvPr/>
          </p:nvSpPr>
          <p:spPr>
            <a:xfrm>
              <a:off x="654050" y="6034088"/>
              <a:ext cx="22225" cy="25400"/>
            </a:xfrm>
            <a:custGeom>
              <a:rect b="b" l="l" r="r" t="t"/>
              <a:pathLst>
                <a:path extrusionOk="0" h="8" w="7">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2" name="Google Shape;112;p2"/>
            <p:cNvSpPr/>
            <p:nvPr/>
          </p:nvSpPr>
          <p:spPr>
            <a:xfrm>
              <a:off x="2286000" y="6811963"/>
              <a:ext cx="76200" cy="28575"/>
            </a:xfrm>
            <a:custGeom>
              <a:rect b="b" l="l" r="r" t="t"/>
              <a:pathLst>
                <a:path extrusionOk="0" h="9" w="24">
                  <a:moveTo>
                    <a:pt x="15" y="9"/>
                  </a:moveTo>
                  <a:cubicBezTo>
                    <a:pt x="17" y="6"/>
                    <a:pt x="21" y="7"/>
                    <a:pt x="24" y="6"/>
                  </a:cubicBezTo>
                  <a:cubicBezTo>
                    <a:pt x="21" y="1"/>
                    <a:pt x="5" y="0"/>
                    <a:pt x="0" y="3"/>
                  </a:cubicBezTo>
                  <a:cubicBezTo>
                    <a:pt x="4" y="7"/>
                    <a:pt x="14" y="3"/>
                    <a:pt x="1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3" name="Google Shape;113;p2"/>
            <p:cNvSpPr/>
            <p:nvPr/>
          </p:nvSpPr>
          <p:spPr>
            <a:xfrm>
              <a:off x="781050" y="5834063"/>
              <a:ext cx="34925" cy="114300"/>
            </a:xfrm>
            <a:custGeom>
              <a:rect b="b" l="l" r="r" t="t"/>
              <a:pathLst>
                <a:path extrusionOk="0" h="36" w="11">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4" name="Google Shape;114;p2"/>
            <p:cNvSpPr/>
            <p:nvPr/>
          </p:nvSpPr>
          <p:spPr>
            <a:xfrm>
              <a:off x="485775" y="6284913"/>
              <a:ext cx="3175" cy="0"/>
            </a:xfrm>
            <a:custGeom>
              <a:rect b="b" l="l" r="r" t="t"/>
              <a:pathLst>
                <a:path extrusionOk="0" h="120000" w="1">
                  <a:moveTo>
                    <a:pt x="0" y="0"/>
                  </a:moveTo>
                  <a:cubicBezTo>
                    <a:pt x="0" y="0"/>
                    <a:pt x="0" y="0"/>
                    <a:pt x="0" y="0"/>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5" name="Google Shape;115;p2"/>
            <p:cNvSpPr/>
            <p:nvPr/>
          </p:nvSpPr>
          <p:spPr>
            <a:xfrm>
              <a:off x="698500" y="6303963"/>
              <a:ext cx="34925" cy="114300"/>
            </a:xfrm>
            <a:custGeom>
              <a:rect b="b" l="l" r="r" t="t"/>
              <a:pathLst>
                <a:path extrusionOk="0" h="36" w="11">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6" name="Google Shape;116;p2"/>
            <p:cNvSpPr/>
            <p:nvPr/>
          </p:nvSpPr>
          <p:spPr>
            <a:xfrm>
              <a:off x="257175" y="6872288"/>
              <a:ext cx="3175" cy="3175"/>
            </a:xfrm>
            <a:custGeom>
              <a:rect b="b" l="l" r="r" t="t"/>
              <a:pathLst>
                <a:path extrusionOk="0" h="1" w="1">
                  <a:moveTo>
                    <a:pt x="0" y="0"/>
                  </a:moveTo>
                  <a:cubicBezTo>
                    <a:pt x="0" y="0"/>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7" name="Google Shape;117;p2"/>
            <p:cNvSpPr/>
            <p:nvPr/>
          </p:nvSpPr>
          <p:spPr>
            <a:xfrm>
              <a:off x="723900" y="6113463"/>
              <a:ext cx="12700" cy="12700"/>
            </a:xfrm>
            <a:custGeom>
              <a:rect b="b" l="l" r="r" t="t"/>
              <a:pathLst>
                <a:path extrusionOk="0" h="4" w="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8" name="Google Shape;118;p2"/>
            <p:cNvSpPr/>
            <p:nvPr/>
          </p:nvSpPr>
          <p:spPr>
            <a:xfrm>
              <a:off x="225425" y="6469063"/>
              <a:ext cx="31750" cy="95250"/>
            </a:xfrm>
            <a:custGeom>
              <a:rect b="b" l="l" r="r" t="t"/>
              <a:pathLst>
                <a:path extrusionOk="0" h="30" w="10">
                  <a:moveTo>
                    <a:pt x="6" y="1"/>
                  </a:moveTo>
                  <a:cubicBezTo>
                    <a:pt x="2" y="0"/>
                    <a:pt x="4" y="6"/>
                    <a:pt x="0" y="5"/>
                  </a:cubicBezTo>
                  <a:cubicBezTo>
                    <a:pt x="2" y="6"/>
                    <a:pt x="7" y="30"/>
                    <a:pt x="9" y="17"/>
                  </a:cubicBezTo>
                  <a:cubicBezTo>
                    <a:pt x="10" y="13"/>
                    <a:pt x="10" y="3"/>
                    <a:pt x="6"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9" name="Google Shape;119;p2"/>
            <p:cNvSpPr/>
            <p:nvPr/>
          </p:nvSpPr>
          <p:spPr>
            <a:xfrm>
              <a:off x="485775" y="6837363"/>
              <a:ext cx="9525" cy="0"/>
            </a:xfrm>
            <a:custGeom>
              <a:rect b="b" l="l" r="r" t="t"/>
              <a:pathLst>
                <a:path extrusionOk="0" h="120000" w="3">
                  <a:moveTo>
                    <a:pt x="0" y="0"/>
                  </a:moveTo>
                  <a:cubicBezTo>
                    <a:pt x="1" y="0"/>
                    <a:pt x="2" y="0"/>
                    <a:pt x="3" y="0"/>
                  </a:cubicBezTo>
                  <a:cubicBezTo>
                    <a:pt x="1"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0" name="Google Shape;120;p2"/>
            <p:cNvSpPr/>
            <p:nvPr/>
          </p:nvSpPr>
          <p:spPr>
            <a:xfrm>
              <a:off x="714375" y="6275388"/>
              <a:ext cx="15875" cy="12700"/>
            </a:xfrm>
            <a:custGeom>
              <a:rect b="b" l="l" r="r" t="t"/>
              <a:pathLst>
                <a:path extrusionOk="0" h="4" w="5">
                  <a:moveTo>
                    <a:pt x="1" y="0"/>
                  </a:moveTo>
                  <a:cubicBezTo>
                    <a:pt x="1" y="1"/>
                    <a:pt x="0" y="3"/>
                    <a:pt x="0" y="4"/>
                  </a:cubicBezTo>
                  <a:cubicBezTo>
                    <a:pt x="3" y="3"/>
                    <a:pt x="2" y="1"/>
                    <a:pt x="5" y="1"/>
                  </a:cubicBezTo>
                  <a:cubicBezTo>
                    <a:pt x="4" y="1"/>
                    <a:pt x="2" y="1"/>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1" name="Google Shape;121;p2"/>
            <p:cNvSpPr/>
            <p:nvPr/>
          </p:nvSpPr>
          <p:spPr>
            <a:xfrm>
              <a:off x="685800" y="6408738"/>
              <a:ext cx="28575" cy="31750"/>
            </a:xfrm>
            <a:custGeom>
              <a:rect b="b" l="l" r="r" t="t"/>
              <a:pathLst>
                <a:path extrusionOk="0" h="10" w="9">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2" name="Google Shape;122;p2"/>
            <p:cNvSpPr/>
            <p:nvPr/>
          </p:nvSpPr>
          <p:spPr>
            <a:xfrm>
              <a:off x="371475" y="6507163"/>
              <a:ext cx="38100" cy="50800"/>
            </a:xfrm>
            <a:custGeom>
              <a:rect b="b" l="l" r="r" t="t"/>
              <a:pathLst>
                <a:path extrusionOk="0" h="16" w="12">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3" name="Google Shape;123;p2"/>
            <p:cNvSpPr/>
            <p:nvPr/>
          </p:nvSpPr>
          <p:spPr>
            <a:xfrm>
              <a:off x="403225" y="6300788"/>
              <a:ext cx="12700" cy="31750"/>
            </a:xfrm>
            <a:custGeom>
              <a:rect b="b" l="l" r="r" t="t"/>
              <a:pathLst>
                <a:path extrusionOk="0" h="10" w="4">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4" name="Google Shape;124;p2"/>
            <p:cNvSpPr/>
            <p:nvPr/>
          </p:nvSpPr>
          <p:spPr>
            <a:xfrm>
              <a:off x="371475" y="6507163"/>
              <a:ext cx="9525" cy="12700"/>
            </a:xfrm>
            <a:custGeom>
              <a:rect b="b" l="l" r="r" t="t"/>
              <a:pathLst>
                <a:path extrusionOk="0" h="4" w="3">
                  <a:moveTo>
                    <a:pt x="3" y="0"/>
                  </a:moveTo>
                  <a:cubicBezTo>
                    <a:pt x="2" y="0"/>
                    <a:pt x="2" y="0"/>
                    <a:pt x="1" y="0"/>
                  </a:cubicBezTo>
                  <a:cubicBezTo>
                    <a:pt x="1" y="1"/>
                    <a:pt x="0" y="2"/>
                    <a:pt x="0" y="4"/>
                  </a:cubicBezTo>
                  <a:cubicBezTo>
                    <a:pt x="3" y="4"/>
                    <a:pt x="3" y="2"/>
                    <a:pt x="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5" name="Google Shape;125;p2"/>
            <p:cNvSpPr/>
            <p:nvPr/>
          </p:nvSpPr>
          <p:spPr>
            <a:xfrm>
              <a:off x="330200" y="6288088"/>
              <a:ext cx="19050" cy="38100"/>
            </a:xfrm>
            <a:custGeom>
              <a:rect b="b" l="l" r="r" t="t"/>
              <a:pathLst>
                <a:path extrusionOk="0" h="12" w="6">
                  <a:moveTo>
                    <a:pt x="6" y="4"/>
                  </a:moveTo>
                  <a:cubicBezTo>
                    <a:pt x="0" y="0"/>
                    <a:pt x="2" y="9"/>
                    <a:pt x="2" y="12"/>
                  </a:cubicBezTo>
                  <a:cubicBezTo>
                    <a:pt x="4" y="10"/>
                    <a:pt x="5" y="7"/>
                    <a:pt x="6"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6" name="Google Shape;126;p2"/>
            <p:cNvSpPr/>
            <p:nvPr/>
          </p:nvSpPr>
          <p:spPr>
            <a:xfrm>
              <a:off x="342900" y="6564313"/>
              <a:ext cx="31750" cy="50800"/>
            </a:xfrm>
            <a:custGeom>
              <a:rect b="b" l="l" r="r" t="t"/>
              <a:pathLst>
                <a:path extrusionOk="0" h="16" w="10">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7" name="Google Shape;127;p2"/>
            <p:cNvSpPr/>
            <p:nvPr/>
          </p:nvSpPr>
          <p:spPr>
            <a:xfrm>
              <a:off x="269875" y="6367463"/>
              <a:ext cx="25400" cy="66675"/>
            </a:xfrm>
            <a:custGeom>
              <a:rect b="b" l="l" r="r" t="t"/>
              <a:pathLst>
                <a:path extrusionOk="0" h="21" w="8">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8" name="Google Shape;128;p2"/>
            <p:cNvSpPr/>
            <p:nvPr/>
          </p:nvSpPr>
          <p:spPr>
            <a:xfrm>
              <a:off x="482600" y="6853238"/>
              <a:ext cx="0" cy="3175"/>
            </a:xfrm>
            <a:custGeom>
              <a:rect b="b" l="l" r="r" t="t"/>
              <a:pathLst>
                <a:path extrusionOk="0" h="1" w="120000">
                  <a:moveTo>
                    <a:pt x="0" y="0"/>
                  </a:moveTo>
                  <a:cubicBezTo>
                    <a:pt x="0" y="0"/>
                    <a:pt x="0" y="1"/>
                    <a:pt x="0" y="1"/>
                  </a:cubicBezTo>
                  <a:cubicBezTo>
                    <a:pt x="0" y="1"/>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9" name="Google Shape;129;p2"/>
            <p:cNvSpPr/>
            <p:nvPr/>
          </p:nvSpPr>
          <p:spPr>
            <a:xfrm>
              <a:off x="752475" y="6405563"/>
              <a:ext cx="977900" cy="454025"/>
            </a:xfrm>
            <a:custGeom>
              <a:rect b="b" l="l" r="r" t="t"/>
              <a:pathLst>
                <a:path extrusionOk="0" h="143" w="308">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0" name="Google Shape;130;p2"/>
            <p:cNvSpPr/>
            <p:nvPr/>
          </p:nvSpPr>
          <p:spPr>
            <a:xfrm>
              <a:off x="1489075" y="6821488"/>
              <a:ext cx="88900" cy="34925"/>
            </a:xfrm>
            <a:custGeom>
              <a:rect b="b" l="l" r="r" t="t"/>
              <a:pathLst>
                <a:path extrusionOk="0" h="11" w="28">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1" name="Google Shape;131;p2"/>
            <p:cNvSpPr/>
            <p:nvPr/>
          </p:nvSpPr>
          <p:spPr>
            <a:xfrm>
              <a:off x="1558925" y="6811963"/>
              <a:ext cx="101600" cy="44450"/>
            </a:xfrm>
            <a:custGeom>
              <a:rect b="b" l="l" r="r" t="t"/>
              <a:pathLst>
                <a:path extrusionOk="0" h="14" w="32">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2" name="Google Shape;132;p2"/>
            <p:cNvSpPr/>
            <p:nvPr/>
          </p:nvSpPr>
          <p:spPr>
            <a:xfrm>
              <a:off x="34925" y="6735763"/>
              <a:ext cx="123825" cy="120650"/>
            </a:xfrm>
            <a:custGeom>
              <a:rect b="b" l="l" r="r" t="t"/>
              <a:pathLst>
                <a:path extrusionOk="0" h="38" w="39">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3" name="Google Shape;133;p2"/>
            <p:cNvSpPr/>
            <p:nvPr/>
          </p:nvSpPr>
          <p:spPr>
            <a:xfrm>
              <a:off x="1428750" y="6415088"/>
              <a:ext cx="835025" cy="441325"/>
            </a:xfrm>
            <a:custGeom>
              <a:rect b="b" l="l" r="r" t="t"/>
              <a:pathLst>
                <a:path extrusionOk="0" h="139" w="263">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4" name="Google Shape;134;p2"/>
            <p:cNvSpPr/>
            <p:nvPr/>
          </p:nvSpPr>
          <p:spPr>
            <a:xfrm>
              <a:off x="133350" y="6818313"/>
              <a:ext cx="41275" cy="38100"/>
            </a:xfrm>
            <a:custGeom>
              <a:rect b="b" l="l" r="r" t="t"/>
              <a:pathLst>
                <a:path extrusionOk="0" h="12" w="13">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5" name="Google Shape;135;p2"/>
            <p:cNvSpPr/>
            <p:nvPr/>
          </p:nvSpPr>
          <p:spPr>
            <a:xfrm>
              <a:off x="1244600" y="6853238"/>
              <a:ext cx="9525" cy="3175"/>
            </a:xfrm>
            <a:custGeom>
              <a:rect b="b" l="l" r="r" t="t"/>
              <a:pathLst>
                <a:path extrusionOk="0" h="1" w="3">
                  <a:moveTo>
                    <a:pt x="0" y="1"/>
                  </a:moveTo>
                  <a:cubicBezTo>
                    <a:pt x="3" y="1"/>
                    <a:pt x="3" y="1"/>
                    <a:pt x="3" y="1"/>
                  </a:cubicBezTo>
                  <a:cubicBezTo>
                    <a:pt x="2" y="0"/>
                    <a:pt x="1"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6" name="Google Shape;136;p2"/>
            <p:cNvSpPr/>
            <p:nvPr/>
          </p:nvSpPr>
          <p:spPr>
            <a:xfrm>
              <a:off x="1177925" y="6684963"/>
              <a:ext cx="295275" cy="171450"/>
            </a:xfrm>
            <a:custGeom>
              <a:rect b="b" l="l" r="r" t="t"/>
              <a:pathLst>
                <a:path extrusionOk="0" h="54" w="93">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7" name="Google Shape;137;p2"/>
            <p:cNvSpPr/>
            <p:nvPr/>
          </p:nvSpPr>
          <p:spPr>
            <a:xfrm>
              <a:off x="6350" y="5662613"/>
              <a:ext cx="803275" cy="1193800"/>
            </a:xfrm>
            <a:custGeom>
              <a:rect b="b" l="l" r="r" t="t"/>
              <a:pathLst>
                <a:path extrusionOk="0" h="376" w="253">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8" name="Google Shape;138;p2"/>
            <p:cNvSpPr/>
            <p:nvPr/>
          </p:nvSpPr>
          <p:spPr>
            <a:xfrm>
              <a:off x="0" y="6542088"/>
              <a:ext cx="146050" cy="314325"/>
            </a:xfrm>
            <a:custGeom>
              <a:rect b="b" l="l" r="r" t="t"/>
              <a:pathLst>
                <a:path extrusionOk="0" h="99" w="46">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9" name="Google Shape;139;p2"/>
            <p:cNvSpPr/>
            <p:nvPr/>
          </p:nvSpPr>
          <p:spPr>
            <a:xfrm>
              <a:off x="1765300" y="6786563"/>
              <a:ext cx="95250" cy="66675"/>
            </a:xfrm>
            <a:custGeom>
              <a:rect b="b" l="l" r="r" t="t"/>
              <a:pathLst>
                <a:path extrusionOk="0" h="21" w="30">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0" name="Google Shape;140;p2"/>
            <p:cNvSpPr/>
            <p:nvPr/>
          </p:nvSpPr>
          <p:spPr>
            <a:xfrm>
              <a:off x="1654175" y="6804978"/>
              <a:ext cx="82550" cy="50800"/>
            </a:xfrm>
            <a:custGeom>
              <a:rect b="b" l="l" r="r" t="t"/>
              <a:pathLst>
                <a:path extrusionOk="0" h="16" w="2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41" name="Google Shape;141;p2"/>
          <p:cNvSpPr/>
          <p:nvPr/>
        </p:nvSpPr>
        <p:spPr>
          <a:xfrm>
            <a:off x="7586663" y="5129213"/>
            <a:ext cx="4605338" cy="1730375"/>
          </a:xfrm>
          <a:custGeom>
            <a:rect b="b" l="l" r="r" t="t"/>
            <a:pathLst>
              <a:path extrusionOk="0" h="545" w="1451">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rgbClr val="EEF2B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2" name="Google Shape;142;p2"/>
          <p:cNvSpPr/>
          <p:nvPr/>
        </p:nvSpPr>
        <p:spPr>
          <a:xfrm>
            <a:off x="8059738" y="5243513"/>
            <a:ext cx="4132263" cy="1616075"/>
          </a:xfrm>
          <a:custGeom>
            <a:rect b="b" l="l" r="r" t="t"/>
            <a:pathLst>
              <a:path extrusionOk="0" h="509" w="1302">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rgbClr val="D0600B"/>
              </a:gs>
              <a:gs pos="37000">
                <a:srgbClr val="F3842E"/>
              </a:gs>
              <a:gs pos="100000">
                <a:srgbClr val="F59349"/>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43" name="Google Shape;143;p2"/>
          <p:cNvGrpSpPr/>
          <p:nvPr/>
        </p:nvGrpSpPr>
        <p:grpSpPr>
          <a:xfrm>
            <a:off x="9066213" y="5339715"/>
            <a:ext cx="3125787" cy="1561148"/>
            <a:chOff x="9066213" y="5339715"/>
            <a:chExt cx="3125787" cy="1561148"/>
          </a:xfrm>
        </p:grpSpPr>
        <p:sp>
          <p:nvSpPr>
            <p:cNvPr id="144" name="Google Shape;144;p2"/>
            <p:cNvSpPr/>
            <p:nvPr/>
          </p:nvSpPr>
          <p:spPr>
            <a:xfrm>
              <a:off x="11388725" y="5741988"/>
              <a:ext cx="101600" cy="53975"/>
            </a:xfrm>
            <a:custGeom>
              <a:rect b="b" l="l" r="r" t="t"/>
              <a:pathLst>
                <a:path extrusionOk="0" h="17" w="32">
                  <a:moveTo>
                    <a:pt x="0" y="15"/>
                  </a:moveTo>
                  <a:cubicBezTo>
                    <a:pt x="9" y="17"/>
                    <a:pt x="28" y="17"/>
                    <a:pt x="32" y="8"/>
                  </a:cubicBezTo>
                  <a:cubicBezTo>
                    <a:pt x="26" y="0"/>
                    <a:pt x="4" y="8"/>
                    <a:pt x="0"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5" name="Google Shape;145;p2"/>
            <p:cNvSpPr/>
            <p:nvPr/>
          </p:nvSpPr>
          <p:spPr>
            <a:xfrm>
              <a:off x="10753725" y="5900738"/>
              <a:ext cx="136525" cy="269875"/>
            </a:xfrm>
            <a:custGeom>
              <a:rect b="b" l="l" r="r" t="t"/>
              <a:pathLst>
                <a:path extrusionOk="0" h="85" w="43">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6" name="Google Shape;146;p2"/>
            <p:cNvSpPr/>
            <p:nvPr/>
          </p:nvSpPr>
          <p:spPr>
            <a:xfrm>
              <a:off x="11534775" y="5719763"/>
              <a:ext cx="69850" cy="53975"/>
            </a:xfrm>
            <a:custGeom>
              <a:rect b="b" l="l" r="r" t="t"/>
              <a:pathLst>
                <a:path extrusionOk="0" h="17" w="22">
                  <a:moveTo>
                    <a:pt x="22" y="11"/>
                  </a:moveTo>
                  <a:cubicBezTo>
                    <a:pt x="21" y="0"/>
                    <a:pt x="2" y="7"/>
                    <a:pt x="0" y="13"/>
                  </a:cubicBezTo>
                  <a:cubicBezTo>
                    <a:pt x="7" y="17"/>
                    <a:pt x="16" y="13"/>
                    <a:pt x="22"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7" name="Google Shape;147;p2"/>
            <p:cNvSpPr/>
            <p:nvPr/>
          </p:nvSpPr>
          <p:spPr>
            <a:xfrm>
              <a:off x="11744325" y="5875338"/>
              <a:ext cx="57150" cy="44450"/>
            </a:xfrm>
            <a:custGeom>
              <a:rect b="b" l="l" r="r" t="t"/>
              <a:pathLst>
                <a:path extrusionOk="0" h="14" w="18">
                  <a:moveTo>
                    <a:pt x="1" y="11"/>
                  </a:moveTo>
                  <a:cubicBezTo>
                    <a:pt x="9" y="10"/>
                    <a:pt x="15" y="14"/>
                    <a:pt x="18" y="8"/>
                  </a:cubicBezTo>
                  <a:cubicBezTo>
                    <a:pt x="14" y="7"/>
                    <a:pt x="0" y="0"/>
                    <a:pt x="1"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8" name="Google Shape;148;p2"/>
            <p:cNvSpPr/>
            <p:nvPr/>
          </p:nvSpPr>
          <p:spPr>
            <a:xfrm>
              <a:off x="11623675" y="5875338"/>
              <a:ext cx="66675" cy="47625"/>
            </a:xfrm>
            <a:custGeom>
              <a:rect b="b" l="l" r="r" t="t"/>
              <a:pathLst>
                <a:path extrusionOk="0" h="15" w="21">
                  <a:moveTo>
                    <a:pt x="3" y="12"/>
                  </a:moveTo>
                  <a:cubicBezTo>
                    <a:pt x="9" y="15"/>
                    <a:pt x="15" y="12"/>
                    <a:pt x="21" y="11"/>
                  </a:cubicBezTo>
                  <a:cubicBezTo>
                    <a:pt x="21" y="3"/>
                    <a:pt x="0" y="0"/>
                    <a:pt x="3"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9" name="Google Shape;149;p2"/>
            <p:cNvSpPr/>
            <p:nvPr/>
          </p:nvSpPr>
          <p:spPr>
            <a:xfrm>
              <a:off x="11766550" y="5726113"/>
              <a:ext cx="60325" cy="41275"/>
            </a:xfrm>
            <a:custGeom>
              <a:rect b="b" l="l" r="r" t="t"/>
              <a:pathLst>
                <a:path extrusionOk="0" h="13" w="19">
                  <a:moveTo>
                    <a:pt x="3" y="13"/>
                  </a:moveTo>
                  <a:cubicBezTo>
                    <a:pt x="9" y="13"/>
                    <a:pt x="14" y="11"/>
                    <a:pt x="19" y="7"/>
                  </a:cubicBezTo>
                  <a:cubicBezTo>
                    <a:pt x="13" y="6"/>
                    <a:pt x="0" y="0"/>
                    <a:pt x="3" y="1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0" name="Google Shape;150;p2"/>
            <p:cNvSpPr/>
            <p:nvPr/>
          </p:nvSpPr>
          <p:spPr>
            <a:xfrm>
              <a:off x="11649075" y="5716588"/>
              <a:ext cx="79375" cy="41275"/>
            </a:xfrm>
            <a:custGeom>
              <a:rect b="b" l="l" r="r" t="t"/>
              <a:pathLst>
                <a:path extrusionOk="0" h="13" w="25">
                  <a:moveTo>
                    <a:pt x="0" y="12"/>
                  </a:moveTo>
                  <a:cubicBezTo>
                    <a:pt x="9" y="13"/>
                    <a:pt x="22" y="13"/>
                    <a:pt x="25" y="7"/>
                  </a:cubicBezTo>
                  <a:cubicBezTo>
                    <a:pt x="19" y="2"/>
                    <a:pt x="0" y="0"/>
                    <a:pt x="0"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1" name="Google Shape;151;p2"/>
            <p:cNvSpPr/>
            <p:nvPr/>
          </p:nvSpPr>
          <p:spPr>
            <a:xfrm>
              <a:off x="11820525" y="6129338"/>
              <a:ext cx="31750" cy="25400"/>
            </a:xfrm>
            <a:custGeom>
              <a:rect b="b" l="l" r="r" t="t"/>
              <a:pathLst>
                <a:path extrusionOk="0" h="8" w="10">
                  <a:moveTo>
                    <a:pt x="0" y="4"/>
                  </a:moveTo>
                  <a:cubicBezTo>
                    <a:pt x="2" y="6"/>
                    <a:pt x="5" y="8"/>
                    <a:pt x="10" y="8"/>
                  </a:cubicBezTo>
                  <a:cubicBezTo>
                    <a:pt x="10" y="4"/>
                    <a:pt x="2"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2" name="Google Shape;152;p2"/>
            <p:cNvSpPr/>
            <p:nvPr/>
          </p:nvSpPr>
          <p:spPr>
            <a:xfrm>
              <a:off x="11347450" y="5916613"/>
              <a:ext cx="101600" cy="57150"/>
            </a:xfrm>
            <a:custGeom>
              <a:rect b="b" l="l" r="r" t="t"/>
              <a:pathLst>
                <a:path extrusionOk="0" h="18" w="32">
                  <a:moveTo>
                    <a:pt x="0" y="11"/>
                  </a:moveTo>
                  <a:cubicBezTo>
                    <a:pt x="4" y="18"/>
                    <a:pt x="29" y="15"/>
                    <a:pt x="32" y="7"/>
                  </a:cubicBezTo>
                  <a:cubicBezTo>
                    <a:pt x="26" y="0"/>
                    <a:pt x="5" y="2"/>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3" name="Google Shape;153;p2"/>
            <p:cNvSpPr/>
            <p:nvPr/>
          </p:nvSpPr>
          <p:spPr>
            <a:xfrm>
              <a:off x="10998200" y="5995988"/>
              <a:ext cx="904875" cy="593725"/>
            </a:xfrm>
            <a:custGeom>
              <a:rect b="b" l="l" r="r" t="t"/>
              <a:pathLst>
                <a:path extrusionOk="0" h="187" w="285">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4" name="Google Shape;154;p2"/>
            <p:cNvSpPr/>
            <p:nvPr/>
          </p:nvSpPr>
          <p:spPr>
            <a:xfrm>
              <a:off x="11750675" y="6129338"/>
              <a:ext cx="28575" cy="19050"/>
            </a:xfrm>
            <a:custGeom>
              <a:rect b="b" l="l" r="r" t="t"/>
              <a:pathLst>
                <a:path extrusionOk="0" h="6" w="9">
                  <a:moveTo>
                    <a:pt x="0" y="4"/>
                  </a:moveTo>
                  <a:cubicBezTo>
                    <a:pt x="2" y="6"/>
                    <a:pt x="9" y="6"/>
                    <a:pt x="9" y="2"/>
                  </a:cubicBezTo>
                  <a:cubicBezTo>
                    <a:pt x="6" y="3"/>
                    <a:pt x="0"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5" name="Google Shape;155;p2"/>
            <p:cNvSpPr/>
            <p:nvPr/>
          </p:nvSpPr>
          <p:spPr>
            <a:xfrm>
              <a:off x="11480800" y="5888038"/>
              <a:ext cx="76200" cy="47625"/>
            </a:xfrm>
            <a:custGeom>
              <a:rect b="b" l="l" r="r" t="t"/>
              <a:pathLst>
                <a:path extrusionOk="0" h="15" w="24">
                  <a:moveTo>
                    <a:pt x="24" y="7"/>
                  </a:moveTo>
                  <a:cubicBezTo>
                    <a:pt x="20" y="0"/>
                    <a:pt x="3" y="4"/>
                    <a:pt x="0" y="10"/>
                  </a:cubicBezTo>
                  <a:cubicBezTo>
                    <a:pt x="5" y="15"/>
                    <a:pt x="22" y="13"/>
                    <a:pt x="24" y="7"/>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6" name="Google Shape;156;p2"/>
            <p:cNvSpPr/>
            <p:nvPr/>
          </p:nvSpPr>
          <p:spPr>
            <a:xfrm>
              <a:off x="9410700" y="6535738"/>
              <a:ext cx="241300" cy="190500"/>
            </a:xfrm>
            <a:custGeom>
              <a:rect b="b" l="l" r="r" t="t"/>
              <a:pathLst>
                <a:path extrusionOk="0" h="60" w="76">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7" name="Google Shape;157;p2"/>
            <p:cNvSpPr/>
            <p:nvPr/>
          </p:nvSpPr>
          <p:spPr>
            <a:xfrm>
              <a:off x="9156700" y="6646863"/>
              <a:ext cx="114300" cy="60325"/>
            </a:xfrm>
            <a:custGeom>
              <a:rect b="b" l="l" r="r" t="t"/>
              <a:pathLst>
                <a:path extrusionOk="0" h="19" w="36">
                  <a:moveTo>
                    <a:pt x="3" y="19"/>
                  </a:moveTo>
                  <a:cubicBezTo>
                    <a:pt x="12" y="14"/>
                    <a:pt x="29" y="19"/>
                    <a:pt x="36" y="13"/>
                  </a:cubicBezTo>
                  <a:cubicBezTo>
                    <a:pt x="31" y="0"/>
                    <a:pt x="0" y="7"/>
                    <a:pt x="3" y="19"/>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8" name="Google Shape;158;p2"/>
            <p:cNvSpPr/>
            <p:nvPr/>
          </p:nvSpPr>
          <p:spPr>
            <a:xfrm>
              <a:off x="9810750" y="6621463"/>
              <a:ext cx="101600" cy="88900"/>
            </a:xfrm>
            <a:custGeom>
              <a:rect b="b" l="l" r="r" t="t"/>
              <a:pathLst>
                <a:path extrusionOk="0" h="28" w="32">
                  <a:moveTo>
                    <a:pt x="32" y="25"/>
                  </a:moveTo>
                  <a:cubicBezTo>
                    <a:pt x="28" y="15"/>
                    <a:pt x="5" y="0"/>
                    <a:pt x="0" y="15"/>
                  </a:cubicBezTo>
                  <a:cubicBezTo>
                    <a:pt x="10" y="18"/>
                    <a:pt x="20" y="28"/>
                    <a:pt x="32" y="2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9" name="Google Shape;159;p2"/>
            <p:cNvSpPr/>
            <p:nvPr/>
          </p:nvSpPr>
          <p:spPr>
            <a:xfrm>
              <a:off x="9734550" y="6761163"/>
              <a:ext cx="85725" cy="98425"/>
            </a:xfrm>
            <a:custGeom>
              <a:rect b="b" l="l" r="r" t="t"/>
              <a:pathLst>
                <a:path extrusionOk="0" h="31" w="27">
                  <a:moveTo>
                    <a:pt x="0" y="11"/>
                  </a:moveTo>
                  <a:cubicBezTo>
                    <a:pt x="8" y="15"/>
                    <a:pt x="23" y="31"/>
                    <a:pt x="27" y="16"/>
                  </a:cubicBezTo>
                  <a:cubicBezTo>
                    <a:pt x="19" y="15"/>
                    <a:pt x="6" y="0"/>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0" name="Google Shape;160;p2"/>
            <p:cNvSpPr/>
            <p:nvPr/>
          </p:nvSpPr>
          <p:spPr>
            <a:xfrm>
              <a:off x="9744075" y="6694488"/>
              <a:ext cx="241300" cy="206375"/>
            </a:xfrm>
            <a:custGeom>
              <a:rect b="b" l="l" r="r" t="t"/>
              <a:pathLst>
                <a:path extrusionOk="0" h="65" w="76">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1" name="Google Shape;161;p2"/>
            <p:cNvSpPr/>
            <p:nvPr/>
          </p:nvSpPr>
          <p:spPr>
            <a:xfrm>
              <a:off x="10233025" y="6764338"/>
              <a:ext cx="136525" cy="98425"/>
            </a:xfrm>
            <a:custGeom>
              <a:rect b="b" l="l" r="r" t="t"/>
              <a:pathLst>
                <a:path extrusionOk="0" h="31" w="43">
                  <a:moveTo>
                    <a:pt x="0" y="5"/>
                  </a:moveTo>
                  <a:cubicBezTo>
                    <a:pt x="3" y="12"/>
                    <a:pt x="11" y="15"/>
                    <a:pt x="18" y="16"/>
                  </a:cubicBezTo>
                  <a:cubicBezTo>
                    <a:pt x="29" y="17"/>
                    <a:pt x="32" y="31"/>
                    <a:pt x="43" y="29"/>
                  </a:cubicBezTo>
                  <a:cubicBezTo>
                    <a:pt x="42" y="12"/>
                    <a:pt x="15" y="0"/>
                    <a:pt x="0" y="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2" name="Google Shape;162;p2"/>
            <p:cNvSpPr/>
            <p:nvPr/>
          </p:nvSpPr>
          <p:spPr>
            <a:xfrm>
              <a:off x="11249025" y="5792788"/>
              <a:ext cx="117475" cy="66675"/>
            </a:xfrm>
            <a:custGeom>
              <a:rect b="b" l="l" r="r" t="t"/>
              <a:pathLst>
                <a:path extrusionOk="0" h="21" w="37">
                  <a:moveTo>
                    <a:pt x="37" y="4"/>
                  </a:moveTo>
                  <a:cubicBezTo>
                    <a:pt x="24" y="0"/>
                    <a:pt x="6" y="6"/>
                    <a:pt x="0" y="20"/>
                  </a:cubicBezTo>
                  <a:cubicBezTo>
                    <a:pt x="14" y="21"/>
                    <a:pt x="29" y="13"/>
                    <a:pt x="37"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3" name="Google Shape;163;p2"/>
            <p:cNvSpPr/>
            <p:nvPr/>
          </p:nvSpPr>
          <p:spPr>
            <a:xfrm>
              <a:off x="11141075" y="5751513"/>
              <a:ext cx="69850" cy="34925"/>
            </a:xfrm>
            <a:custGeom>
              <a:rect b="b" l="l" r="r" t="t"/>
              <a:pathLst>
                <a:path extrusionOk="0" h="11" w="22">
                  <a:moveTo>
                    <a:pt x="22" y="0"/>
                  </a:moveTo>
                  <a:cubicBezTo>
                    <a:pt x="14" y="4"/>
                    <a:pt x="7" y="7"/>
                    <a:pt x="0" y="11"/>
                  </a:cubicBezTo>
                  <a:cubicBezTo>
                    <a:pt x="8" y="10"/>
                    <a:pt x="15" y="5"/>
                    <a:pt x="22"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4" name="Google Shape;164;p2"/>
            <p:cNvSpPr/>
            <p:nvPr/>
          </p:nvSpPr>
          <p:spPr>
            <a:xfrm>
              <a:off x="12141200" y="5722938"/>
              <a:ext cx="38100" cy="60325"/>
            </a:xfrm>
            <a:custGeom>
              <a:rect b="b" l="l" r="r" t="t"/>
              <a:pathLst>
                <a:path extrusionOk="0" h="19" w="12">
                  <a:moveTo>
                    <a:pt x="12" y="14"/>
                  </a:moveTo>
                  <a:cubicBezTo>
                    <a:pt x="9" y="11"/>
                    <a:pt x="4" y="0"/>
                    <a:pt x="0" y="7"/>
                  </a:cubicBezTo>
                  <a:cubicBezTo>
                    <a:pt x="3" y="9"/>
                    <a:pt x="7" y="19"/>
                    <a:pt x="12"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5" name="Google Shape;165;p2"/>
            <p:cNvSpPr/>
            <p:nvPr/>
          </p:nvSpPr>
          <p:spPr>
            <a:xfrm>
              <a:off x="11347450" y="6764338"/>
              <a:ext cx="47625" cy="79375"/>
            </a:xfrm>
            <a:custGeom>
              <a:rect b="b" l="l" r="r" t="t"/>
              <a:pathLst>
                <a:path extrusionOk="0" h="25" w="15">
                  <a:moveTo>
                    <a:pt x="5" y="0"/>
                  </a:moveTo>
                  <a:cubicBezTo>
                    <a:pt x="0" y="1"/>
                    <a:pt x="3" y="9"/>
                    <a:pt x="2" y="15"/>
                  </a:cubicBezTo>
                  <a:cubicBezTo>
                    <a:pt x="13" y="25"/>
                    <a:pt x="15" y="2"/>
                    <a:pt x="5"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6" name="Google Shape;166;p2"/>
            <p:cNvSpPr/>
            <p:nvPr/>
          </p:nvSpPr>
          <p:spPr>
            <a:xfrm>
              <a:off x="11940540" y="5339715"/>
              <a:ext cx="251460" cy="119698"/>
            </a:xfrm>
            <a:custGeom>
              <a:rect b="b" l="l" r="r" t="t"/>
              <a:pathLst>
                <a:path extrusionOk="0" h="38" w="80">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7" name="Google Shape;167;p2"/>
            <p:cNvSpPr/>
            <p:nvPr/>
          </p:nvSpPr>
          <p:spPr>
            <a:xfrm>
              <a:off x="10956925" y="5406390"/>
              <a:ext cx="1235075" cy="1478598"/>
            </a:xfrm>
            <a:custGeom>
              <a:rect b="b" l="l" r="r" t="t"/>
              <a:pathLst>
                <a:path extrusionOk="0" h="467" w="389">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8" name="Google Shape;168;p2"/>
            <p:cNvSpPr/>
            <p:nvPr/>
          </p:nvSpPr>
          <p:spPr>
            <a:xfrm>
              <a:off x="9066213" y="6475413"/>
              <a:ext cx="1430338" cy="396875"/>
            </a:xfrm>
            <a:custGeom>
              <a:rect b="b" l="l" r="r" t="t"/>
              <a:pathLst>
                <a:path extrusionOk="0" h="125" w="451">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9" name="Google Shape;169;p2"/>
            <p:cNvSpPr/>
            <p:nvPr/>
          </p:nvSpPr>
          <p:spPr>
            <a:xfrm>
              <a:off x="10604500" y="5810250"/>
              <a:ext cx="504825" cy="1049338"/>
            </a:xfrm>
            <a:custGeom>
              <a:rect b="b" l="l" r="r" t="t"/>
              <a:pathLst>
                <a:path extrusionOk="0" h="331" w="159">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0" name="Google Shape;170;p2"/>
            <p:cNvSpPr/>
            <p:nvPr/>
          </p:nvSpPr>
          <p:spPr>
            <a:xfrm>
              <a:off x="10842625" y="5913438"/>
              <a:ext cx="498475" cy="946150"/>
            </a:xfrm>
            <a:custGeom>
              <a:rect b="b" l="l" r="r" t="t"/>
              <a:pathLst>
                <a:path extrusionOk="0" h="298" w="157">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1" name="Google Shape;171;p2"/>
            <p:cNvSpPr/>
            <p:nvPr/>
          </p:nvSpPr>
          <p:spPr>
            <a:xfrm>
              <a:off x="10766425" y="5843588"/>
              <a:ext cx="469900" cy="1016000"/>
            </a:xfrm>
            <a:custGeom>
              <a:rect b="b" l="l" r="r" t="t"/>
              <a:pathLst>
                <a:path extrusionOk="0" h="320" w="148">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2" name="Google Shape;172;p2"/>
            <p:cNvSpPr/>
            <p:nvPr/>
          </p:nvSpPr>
          <p:spPr>
            <a:xfrm>
              <a:off x="11861800" y="6573838"/>
              <a:ext cx="95250" cy="285750"/>
            </a:xfrm>
            <a:custGeom>
              <a:rect b="b" l="l" r="r" t="t"/>
              <a:pathLst>
                <a:path extrusionOk="0" h="90" w="3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3" name="Google Shape;173;p2"/>
            <p:cNvSpPr/>
            <p:nvPr/>
          </p:nvSpPr>
          <p:spPr>
            <a:xfrm>
              <a:off x="10121900" y="6831013"/>
              <a:ext cx="60325" cy="28575"/>
            </a:xfrm>
            <a:custGeom>
              <a:rect b="b" l="l" r="r" t="t"/>
              <a:pathLst>
                <a:path extrusionOk="0" h="9" w="19">
                  <a:moveTo>
                    <a:pt x="0" y="0"/>
                  </a:moveTo>
                  <a:cubicBezTo>
                    <a:pt x="0" y="3"/>
                    <a:pt x="2" y="6"/>
                    <a:pt x="4" y="9"/>
                  </a:cubicBezTo>
                  <a:cubicBezTo>
                    <a:pt x="19" y="9"/>
                    <a:pt x="19" y="9"/>
                    <a:pt x="19" y="9"/>
                  </a:cubicBezTo>
                  <a:cubicBezTo>
                    <a:pt x="13" y="6"/>
                    <a:pt x="8" y="2"/>
                    <a:pt x="0"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4" name="Google Shape;174;p2"/>
            <p:cNvSpPr/>
            <p:nvPr/>
          </p:nvSpPr>
          <p:spPr>
            <a:xfrm>
              <a:off x="10163175" y="6773863"/>
              <a:ext cx="168275" cy="85725"/>
            </a:xfrm>
            <a:custGeom>
              <a:rect b="b" l="l" r="r" t="t"/>
              <a:pathLst>
                <a:path extrusionOk="0" h="27" w="53">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75" name="Google Shape;175;p2"/>
          <p:cNvSpPr/>
          <p:nvPr/>
        </p:nvSpPr>
        <p:spPr>
          <a:xfrm>
            <a:off x="6824663" y="4976813"/>
            <a:ext cx="5367338" cy="1879600"/>
          </a:xfrm>
          <a:custGeom>
            <a:rect b="b" l="l" r="r" t="t"/>
            <a:pathLst>
              <a:path extrusionOk="0" h="592" w="1691">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6" name="Google Shape;176;p2"/>
          <p:cNvSpPr/>
          <p:nvPr/>
        </p:nvSpPr>
        <p:spPr>
          <a:xfrm>
            <a:off x="7475538" y="5110163"/>
            <a:ext cx="4716463" cy="1749425"/>
          </a:xfrm>
          <a:custGeom>
            <a:rect b="b" l="l" r="r" t="t"/>
            <a:pathLst>
              <a:path extrusionOk="0" h="551" w="1486">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77" name="Google Shape;177;p2"/>
          <p:cNvGrpSpPr/>
          <p:nvPr/>
        </p:nvGrpSpPr>
        <p:grpSpPr>
          <a:xfrm>
            <a:off x="1587" y="3359150"/>
            <a:ext cx="12185650" cy="3976688"/>
            <a:chOff x="6350" y="3359150"/>
            <a:chExt cx="12185650" cy="3976688"/>
          </a:xfrm>
        </p:grpSpPr>
        <p:sp>
          <p:nvSpPr>
            <p:cNvPr id="178" name="Google Shape;178;p2"/>
            <p:cNvSpPr/>
            <p:nvPr/>
          </p:nvSpPr>
          <p:spPr>
            <a:xfrm>
              <a:off x="3675063" y="6808788"/>
              <a:ext cx="238125" cy="50800"/>
            </a:xfrm>
            <a:custGeom>
              <a:rect b="b" l="l" r="r" t="t"/>
              <a:pathLst>
                <a:path extrusionOk="0" h="16" w="75">
                  <a:moveTo>
                    <a:pt x="0" y="0"/>
                  </a:moveTo>
                  <a:cubicBezTo>
                    <a:pt x="48" y="16"/>
                    <a:pt x="48" y="16"/>
                    <a:pt x="48" y="16"/>
                  </a:cubicBezTo>
                  <a:cubicBezTo>
                    <a:pt x="75" y="16"/>
                    <a:pt x="75" y="16"/>
                    <a:pt x="75" y="16"/>
                  </a:cubicBezTo>
                  <a:cubicBezTo>
                    <a:pt x="49" y="11"/>
                    <a:pt x="24" y="6"/>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9" name="Google Shape;179;p2"/>
            <p:cNvSpPr/>
            <p:nvPr/>
          </p:nvSpPr>
          <p:spPr>
            <a:xfrm>
              <a:off x="6350" y="3359150"/>
              <a:ext cx="12185650" cy="3976688"/>
            </a:xfrm>
            <a:custGeom>
              <a:rect b="b" l="l" r="r" t="t"/>
              <a:pathLst>
                <a:path extrusionOk="0" h="1252" w="3839">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0" name="Google Shape;180;p2"/>
            <p:cNvSpPr/>
            <p:nvPr/>
          </p:nvSpPr>
          <p:spPr>
            <a:xfrm>
              <a:off x="3201988" y="6656388"/>
              <a:ext cx="825500" cy="203200"/>
            </a:xfrm>
            <a:custGeom>
              <a:rect b="b" l="l" r="r" t="t"/>
              <a:pathLst>
                <a:path extrusionOk="0" h="64" w="260">
                  <a:moveTo>
                    <a:pt x="0" y="0"/>
                  </a:moveTo>
                  <a:cubicBezTo>
                    <a:pt x="196" y="64"/>
                    <a:pt x="196" y="64"/>
                    <a:pt x="196" y="64"/>
                  </a:cubicBezTo>
                  <a:cubicBezTo>
                    <a:pt x="260" y="64"/>
                    <a:pt x="260" y="64"/>
                    <a:pt x="260" y="64"/>
                  </a:cubicBezTo>
                  <a:cubicBezTo>
                    <a:pt x="150" y="44"/>
                    <a:pt x="63" y="20"/>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81" name="Google Shape;181;p2"/>
          <p:cNvSpPr txBox="1"/>
          <p:nvPr>
            <p:ph type="ctrTitle"/>
          </p:nvPr>
        </p:nvSpPr>
        <p:spPr>
          <a:xfrm>
            <a:off x="1522412" y="685800"/>
            <a:ext cx="9144000" cy="28956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0"/>
              <a:buFont typeface="Constantia"/>
              <a:buNone/>
              <a:defRPr b="1" i="0" sz="66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2" name="Google Shape;182;p2"/>
          <p:cNvSpPr txBox="1"/>
          <p:nvPr>
            <p:ph idx="1" type="subTitle"/>
          </p:nvPr>
        </p:nvSpPr>
        <p:spPr>
          <a:xfrm>
            <a:off x="1522412" y="3657599"/>
            <a:ext cx="9144000" cy="1319214"/>
          </a:xfrm>
          <a:prstGeom prst="rect">
            <a:avLst/>
          </a:prstGeom>
          <a:noFill/>
          <a:ln>
            <a:noFill/>
          </a:ln>
        </p:spPr>
        <p:txBody>
          <a:bodyPr anchorCtr="0" anchor="t" bIns="45700" lIns="0" spcFirstLastPara="1" rIns="91425" wrap="square" tIns="45700"/>
          <a:lstStyle>
            <a:lvl1pPr lvl="0" marR="0" rtl="0" algn="l">
              <a:lnSpc>
                <a:spcPct val="90000"/>
              </a:lnSpc>
              <a:spcBef>
                <a:spcPts val="18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1pPr>
            <a:lvl2pPr lvl="1" marR="0" rtl="0" algn="ctr">
              <a:lnSpc>
                <a:spcPct val="90000"/>
              </a:lnSpc>
              <a:spcBef>
                <a:spcPts val="1200"/>
              </a:spcBef>
              <a:spcAft>
                <a:spcPts val="0"/>
              </a:spcAft>
              <a:buClr>
                <a:schemeClr val="lt1"/>
              </a:buClr>
              <a:buSzPts val="2200"/>
              <a:buFont typeface="Arial"/>
              <a:buNone/>
              <a:defRPr b="0" i="0" sz="2200" u="none" cap="none" strike="noStrike">
                <a:solidFill>
                  <a:schemeClr val="lt1"/>
                </a:solidFill>
                <a:latin typeface="Constantia"/>
                <a:ea typeface="Constantia"/>
                <a:cs typeface="Constantia"/>
                <a:sym typeface="Constantia"/>
              </a:defRPr>
            </a:lvl2pPr>
            <a:lvl3pPr lvl="2"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Constantia"/>
                <a:ea typeface="Constantia"/>
                <a:cs typeface="Constantia"/>
                <a:sym typeface="Constantia"/>
              </a:defRPr>
            </a:lvl3pPr>
            <a:lvl4pPr lvl="3" marR="0" rtl="0" algn="ctr">
              <a:lnSpc>
                <a:spcPct val="90000"/>
              </a:lnSpc>
              <a:spcBef>
                <a:spcPts val="8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4pPr>
            <a:lvl5pPr lvl="4" marR="0" rtl="0" algn="ctr">
              <a:lnSpc>
                <a:spcPct val="90000"/>
              </a:lnSpc>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5pPr>
            <a:lvl6pPr lvl="5"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6pPr>
            <a:lvl7pPr lvl="6"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7pPr>
            <a:lvl8pPr lvl="7"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8pPr>
            <a:lvl9pPr lvl="8"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4" name="Shape 234"/>
        <p:cNvGrpSpPr/>
        <p:nvPr/>
      </p:nvGrpSpPr>
      <p:grpSpPr>
        <a:xfrm>
          <a:off x="0" y="0"/>
          <a:ext cx="0" cy="0"/>
          <a:chOff x="0" y="0"/>
          <a:chExt cx="0" cy="0"/>
        </a:xfrm>
      </p:grpSpPr>
      <p:sp>
        <p:nvSpPr>
          <p:cNvPr id="235" name="Google Shape;235;p11"/>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36" name="Google Shape;236;p11"/>
          <p:cNvSpPr txBox="1"/>
          <p:nvPr>
            <p:ph idx="1" type="body"/>
          </p:nvPr>
        </p:nvSpPr>
        <p:spPr>
          <a:xfrm rot="5400000">
            <a:off x="3998912" y="-647700"/>
            <a:ext cx="4191000" cy="9144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37" name="Google Shape;237;p11"/>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8" name="Google Shape;238;p11"/>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9" name="Google Shape;239;p11"/>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0" name="Shape 240"/>
        <p:cNvGrpSpPr/>
        <p:nvPr/>
      </p:nvGrpSpPr>
      <p:grpSpPr>
        <a:xfrm>
          <a:off x="0" y="0"/>
          <a:ext cx="0" cy="0"/>
          <a:chOff x="0" y="0"/>
          <a:chExt cx="0" cy="0"/>
        </a:xfrm>
      </p:grpSpPr>
      <p:sp>
        <p:nvSpPr>
          <p:cNvPr id="241" name="Google Shape;241;p12"/>
          <p:cNvSpPr txBox="1"/>
          <p:nvPr>
            <p:ph type="title"/>
          </p:nvPr>
        </p:nvSpPr>
        <p:spPr>
          <a:xfrm rot="5400000">
            <a:off x="7087954" y="1909312"/>
            <a:ext cx="5897562" cy="262821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42" name="Google Shape;242;p12"/>
          <p:cNvSpPr txBox="1"/>
          <p:nvPr>
            <p:ph idx="1" type="body"/>
          </p:nvPr>
        </p:nvSpPr>
        <p:spPr>
          <a:xfrm rot="5400000">
            <a:off x="1755344" y="-642724"/>
            <a:ext cx="5897562" cy="7732286"/>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43" name="Google Shape;243;p12"/>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4" name="Google Shape;244;p12"/>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5" name="Google Shape;245;p12"/>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3" name="Shape 183"/>
        <p:cNvGrpSpPr/>
        <p:nvPr/>
      </p:nvGrpSpPr>
      <p:grpSpPr>
        <a:xfrm>
          <a:off x="0" y="0"/>
          <a:ext cx="0" cy="0"/>
          <a:chOff x="0" y="0"/>
          <a:chExt cx="0" cy="0"/>
        </a:xfrm>
      </p:grpSpPr>
      <p:sp>
        <p:nvSpPr>
          <p:cNvPr id="184" name="Google Shape;184;p3"/>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5" name="Google Shape;185;p3"/>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86" name="Google Shape;186;p3"/>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7" name="Google Shape;187;p3"/>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8" name="Google Shape;188;p3"/>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9" name="Shape 189"/>
        <p:cNvGrpSpPr/>
        <p:nvPr/>
      </p:nvGrpSpPr>
      <p:grpSpPr>
        <a:xfrm>
          <a:off x="0" y="0"/>
          <a:ext cx="0" cy="0"/>
          <a:chOff x="0" y="0"/>
          <a:chExt cx="0" cy="0"/>
        </a:xfrm>
      </p:grpSpPr>
      <p:sp>
        <p:nvSpPr>
          <p:cNvPr id="190" name="Google Shape;190;p4"/>
          <p:cNvSpPr txBox="1"/>
          <p:nvPr>
            <p:ph type="title"/>
          </p:nvPr>
        </p:nvSpPr>
        <p:spPr>
          <a:xfrm>
            <a:off x="1522413"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1" name="Google Shape;191;p4"/>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2" name="Google Shape;192;p4"/>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3" name="Google Shape;193;p4"/>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4" name="Shape 194"/>
        <p:cNvGrpSpPr/>
        <p:nvPr/>
      </p:nvGrpSpPr>
      <p:grpSpPr>
        <a:xfrm>
          <a:off x="0" y="0"/>
          <a:ext cx="0" cy="0"/>
          <a:chOff x="0" y="0"/>
          <a:chExt cx="0" cy="0"/>
        </a:xfrm>
      </p:grpSpPr>
      <p:sp>
        <p:nvSpPr>
          <p:cNvPr id="195" name="Google Shape;195;p5"/>
          <p:cNvSpPr txBox="1"/>
          <p:nvPr>
            <p:ph type="title"/>
          </p:nvPr>
        </p:nvSpPr>
        <p:spPr>
          <a:xfrm>
            <a:off x="1522412" y="1676400"/>
            <a:ext cx="9144000" cy="32004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0"/>
              <a:buFont typeface="Constantia"/>
              <a:buNone/>
              <a:defRPr b="1" i="0" sz="66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6" name="Google Shape;196;p5"/>
          <p:cNvSpPr txBox="1"/>
          <p:nvPr>
            <p:ph idx="1" type="body"/>
          </p:nvPr>
        </p:nvSpPr>
        <p:spPr>
          <a:xfrm>
            <a:off x="1522412" y="5029200"/>
            <a:ext cx="9144000" cy="982980"/>
          </a:xfrm>
          <a:prstGeom prst="rect">
            <a:avLst/>
          </a:prstGeom>
          <a:noFill/>
          <a:ln>
            <a:noFill/>
          </a:ln>
        </p:spPr>
        <p:txBody>
          <a:bodyPr anchorCtr="0" anchor="t" bIns="45700" lIns="0" spcFirstLastPara="1" rIns="91425" wrap="square" tIns="45700"/>
          <a:lstStyle>
            <a:lvl1pPr indent="-228600" lvl="0" marL="457200" marR="0" rtl="0" algn="l">
              <a:lnSpc>
                <a:spcPct val="90000"/>
              </a:lnSpc>
              <a:spcBef>
                <a:spcPts val="18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800"/>
              <a:buFont typeface="Arial"/>
              <a:buNone/>
              <a:defRPr b="0" i="0" sz="18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9pPr>
          </a:lstStyle>
          <a:p/>
        </p:txBody>
      </p:sp>
      <p:sp>
        <p:nvSpPr>
          <p:cNvPr id="197" name="Google Shape;197;p5"/>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8" name="Google Shape;198;p5"/>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9" name="Google Shape;199;p5"/>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0" name="Shape 200"/>
        <p:cNvGrpSpPr/>
        <p:nvPr/>
      </p:nvGrpSpPr>
      <p:grpSpPr>
        <a:xfrm>
          <a:off x="0" y="0"/>
          <a:ext cx="0" cy="0"/>
          <a:chOff x="0" y="0"/>
          <a:chExt cx="0" cy="0"/>
        </a:xfrm>
      </p:grpSpPr>
      <p:sp>
        <p:nvSpPr>
          <p:cNvPr id="201" name="Google Shape;201;p6"/>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02" name="Google Shape;202;p6"/>
          <p:cNvSpPr txBox="1"/>
          <p:nvPr>
            <p:ph idx="1" type="body"/>
          </p:nvPr>
        </p:nvSpPr>
        <p:spPr>
          <a:xfrm>
            <a:off x="1522413" y="1828800"/>
            <a:ext cx="4480560" cy="41910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836" lvl="5" marL="27432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6pPr>
            <a:lvl7pPr indent="-342836" lvl="6" marL="32004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7pPr>
            <a:lvl8pPr indent="-342836" lvl="7" marL="36576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8pPr>
            <a:lvl9pPr indent="-342836" lvl="8" marL="41148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9pPr>
          </a:lstStyle>
          <a:p/>
        </p:txBody>
      </p:sp>
      <p:sp>
        <p:nvSpPr>
          <p:cNvPr id="203" name="Google Shape;203;p6"/>
          <p:cNvSpPr txBox="1"/>
          <p:nvPr>
            <p:ph idx="2" type="body"/>
          </p:nvPr>
        </p:nvSpPr>
        <p:spPr>
          <a:xfrm>
            <a:off x="6185853" y="1828800"/>
            <a:ext cx="4480560" cy="41910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836" lvl="5" marL="27432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6pPr>
            <a:lvl7pPr indent="-342836" lvl="6" marL="32004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7pPr>
            <a:lvl8pPr indent="-342836" lvl="7" marL="36576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8pPr>
            <a:lvl9pPr indent="-342836" lvl="8" marL="41148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9pPr>
          </a:lstStyle>
          <a:p/>
        </p:txBody>
      </p:sp>
      <p:sp>
        <p:nvSpPr>
          <p:cNvPr id="204" name="Google Shape;204;p6"/>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5" name="Google Shape;205;p6"/>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6" name="Google Shape;206;p6"/>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07" name="Shape 207"/>
        <p:cNvGrpSpPr/>
        <p:nvPr/>
      </p:nvGrpSpPr>
      <p:grpSpPr>
        <a:xfrm>
          <a:off x="0" y="0"/>
          <a:ext cx="0" cy="0"/>
          <a:chOff x="0" y="0"/>
          <a:chExt cx="0" cy="0"/>
        </a:xfrm>
      </p:grpSpPr>
      <p:sp>
        <p:nvSpPr>
          <p:cNvPr id="208" name="Google Shape;208;p7"/>
          <p:cNvSpPr txBox="1"/>
          <p:nvPr>
            <p:ph idx="1" type="body"/>
          </p:nvPr>
        </p:nvSpPr>
        <p:spPr>
          <a:xfrm>
            <a:off x="1522413" y="1828800"/>
            <a:ext cx="4480560"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0"/>
              <a:buFont typeface="Arial"/>
              <a:buNone/>
              <a:defRPr b="0" i="0" sz="26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999"/>
              <a:buFont typeface="Arial"/>
              <a:buNone/>
              <a:defRPr b="1" i="0" sz="1999"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799"/>
              <a:buFont typeface="Arial"/>
              <a:buNone/>
              <a:defRPr b="1" i="0" sz="1799"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09" name="Google Shape;209;p7"/>
          <p:cNvSpPr txBox="1"/>
          <p:nvPr>
            <p:ph idx="2" type="body"/>
          </p:nvPr>
        </p:nvSpPr>
        <p:spPr>
          <a:xfrm>
            <a:off x="1522413" y="2743200"/>
            <a:ext cx="4480560" cy="32766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0" name="Google Shape;210;p7"/>
          <p:cNvSpPr txBox="1"/>
          <p:nvPr>
            <p:ph idx="3" type="body"/>
          </p:nvPr>
        </p:nvSpPr>
        <p:spPr>
          <a:xfrm>
            <a:off x="6185853" y="1828800"/>
            <a:ext cx="4480560"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0"/>
              <a:buFont typeface="Arial"/>
              <a:buNone/>
              <a:defRPr b="0" i="0" sz="26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999"/>
              <a:buFont typeface="Arial"/>
              <a:buNone/>
              <a:defRPr b="1" i="0" sz="1999"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799"/>
              <a:buFont typeface="Arial"/>
              <a:buNone/>
              <a:defRPr b="1" i="0" sz="1799"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11" name="Google Shape;211;p7"/>
          <p:cNvSpPr txBox="1"/>
          <p:nvPr>
            <p:ph idx="4" type="body"/>
          </p:nvPr>
        </p:nvSpPr>
        <p:spPr>
          <a:xfrm>
            <a:off x="6185853" y="2743200"/>
            <a:ext cx="4480560" cy="32766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2" name="Google Shape;212;p7"/>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3" name="Google Shape;213;p7"/>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4" name="Google Shape;214;p7"/>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7"/>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6" name="Shape 216"/>
        <p:cNvGrpSpPr/>
        <p:nvPr/>
      </p:nvGrpSpPr>
      <p:grpSpPr>
        <a:xfrm>
          <a:off x="0" y="0"/>
          <a:ext cx="0" cy="0"/>
          <a:chOff x="0" y="0"/>
          <a:chExt cx="0" cy="0"/>
        </a:xfrm>
      </p:grpSpPr>
      <p:sp>
        <p:nvSpPr>
          <p:cNvPr id="217" name="Google Shape;217;p8"/>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8" name="Google Shape;218;p8"/>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9" name="Google Shape;219;p8"/>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20" name="Shape 220"/>
        <p:cNvGrpSpPr/>
        <p:nvPr/>
      </p:nvGrpSpPr>
      <p:grpSpPr>
        <a:xfrm>
          <a:off x="0" y="0"/>
          <a:ext cx="0" cy="0"/>
          <a:chOff x="0" y="0"/>
          <a:chExt cx="0" cy="0"/>
        </a:xfrm>
      </p:grpSpPr>
      <p:sp>
        <p:nvSpPr>
          <p:cNvPr id="221" name="Google Shape;221;p9"/>
          <p:cNvSpPr txBox="1"/>
          <p:nvPr>
            <p:ph type="title"/>
          </p:nvPr>
        </p:nvSpPr>
        <p:spPr>
          <a:xfrm>
            <a:off x="1065214" y="741872"/>
            <a:ext cx="4190998"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0"/>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2" name="Google Shape;222;p9"/>
          <p:cNvSpPr txBox="1"/>
          <p:nvPr>
            <p:ph idx="1" type="body"/>
          </p:nvPr>
        </p:nvSpPr>
        <p:spPr>
          <a:xfrm>
            <a:off x="5561012" y="761999"/>
            <a:ext cx="5562601" cy="5257801"/>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23" name="Google Shape;223;p9"/>
          <p:cNvSpPr txBox="1"/>
          <p:nvPr>
            <p:ph idx="2" type="body"/>
          </p:nvPr>
        </p:nvSpPr>
        <p:spPr>
          <a:xfrm>
            <a:off x="1065214" y="3581400"/>
            <a:ext cx="4190998"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24" name="Google Shape;224;p9"/>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5" name="Google Shape;225;p9"/>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6" name="Google Shape;226;p9"/>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7" name="Shape 227"/>
        <p:cNvGrpSpPr/>
        <p:nvPr/>
      </p:nvGrpSpPr>
      <p:grpSpPr>
        <a:xfrm>
          <a:off x="0" y="0"/>
          <a:ext cx="0" cy="0"/>
          <a:chOff x="0" y="0"/>
          <a:chExt cx="0" cy="0"/>
        </a:xfrm>
      </p:grpSpPr>
      <p:sp>
        <p:nvSpPr>
          <p:cNvPr id="228" name="Google Shape;228;p10"/>
          <p:cNvSpPr txBox="1"/>
          <p:nvPr>
            <p:ph type="title"/>
          </p:nvPr>
        </p:nvSpPr>
        <p:spPr>
          <a:xfrm>
            <a:off x="1065212" y="741872"/>
            <a:ext cx="4190999"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0"/>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9" name="Google Shape;229;p10"/>
          <p:cNvSpPr/>
          <p:nvPr>
            <p:ph idx="2" type="pic"/>
          </p:nvPr>
        </p:nvSpPr>
        <p:spPr>
          <a:xfrm>
            <a:off x="5561013" y="762000"/>
            <a:ext cx="5562600" cy="5257800"/>
          </a:xfrm>
          <a:prstGeom prst="rect">
            <a:avLst/>
          </a:prstGeom>
          <a:solidFill>
            <a:srgbClr val="494D11"/>
          </a:solidFill>
          <a:ln>
            <a:noFill/>
          </a:ln>
          <a:effectLst>
            <a:outerShdw blurRad="114300" rotWithShape="0" algn="t" dir="2700000" dist="38100">
              <a:srgbClr val="000000">
                <a:alpha val="41960"/>
              </a:srgbClr>
            </a:outerShdw>
          </a:effectLst>
        </p:spPr>
        <p:txBody>
          <a:bodyPr anchorCtr="0" anchor="t" bIns="45700" lIns="91425" spcFirstLastPara="1" rIns="91425" wrap="square" tIns="45700"/>
          <a:lstStyle>
            <a:lvl1pPr lvl="0" marR="0" rtl="0" algn="ctr">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lvl="1" marR="0" rtl="0" algn="l">
              <a:lnSpc>
                <a:spcPct val="90000"/>
              </a:lnSpc>
              <a:spcBef>
                <a:spcPts val="12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2pPr>
            <a:lvl3pPr lvl="2"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3pPr>
            <a:lvl4pPr lvl="3" marR="0" rtl="0" algn="l">
              <a:lnSpc>
                <a:spcPct val="90000"/>
              </a:lnSpc>
              <a:spcBef>
                <a:spcPts val="8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4pPr>
            <a:lvl5pPr lvl="4" marR="0" rtl="0" algn="l">
              <a:lnSpc>
                <a:spcPct val="90000"/>
              </a:lnSpc>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5pPr>
            <a:lvl6pPr lvl="5"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6pPr>
            <a:lvl7pPr lvl="6"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7pPr>
            <a:lvl8pPr lvl="7"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8pPr>
            <a:lvl9pPr lvl="8"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9pPr>
          </a:lstStyle>
          <a:p/>
        </p:txBody>
      </p:sp>
      <p:sp>
        <p:nvSpPr>
          <p:cNvPr id="230" name="Google Shape;230;p10"/>
          <p:cNvSpPr txBox="1"/>
          <p:nvPr>
            <p:ph idx="1" type="body"/>
          </p:nvPr>
        </p:nvSpPr>
        <p:spPr>
          <a:xfrm>
            <a:off x="1065212" y="3581400"/>
            <a:ext cx="4190999"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31" name="Google Shape;231;p10"/>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2" name="Google Shape;232;p10"/>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3" name="Google Shape;233;p10"/>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63300"/>
            </a:gs>
            <a:gs pos="64000">
              <a:srgbClr val="663300"/>
            </a:gs>
            <a:gs pos="100000">
              <a:srgbClr val="4E5212"/>
            </a:gs>
          </a:gsLst>
          <a:lin ang="8100000" scaled="0"/>
        </a:gradFill>
      </p:bgPr>
    </p:bg>
    <p:spTree>
      <p:nvGrpSpPr>
        <p:cNvPr id="9" name="Shape 9"/>
        <p:cNvGrpSpPr/>
        <p:nvPr/>
      </p:nvGrpSpPr>
      <p:grpSpPr>
        <a:xfrm>
          <a:off x="0" y="0"/>
          <a:ext cx="0" cy="0"/>
          <a:chOff x="0" y="0"/>
          <a:chExt cx="0" cy="0"/>
        </a:xfrm>
      </p:grpSpPr>
      <p:sp>
        <p:nvSpPr>
          <p:cNvPr id="10" name="Google Shape;10;p1"/>
          <p:cNvSpPr/>
          <p:nvPr/>
        </p:nvSpPr>
        <p:spPr>
          <a:xfrm>
            <a:off x="0" y="5525050"/>
            <a:ext cx="12198033" cy="1331045"/>
          </a:xfrm>
          <a:custGeom>
            <a:rect b="b" l="l" r="r" t="t"/>
            <a:pathLst>
              <a:path extrusionOk="0" h="1331045" w="12198033">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 name="Google Shape;11;p1"/>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1"/>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3" name="Google Shape;13;p1"/>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000" u="none">
                <a:solidFill>
                  <a:schemeClr val="lt1"/>
                </a:solidFill>
                <a:latin typeface="Constantia"/>
                <a:ea typeface="Constantia"/>
                <a:cs typeface="Constantia"/>
                <a:sym typeface="Constantia"/>
              </a:defRPr>
            </a:lvl1pPr>
            <a:lvl2pPr indent="0" lvl="1" marL="0" marR="0" rtl="0" algn="r">
              <a:spcBef>
                <a:spcPts val="0"/>
              </a:spcBef>
              <a:buNone/>
              <a:defRPr b="0" sz="1000" u="none">
                <a:solidFill>
                  <a:schemeClr val="lt1"/>
                </a:solidFill>
                <a:latin typeface="Constantia"/>
                <a:ea typeface="Constantia"/>
                <a:cs typeface="Constantia"/>
                <a:sym typeface="Constantia"/>
              </a:defRPr>
            </a:lvl2pPr>
            <a:lvl3pPr indent="0" lvl="2" marL="0" marR="0" rtl="0" algn="r">
              <a:spcBef>
                <a:spcPts val="0"/>
              </a:spcBef>
              <a:buNone/>
              <a:defRPr b="0" sz="1000" u="none">
                <a:solidFill>
                  <a:schemeClr val="lt1"/>
                </a:solidFill>
                <a:latin typeface="Constantia"/>
                <a:ea typeface="Constantia"/>
                <a:cs typeface="Constantia"/>
                <a:sym typeface="Constantia"/>
              </a:defRPr>
            </a:lvl3pPr>
            <a:lvl4pPr indent="0" lvl="3" marL="0" marR="0" rtl="0" algn="r">
              <a:spcBef>
                <a:spcPts val="0"/>
              </a:spcBef>
              <a:buNone/>
              <a:defRPr b="0" sz="1000" u="none">
                <a:solidFill>
                  <a:schemeClr val="lt1"/>
                </a:solidFill>
                <a:latin typeface="Constantia"/>
                <a:ea typeface="Constantia"/>
                <a:cs typeface="Constantia"/>
                <a:sym typeface="Constantia"/>
              </a:defRPr>
            </a:lvl4pPr>
            <a:lvl5pPr indent="0" lvl="4" marL="0" marR="0" rtl="0" algn="r">
              <a:spcBef>
                <a:spcPts val="0"/>
              </a:spcBef>
              <a:buNone/>
              <a:defRPr b="0" sz="1000" u="none">
                <a:solidFill>
                  <a:schemeClr val="lt1"/>
                </a:solidFill>
                <a:latin typeface="Constantia"/>
                <a:ea typeface="Constantia"/>
                <a:cs typeface="Constantia"/>
                <a:sym typeface="Constantia"/>
              </a:defRPr>
            </a:lvl5pPr>
            <a:lvl6pPr indent="0" lvl="5" marL="0" marR="0" rtl="0" algn="r">
              <a:spcBef>
                <a:spcPts val="0"/>
              </a:spcBef>
              <a:buNone/>
              <a:defRPr b="0" sz="1000" u="none">
                <a:solidFill>
                  <a:schemeClr val="lt1"/>
                </a:solidFill>
                <a:latin typeface="Constantia"/>
                <a:ea typeface="Constantia"/>
                <a:cs typeface="Constantia"/>
                <a:sym typeface="Constantia"/>
              </a:defRPr>
            </a:lvl6pPr>
            <a:lvl7pPr indent="0" lvl="6" marL="0" marR="0" rtl="0" algn="r">
              <a:spcBef>
                <a:spcPts val="0"/>
              </a:spcBef>
              <a:buNone/>
              <a:defRPr b="0" sz="1000" u="none">
                <a:solidFill>
                  <a:schemeClr val="lt1"/>
                </a:solidFill>
                <a:latin typeface="Constantia"/>
                <a:ea typeface="Constantia"/>
                <a:cs typeface="Constantia"/>
                <a:sym typeface="Constantia"/>
              </a:defRPr>
            </a:lvl7pPr>
            <a:lvl8pPr indent="0" lvl="7" marL="0" marR="0" rtl="0" algn="r">
              <a:spcBef>
                <a:spcPts val="0"/>
              </a:spcBef>
              <a:buNone/>
              <a:defRPr b="0" sz="1000" u="none">
                <a:solidFill>
                  <a:schemeClr val="lt1"/>
                </a:solidFill>
                <a:latin typeface="Constantia"/>
                <a:ea typeface="Constantia"/>
                <a:cs typeface="Constantia"/>
                <a:sym typeface="Constantia"/>
              </a:defRPr>
            </a:lvl8pPr>
            <a:lvl9pPr indent="0" lvl="8" marL="0" marR="0" rtl="0" algn="r">
              <a:spcBef>
                <a:spcPts val="0"/>
              </a:spcBef>
              <a:buNone/>
              <a:defRPr b="0" sz="1000" u="none">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3"/>
          <p:cNvSpPr txBox="1"/>
          <p:nvPr>
            <p:ph type="ctrTitle"/>
          </p:nvPr>
        </p:nvSpPr>
        <p:spPr>
          <a:xfrm>
            <a:off x="1522412" y="2362200"/>
            <a:ext cx="9144000" cy="1219200"/>
          </a:xfrm>
          <a:prstGeom prst="rect">
            <a:avLst/>
          </a:prstGeom>
          <a:noFill/>
          <a:ln>
            <a:noFill/>
          </a:ln>
        </p:spPr>
        <p:txBody>
          <a:bodyPr anchorCtr="0" anchor="b" bIns="45700" lIns="0" spcFirstLastPara="1" rIns="91425" wrap="square" tIns="45700">
            <a:noAutofit/>
          </a:bodyPr>
          <a:lstStyle/>
          <a:p>
            <a:pPr indent="0" lvl="0" marL="0" marR="0" rtl="0" algn="l">
              <a:lnSpc>
                <a:spcPct val="90000"/>
              </a:lnSpc>
              <a:spcBef>
                <a:spcPts val="0"/>
              </a:spcBef>
              <a:spcAft>
                <a:spcPts val="0"/>
              </a:spcAft>
              <a:buClr>
                <a:srgbClr val="FCCE8A"/>
              </a:buClr>
              <a:buSzPts val="5400"/>
              <a:buFont typeface="Constantia"/>
              <a:buNone/>
            </a:pPr>
            <a:r>
              <a:rPr b="1" i="0" lang="en-US" sz="5400" u="none" cap="none" strike="noStrike">
                <a:solidFill>
                  <a:srgbClr val="FCCE8A"/>
                </a:solidFill>
                <a:latin typeface="Constantia"/>
                <a:ea typeface="Constantia"/>
                <a:cs typeface="Constantia"/>
                <a:sym typeface="Constantia"/>
              </a:rPr>
              <a:t>Influence of Architecture Validation on Performance Engineering</a:t>
            </a:r>
            <a:endParaRPr/>
          </a:p>
        </p:txBody>
      </p:sp>
      <p:sp>
        <p:nvSpPr>
          <p:cNvPr id="251" name="Google Shape;251;p13"/>
          <p:cNvSpPr txBox="1"/>
          <p:nvPr>
            <p:ph idx="1" type="subTitle"/>
          </p:nvPr>
        </p:nvSpPr>
        <p:spPr>
          <a:xfrm>
            <a:off x="1522412" y="3657598"/>
            <a:ext cx="9144000" cy="1524001"/>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t/>
            </a:r>
            <a:endParaRPr b="0" i="0" sz="2400" u="none" cap="none" strike="noStrike">
              <a:solidFill>
                <a:schemeClr val="lt1"/>
              </a:solidFill>
              <a:latin typeface="Constantia"/>
              <a:ea typeface="Constantia"/>
              <a:cs typeface="Constantia"/>
              <a:sym typeface="Constantia"/>
            </a:endParaRPr>
          </a:p>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rgbClr val="FCCE8A"/>
                </a:solidFill>
                <a:latin typeface="Constantia"/>
                <a:ea typeface="Constantia"/>
                <a:cs typeface="Constantia"/>
                <a:sym typeface="Constantia"/>
              </a:rPr>
              <a:t>KRITHIKA HEGDE</a:t>
            </a:r>
            <a:endParaRPr/>
          </a:p>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rgbClr val="FCCE8A"/>
                </a:solidFill>
                <a:latin typeface="Constantia"/>
                <a:ea typeface="Constantia"/>
                <a:cs typeface="Constantia"/>
                <a:sym typeface="Constantia"/>
              </a:rPr>
              <a:t>AMITH SHETTY</a:t>
            </a:r>
            <a:endParaRPr/>
          </a:p>
          <a:p>
            <a:pPr indent="0" lvl="0" marL="0" marR="0" rtl="0" algn="l">
              <a:lnSpc>
                <a:spcPct val="90000"/>
              </a:lnSpc>
              <a:spcBef>
                <a:spcPts val="0"/>
              </a:spcBef>
              <a:spcAft>
                <a:spcPts val="0"/>
              </a:spcAft>
              <a:buClr>
                <a:schemeClr val="lt1"/>
              </a:buClr>
              <a:buSzPts val="2000"/>
              <a:buFont typeface="Arial"/>
              <a:buNone/>
            </a:pPr>
            <a:r>
              <a:t/>
            </a:r>
            <a:endParaRPr b="0" i="0" sz="2000" u="none" cap="none" strike="noStrike">
              <a:solidFill>
                <a:srgbClr val="FCCE8A"/>
              </a:solidFill>
              <a:latin typeface="Constantia"/>
              <a:ea typeface="Constantia"/>
              <a:cs typeface="Constantia"/>
              <a:sym typeface="Constantia"/>
            </a:endParaRPr>
          </a:p>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rgbClr val="FCCE8A"/>
                </a:solidFill>
                <a:latin typeface="Calibri"/>
                <a:ea typeface="Calibri"/>
                <a:cs typeface="Calibri"/>
                <a:sym typeface="Calibri"/>
              </a:rPr>
              <a:t>10/08/2018</a:t>
            </a:r>
            <a:endParaRPr/>
          </a:p>
        </p:txBody>
      </p:sp>
      <p:sp>
        <p:nvSpPr>
          <p:cNvPr id="252" name="Google Shape;252;p13"/>
          <p:cNvSpPr txBox="1"/>
          <p:nvPr/>
        </p:nvSpPr>
        <p:spPr>
          <a:xfrm>
            <a:off x="10870153" y="92103"/>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53" name="Google Shape;253;p13"/>
          <p:cNvSpPr txBox="1"/>
          <p:nvPr/>
        </p:nvSpPr>
        <p:spPr>
          <a:xfrm rot="-5400000">
            <a:off x="10362465" y="398350"/>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54" name="Google Shape;254;p1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22"/>
          <p:cNvSpPr txBox="1"/>
          <p:nvPr/>
        </p:nvSpPr>
        <p:spPr>
          <a:xfrm>
            <a:off x="531812" y="2042279"/>
            <a:ext cx="11125200" cy="3139321"/>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2800"/>
              <a:buFont typeface="Noto Sans Symbols"/>
              <a:buChar char="▪"/>
            </a:pPr>
            <a:r>
              <a:rPr lang="en-US" sz="2800">
                <a:solidFill>
                  <a:srgbClr val="FCCE8A"/>
                </a:solidFill>
                <a:latin typeface="Constantia"/>
                <a:ea typeface="Constantia"/>
                <a:cs typeface="Constantia"/>
                <a:sym typeface="Constantia"/>
              </a:rPr>
              <a:t>Add checkpoints that are considered crucial in creating a feedback loop based on the inputs obtained during the runtime monitoring of system performance. </a:t>
            </a:r>
            <a:endParaRPr/>
          </a:p>
          <a:p>
            <a:pPr indent="-279400" lvl="0" marL="457200" marR="0" rtl="0" algn="l">
              <a:lnSpc>
                <a:spcPct val="90000"/>
              </a:lnSpc>
              <a:spcBef>
                <a:spcPts val="0"/>
              </a:spcBef>
              <a:spcAft>
                <a:spcPts val="0"/>
              </a:spcAft>
              <a:buClr>
                <a:schemeClr val="lt1"/>
              </a:buClr>
              <a:buSzPts val="2800"/>
              <a:buFont typeface="Arial"/>
              <a:buNone/>
            </a:pPr>
            <a:r>
              <a:t/>
            </a:r>
            <a:endParaRPr sz="2800">
              <a:solidFill>
                <a:srgbClr val="FCCE8A"/>
              </a:solidFill>
              <a:latin typeface="Constantia"/>
              <a:ea typeface="Constantia"/>
              <a:cs typeface="Constantia"/>
              <a:sym typeface="Constantia"/>
            </a:endParaRPr>
          </a:p>
          <a:p>
            <a:pPr indent="-457200" lvl="0" marL="457200" marR="0" rtl="0" algn="l">
              <a:lnSpc>
                <a:spcPct val="90000"/>
              </a:lnSpc>
              <a:spcBef>
                <a:spcPts val="0"/>
              </a:spcBef>
              <a:spcAft>
                <a:spcPts val="0"/>
              </a:spcAft>
              <a:buClr>
                <a:schemeClr val="dk1"/>
              </a:buClr>
              <a:buSzPts val="2800"/>
              <a:buFont typeface="Noto Sans Symbols"/>
              <a:buChar char="▪"/>
            </a:pPr>
            <a:r>
              <a:rPr lang="en-US" sz="2800">
                <a:solidFill>
                  <a:srgbClr val="FCCE8A"/>
                </a:solidFill>
                <a:latin typeface="Constantia"/>
                <a:ea typeface="Constantia"/>
                <a:cs typeface="Constantia"/>
                <a:sym typeface="Constantia"/>
              </a:rPr>
              <a:t>How adding a rule check for each these performance antipatterns helps in creating a feedback loop to the software architectural models.</a:t>
            </a:r>
            <a:endParaRPr/>
          </a:p>
          <a:p>
            <a:pPr indent="-304800" lvl="0" marL="457200" marR="0" rtl="0" algn="l">
              <a:lnSpc>
                <a:spcPct val="90000"/>
              </a:lnSpc>
              <a:spcBef>
                <a:spcPts val="0"/>
              </a:spcBef>
              <a:spcAft>
                <a:spcPts val="0"/>
              </a:spcAft>
              <a:buClr>
                <a:schemeClr val="lt1"/>
              </a:buClr>
              <a:buSzPts val="2400"/>
              <a:buFont typeface="Constantia"/>
              <a:buNone/>
            </a:pPr>
            <a:r>
              <a:t/>
            </a:r>
            <a:endParaRPr sz="2400">
              <a:solidFill>
                <a:schemeClr val="lt1"/>
              </a:solidFill>
              <a:latin typeface="Constantia"/>
              <a:ea typeface="Constantia"/>
              <a:cs typeface="Constantia"/>
              <a:sym typeface="Constantia"/>
            </a:endParaRPr>
          </a:p>
        </p:txBody>
      </p:sp>
      <p:sp>
        <p:nvSpPr>
          <p:cNvPr id="438" name="Google Shape;438;p22"/>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Architecture validation during development phase</a:t>
            </a:r>
            <a:endParaRPr/>
          </a:p>
        </p:txBody>
      </p:sp>
      <p:cxnSp>
        <p:nvCxnSpPr>
          <p:cNvPr id="439" name="Google Shape;439;p22"/>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23"/>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Performance Antipatterns</a:t>
            </a:r>
            <a:endParaRPr/>
          </a:p>
        </p:txBody>
      </p:sp>
      <p:cxnSp>
        <p:nvCxnSpPr>
          <p:cNvPr id="445" name="Google Shape;445;p23"/>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446" name="Google Shape;446;p23"/>
          <p:cNvSpPr txBox="1"/>
          <p:nvPr/>
        </p:nvSpPr>
        <p:spPr>
          <a:xfrm>
            <a:off x="531812" y="2042279"/>
            <a:ext cx="11125200" cy="2031325"/>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2800"/>
              <a:buFont typeface="Noto Sans Symbols"/>
              <a:buChar char="▪"/>
            </a:pPr>
            <a:r>
              <a:rPr lang="en-US" sz="2800">
                <a:solidFill>
                  <a:srgbClr val="FCCE8A"/>
                </a:solidFill>
                <a:latin typeface="Constantia"/>
                <a:ea typeface="Constantia"/>
                <a:cs typeface="Constantia"/>
                <a:sym typeface="Constantia"/>
              </a:rPr>
              <a:t>Performance patterns illustrate “best practice” approaches to achieving responsiveness and scalability </a:t>
            </a:r>
            <a:endParaRPr/>
          </a:p>
          <a:p>
            <a:pPr indent="-279400" lvl="0" marL="457200" marR="0" rtl="0" algn="l">
              <a:lnSpc>
                <a:spcPct val="90000"/>
              </a:lnSpc>
              <a:spcBef>
                <a:spcPts val="0"/>
              </a:spcBef>
              <a:spcAft>
                <a:spcPts val="0"/>
              </a:spcAft>
              <a:buClr>
                <a:schemeClr val="dk1"/>
              </a:buClr>
              <a:buSzPts val="2800"/>
              <a:buFont typeface="Noto Sans Symbols"/>
              <a:buNone/>
            </a:pPr>
            <a:r>
              <a:t/>
            </a:r>
            <a:endParaRPr sz="2800">
              <a:solidFill>
                <a:srgbClr val="FCCE8A"/>
              </a:solidFill>
              <a:latin typeface="Constantia"/>
              <a:ea typeface="Constantia"/>
              <a:cs typeface="Constantia"/>
              <a:sym typeface="Constantia"/>
            </a:endParaRPr>
          </a:p>
          <a:p>
            <a:pPr indent="-457200" lvl="0" marL="457200" marR="0" rtl="0" algn="l">
              <a:lnSpc>
                <a:spcPct val="90000"/>
              </a:lnSpc>
              <a:spcBef>
                <a:spcPts val="0"/>
              </a:spcBef>
              <a:spcAft>
                <a:spcPts val="0"/>
              </a:spcAft>
              <a:buClr>
                <a:schemeClr val="dk1"/>
              </a:buClr>
              <a:buSzPts val="2800"/>
              <a:buFont typeface="Noto Sans Symbols"/>
              <a:buChar char="▪"/>
            </a:pPr>
            <a:r>
              <a:rPr lang="en-US" sz="2800">
                <a:solidFill>
                  <a:srgbClr val="FCCE8A"/>
                </a:solidFill>
                <a:latin typeface="Constantia"/>
                <a:ea typeface="Constantia"/>
                <a:cs typeface="Constantia"/>
                <a:sym typeface="Constantia"/>
              </a:rPr>
              <a:t>Performance antipatterns illustrate how to identify a bad situation and provide a way to rectify the problem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24"/>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Scattered Information</a:t>
            </a:r>
            <a:endParaRPr/>
          </a:p>
        </p:txBody>
      </p:sp>
      <p:cxnSp>
        <p:nvCxnSpPr>
          <p:cNvPr id="453" name="Google Shape;453;p24"/>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454" name="Google Shape;454;p24"/>
          <p:cNvSpPr txBox="1"/>
          <p:nvPr/>
        </p:nvSpPr>
        <p:spPr>
          <a:xfrm>
            <a:off x="4799012" y="1447800"/>
            <a:ext cx="7010400" cy="422269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rgbClr val="FCCE8A"/>
                </a:solidFill>
                <a:latin typeface="Constantia"/>
                <a:ea typeface="Constantia"/>
                <a:cs typeface="Constantia"/>
                <a:sym typeface="Constantia"/>
              </a:rPr>
              <a:t>Rule Check:</a:t>
            </a:r>
            <a:endParaRPr/>
          </a:p>
          <a:p>
            <a:pPr indent="0" lvl="0" marL="0" marR="0" rtl="0" algn="l">
              <a:lnSpc>
                <a:spcPct val="90000"/>
              </a:lnSpc>
              <a:spcBef>
                <a:spcPts val="0"/>
              </a:spcBef>
              <a:spcAft>
                <a:spcPts val="0"/>
              </a:spcAft>
              <a:buNone/>
            </a:pPr>
            <a:r>
              <a:t/>
            </a:r>
            <a:endParaRPr sz="2800">
              <a:solidFill>
                <a:srgbClr val="FCCE8A"/>
              </a:solidFill>
              <a:latin typeface="Constantia"/>
              <a:ea typeface="Constantia"/>
              <a:cs typeface="Constantia"/>
              <a:sym typeface="Constantia"/>
            </a:endParaRPr>
          </a:p>
          <a:p>
            <a:pPr indent="-342900" lvl="0" marL="342900" marR="0" rtl="0" algn="l">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Inspect if the software entity is retrieving a lot of information from a database.</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a:p>
            <a:pPr indent="-342900" lvl="0" marL="342900" marR="0" rtl="0" algn="l">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Check if the software instance generates many database calls by performing several queries</a:t>
            </a:r>
            <a:endParaRPr/>
          </a:p>
          <a:p>
            <a:pPr indent="-215900" lvl="0" marL="342900" marR="0" rtl="0" algn="l">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a:p>
            <a:pPr indent="-342900" lvl="0" marL="342900" marR="0" rtl="0" algn="l">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The processing node on which the database is deployed might show high utilization value for CPU(s) and disk(s). A check needs to be added to capture rise of at least one of these values above the performance threshold boundary.</a:t>
            </a:r>
            <a:endParaRPr/>
          </a:p>
          <a:p>
            <a:pPr indent="0" lvl="0" marL="0" marR="0" rtl="0" algn="l">
              <a:lnSpc>
                <a:spcPct val="90000"/>
              </a:lnSpc>
              <a:spcBef>
                <a:spcPts val="0"/>
              </a:spcBef>
              <a:spcAft>
                <a:spcPts val="0"/>
              </a:spcAft>
              <a:buNone/>
            </a:pPr>
            <a:r>
              <a:t/>
            </a:r>
            <a:endParaRPr sz="2400">
              <a:solidFill>
                <a:schemeClr val="lt1"/>
              </a:solidFill>
              <a:latin typeface="Constantia"/>
              <a:ea typeface="Constantia"/>
              <a:cs typeface="Constantia"/>
              <a:sym typeface="Constantia"/>
            </a:endParaRPr>
          </a:p>
        </p:txBody>
      </p:sp>
      <p:sp>
        <p:nvSpPr>
          <p:cNvPr id="455" name="Google Shape;455;p24"/>
          <p:cNvSpPr/>
          <p:nvPr/>
        </p:nvSpPr>
        <p:spPr>
          <a:xfrm>
            <a:off x="684212" y="1447800"/>
            <a:ext cx="3962400" cy="3809998"/>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E58B06"/>
                </a:solidFill>
                <a:latin typeface="Constantia"/>
                <a:ea typeface="Constantia"/>
                <a:cs typeface="Constantia"/>
                <a:sym typeface="Constantia"/>
              </a:rPr>
              <a:t>The information required by an object is scattered in several different places. The processing required to retrieve this information from different sources results in application suffering from performance problems.(Circuitous Treasure Hunt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25"/>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Overusing  database server for running code</a:t>
            </a:r>
            <a:endParaRPr/>
          </a:p>
        </p:txBody>
      </p:sp>
      <p:cxnSp>
        <p:nvCxnSpPr>
          <p:cNvPr id="462" name="Google Shape;462;p25"/>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463" name="Google Shape;463;p25"/>
          <p:cNvSpPr txBox="1"/>
          <p:nvPr/>
        </p:nvSpPr>
        <p:spPr>
          <a:xfrm>
            <a:off x="4799012" y="2005989"/>
            <a:ext cx="7010400" cy="27946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rgbClr val="FCCE8A"/>
                </a:solidFill>
                <a:latin typeface="Constantia"/>
                <a:ea typeface="Constantia"/>
                <a:cs typeface="Constantia"/>
                <a:sym typeface="Constantia"/>
              </a:rPr>
              <a:t>Rule check: </a:t>
            </a:r>
            <a:endParaRPr/>
          </a:p>
          <a:p>
            <a:pPr indent="0" lvl="0" marL="0" marR="0" rtl="0" algn="l">
              <a:spcBef>
                <a:spcPts val="0"/>
              </a:spcBef>
              <a:spcAft>
                <a:spcPts val="0"/>
              </a:spcAft>
              <a:buNone/>
            </a:pPr>
            <a:r>
              <a:t/>
            </a:r>
            <a:endParaRPr sz="2800">
              <a:solidFill>
                <a:srgbClr val="ECE074"/>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Add a check to monitor database activity, make sure to add rules that run a mixture of suspected scenarios with a variable user load. Telemetry data can be used to support this test.</a:t>
            </a:r>
            <a:endParaRPr/>
          </a:p>
          <a:p>
            <a:pPr indent="-215900" lvl="0" marL="342900" marR="0" rtl="0" algn="l">
              <a:lnSpc>
                <a:spcPct val="90000"/>
              </a:lnSpc>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Check the source code for DB activity that reveals significant processing but very little data traffic.</a:t>
            </a:r>
            <a:endParaRPr/>
          </a:p>
        </p:txBody>
      </p:sp>
      <p:sp>
        <p:nvSpPr>
          <p:cNvPr id="464" name="Google Shape;464;p25"/>
          <p:cNvSpPr/>
          <p:nvPr/>
        </p:nvSpPr>
        <p:spPr>
          <a:xfrm>
            <a:off x="684212" y="2005989"/>
            <a:ext cx="3962400" cy="2794605"/>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E58B06"/>
                </a:solidFill>
                <a:latin typeface="Constantia"/>
                <a:ea typeface="Constantia"/>
                <a:cs typeface="Constantia"/>
                <a:sym typeface="Constantia"/>
              </a:rPr>
              <a:t>As the database is a shared resource for multiple services it can become a bottleneck during high use.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63300"/>
            </a:gs>
            <a:gs pos="64000">
              <a:srgbClr val="663300"/>
            </a:gs>
            <a:gs pos="100000">
              <a:srgbClr val="4E5212"/>
            </a:gs>
          </a:gsLst>
          <a:lin ang="8100000" scaled="0"/>
        </a:gradFill>
      </p:bgPr>
    </p:bg>
    <p:spTree>
      <p:nvGrpSpPr>
        <p:cNvPr id="468" name="Shape 468"/>
        <p:cNvGrpSpPr/>
        <p:nvPr/>
      </p:nvGrpSpPr>
      <p:grpSpPr>
        <a:xfrm>
          <a:off x="0" y="0"/>
          <a:ext cx="0" cy="0"/>
          <a:chOff x="0" y="0"/>
          <a:chExt cx="0" cy="0"/>
        </a:xfrm>
      </p:grpSpPr>
      <p:sp>
        <p:nvSpPr>
          <p:cNvPr id="469" name="Google Shape;469;p26"/>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An excessive number of requests is required to perform a task</a:t>
            </a:r>
            <a:endParaRPr/>
          </a:p>
        </p:txBody>
      </p:sp>
      <p:cxnSp>
        <p:nvCxnSpPr>
          <p:cNvPr id="470" name="Google Shape;470;p26"/>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471" name="Google Shape;471;p26"/>
          <p:cNvSpPr txBox="1"/>
          <p:nvPr/>
        </p:nvSpPr>
        <p:spPr>
          <a:xfrm>
            <a:off x="4799012" y="1447800"/>
            <a:ext cx="7010400" cy="33486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rgbClr val="FCCE8A"/>
                </a:solidFill>
                <a:latin typeface="Constantia"/>
                <a:ea typeface="Constantia"/>
                <a:cs typeface="Constantia"/>
                <a:sym typeface="Constantia"/>
              </a:rPr>
              <a:t>Rule check: </a:t>
            </a:r>
            <a:endParaRPr/>
          </a:p>
          <a:p>
            <a:pPr indent="0" lvl="0" marL="0" marR="0" rtl="0" algn="l">
              <a:spcBef>
                <a:spcPts val="0"/>
              </a:spcBef>
              <a:spcAft>
                <a:spcPts val="0"/>
              </a:spcAft>
              <a:buNone/>
            </a:pPr>
            <a:r>
              <a:t/>
            </a:r>
            <a:endParaRPr sz="2800">
              <a:solidFill>
                <a:srgbClr val="ECE074"/>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Consider a software entity that exchanges a huge number of messages with remote entities.  </a:t>
            </a:r>
            <a:endParaRPr/>
          </a:p>
          <a:p>
            <a:pPr indent="0" lvl="0" marL="0" marR="0" rtl="0" algn="l">
              <a:lnSpc>
                <a:spcPct val="90000"/>
              </a:lnSpc>
              <a:spcBef>
                <a:spcPts val="0"/>
              </a:spcBef>
              <a:spcAft>
                <a:spcPts val="0"/>
              </a:spcAft>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Check for inefficient use of bandwidth, by checking if the software entity under inspection is sending high number of messages without optimizing the network capacity. The process node on which this software entity is deployed needs to be checked for utilization of the network lower than the given performance threshold.</a:t>
            </a:r>
            <a:endParaRPr/>
          </a:p>
        </p:txBody>
      </p:sp>
      <p:sp>
        <p:nvSpPr>
          <p:cNvPr id="472" name="Google Shape;472;p26"/>
          <p:cNvSpPr/>
          <p:nvPr/>
        </p:nvSpPr>
        <p:spPr>
          <a:xfrm>
            <a:off x="684212" y="1447800"/>
            <a:ext cx="3962400" cy="3348601"/>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E58B06"/>
                </a:solidFill>
                <a:latin typeface="Constantia"/>
                <a:ea typeface="Constantia"/>
                <a:cs typeface="Constantia"/>
                <a:sym typeface="Constantia"/>
              </a:rPr>
              <a:t>Small amount of information is sent in each message. The amount of processing overhead is the same regardless of the size of the message. With smaller messages, this processing is required many more times than necessary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27"/>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Stuffing of the Session</a:t>
            </a:r>
            <a:endParaRPr/>
          </a:p>
        </p:txBody>
      </p:sp>
      <p:cxnSp>
        <p:nvCxnSpPr>
          <p:cNvPr id="478" name="Google Shape;478;p27"/>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479" name="Google Shape;479;p27"/>
          <p:cNvSpPr txBox="1"/>
          <p:nvPr/>
        </p:nvSpPr>
        <p:spPr>
          <a:xfrm>
            <a:off x="4799012" y="2067544"/>
            <a:ext cx="7010400" cy="27330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rgbClr val="FCCE8A"/>
                </a:solidFill>
                <a:latin typeface="Constantia"/>
                <a:ea typeface="Constantia"/>
                <a:cs typeface="Constantia"/>
                <a:sym typeface="Constantia"/>
              </a:rPr>
              <a:t>Rule check: </a:t>
            </a:r>
            <a:endParaRPr/>
          </a:p>
          <a:p>
            <a:pPr indent="0" lvl="0" marL="0" marR="0" rtl="0" algn="l">
              <a:spcBef>
                <a:spcPts val="0"/>
              </a:spcBef>
              <a:spcAft>
                <a:spcPts val="0"/>
              </a:spcAft>
              <a:buNone/>
            </a:pPr>
            <a:r>
              <a:t/>
            </a:r>
            <a:endParaRPr sz="2400">
              <a:solidFill>
                <a:srgbClr val="ECE074"/>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Arial"/>
              <a:buChar char="•"/>
            </a:pPr>
            <a:r>
              <a:rPr lang="en-US" sz="2000">
                <a:solidFill>
                  <a:srgbClr val="FCCE8A"/>
                </a:solidFill>
                <a:latin typeface="Constantia"/>
                <a:ea typeface="Constantia"/>
                <a:cs typeface="Constantia"/>
                <a:sym typeface="Constantia"/>
              </a:rPr>
              <a:t>Get details of what goes into the session object and filter out unnecessary information</a:t>
            </a:r>
            <a:endParaRPr/>
          </a:p>
          <a:p>
            <a:pPr indent="-215900" lvl="0" marL="342900" marR="0" rtl="0" algn="l">
              <a:lnSpc>
                <a:spcPct val="90000"/>
              </a:lnSpc>
              <a:spcBef>
                <a:spcPts val="0"/>
              </a:spcBef>
              <a:spcAft>
                <a:spcPts val="0"/>
              </a:spcAft>
              <a:buClr>
                <a:schemeClr val="dk1"/>
              </a:buClr>
              <a:buSzPts val="2000"/>
              <a:buFont typeface="Arial"/>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Arial"/>
              <a:buChar char="•"/>
            </a:pPr>
            <a:r>
              <a:rPr lang="en-US" sz="2000">
                <a:solidFill>
                  <a:srgbClr val="FCCE8A"/>
                </a:solidFill>
                <a:latin typeface="Constantia"/>
                <a:ea typeface="Constantia"/>
                <a:cs typeface="Constantia"/>
                <a:sym typeface="Constantia"/>
              </a:rPr>
              <a:t>Track objects that can be removed from the session when the usage is over</a:t>
            </a:r>
            <a:endParaRPr/>
          </a:p>
          <a:p>
            <a:pPr indent="-215900" lvl="0" marL="342900" marR="0" rtl="0" algn="l">
              <a:lnSpc>
                <a:spcPct val="90000"/>
              </a:lnSpc>
              <a:spcBef>
                <a:spcPts val="0"/>
              </a:spcBef>
              <a:spcAft>
                <a:spcPts val="0"/>
              </a:spcAft>
              <a:buClr>
                <a:schemeClr val="dk1"/>
              </a:buClr>
              <a:buSzPts val="2000"/>
              <a:buFont typeface="Arial"/>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Arial"/>
              <a:buChar char="•"/>
            </a:pPr>
            <a:r>
              <a:rPr lang="en-US" sz="2000">
                <a:solidFill>
                  <a:srgbClr val="FCCE8A"/>
                </a:solidFill>
                <a:latin typeface="Constantia"/>
                <a:ea typeface="Constantia"/>
                <a:cs typeface="Constantia"/>
                <a:sym typeface="Constantia"/>
              </a:rPr>
              <a:t>Check for objects that can be defaulted to request scope .</a:t>
            </a:r>
            <a:endParaRPr/>
          </a:p>
        </p:txBody>
      </p:sp>
      <p:sp>
        <p:nvSpPr>
          <p:cNvPr id="480" name="Google Shape;480;p27"/>
          <p:cNvSpPr/>
          <p:nvPr/>
        </p:nvSpPr>
        <p:spPr>
          <a:xfrm>
            <a:off x="684212" y="2067544"/>
            <a:ext cx="3962400" cy="2733055"/>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E58B06"/>
                </a:solidFill>
                <a:latin typeface="Constantia"/>
                <a:ea typeface="Constantia"/>
                <a:cs typeface="Constantia"/>
                <a:sym typeface="Constantia"/>
              </a:rPr>
              <a:t>User session during the web site visit can be tracked using the Session object. It generally starts with putting very little information in the session, but over a period the session object keeps on growing. At times unnecessary/redundant information is stuffed into the session object.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28"/>
          <p:cNvSpPr/>
          <p:nvPr/>
        </p:nvSpPr>
        <p:spPr>
          <a:xfrm>
            <a:off x="0" y="0"/>
            <a:ext cx="1751012" cy="6858000"/>
          </a:xfrm>
          <a:prstGeom prst="rect">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86" name="Google Shape;486;p28"/>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Role of concurrency models on Performance</a:t>
            </a:r>
            <a:endParaRPr/>
          </a:p>
        </p:txBody>
      </p:sp>
      <p:cxnSp>
        <p:nvCxnSpPr>
          <p:cNvPr id="487" name="Google Shape;487;p28"/>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488" name="Google Shape;488;p28"/>
          <p:cNvSpPr/>
          <p:nvPr/>
        </p:nvSpPr>
        <p:spPr>
          <a:xfrm>
            <a:off x="1100586" y="1828802"/>
            <a:ext cx="1283176" cy="1219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Constantia"/>
              <a:buNone/>
            </a:pPr>
            <a:r>
              <a:rPr b="1" lang="en-US" sz="1400">
                <a:solidFill>
                  <a:srgbClr val="E58B06"/>
                </a:solidFill>
                <a:latin typeface="Constantia"/>
                <a:ea typeface="Constantia"/>
                <a:cs typeface="Constantia"/>
                <a:sym typeface="Constantia"/>
              </a:rPr>
              <a:t>Thread pool</a:t>
            </a:r>
            <a:endParaRPr/>
          </a:p>
        </p:txBody>
      </p:sp>
      <p:sp>
        <p:nvSpPr>
          <p:cNvPr id="489" name="Google Shape;489;p28"/>
          <p:cNvSpPr/>
          <p:nvPr/>
        </p:nvSpPr>
        <p:spPr>
          <a:xfrm>
            <a:off x="1094175" y="3429001"/>
            <a:ext cx="1283176" cy="1219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Constantia"/>
              <a:buNone/>
            </a:pPr>
            <a:r>
              <a:rPr b="1" lang="en-US" sz="1400">
                <a:solidFill>
                  <a:srgbClr val="E58B06"/>
                </a:solidFill>
                <a:latin typeface="Constantia"/>
                <a:ea typeface="Constantia"/>
                <a:cs typeface="Constantia"/>
                <a:sym typeface="Constantia"/>
              </a:rPr>
              <a:t>Thread-per-request</a:t>
            </a:r>
            <a:endParaRPr/>
          </a:p>
        </p:txBody>
      </p:sp>
      <p:sp>
        <p:nvSpPr>
          <p:cNvPr id="490" name="Google Shape;490;p28"/>
          <p:cNvSpPr/>
          <p:nvPr/>
        </p:nvSpPr>
        <p:spPr>
          <a:xfrm>
            <a:off x="1109424" y="5029200"/>
            <a:ext cx="1283176" cy="1219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Constantia"/>
              <a:buNone/>
            </a:pPr>
            <a:r>
              <a:rPr b="1" lang="en-US" sz="1400">
                <a:solidFill>
                  <a:srgbClr val="E58B06"/>
                </a:solidFill>
                <a:latin typeface="Constantia"/>
                <a:ea typeface="Constantia"/>
                <a:cs typeface="Constantia"/>
                <a:sym typeface="Constantia"/>
              </a:rPr>
              <a:t>Thread-per-connection</a:t>
            </a:r>
            <a:endParaRPr/>
          </a:p>
        </p:txBody>
      </p:sp>
      <p:sp>
        <p:nvSpPr>
          <p:cNvPr id="491" name="Google Shape;491;p28"/>
          <p:cNvSpPr/>
          <p:nvPr/>
        </p:nvSpPr>
        <p:spPr>
          <a:xfrm>
            <a:off x="2350684" y="1941741"/>
            <a:ext cx="8468127" cy="1089529"/>
          </a:xfrm>
          <a:prstGeom prst="rect">
            <a:avLst/>
          </a:prstGeom>
          <a:noFill/>
          <a:ln>
            <a:noFill/>
          </a:ln>
        </p:spPr>
        <p:txBody>
          <a:bodyPr anchorCtr="0" anchor="t" bIns="45700" lIns="91425" spcFirstLastPara="1" rIns="91425" wrap="square" tIns="45700">
            <a:noAutofit/>
          </a:bodyPr>
          <a:lstStyle/>
          <a:p>
            <a:pPr indent="0" lvl="0" marL="347663" marR="0" rtl="0" algn="l">
              <a:lnSpc>
                <a:spcPct val="90000"/>
              </a:lnSpc>
              <a:spcBef>
                <a:spcPts val="0"/>
              </a:spcBef>
              <a:spcAft>
                <a:spcPts val="0"/>
              </a:spcAft>
              <a:buNone/>
            </a:pPr>
            <a:r>
              <a:rPr lang="en-US" sz="1800">
                <a:solidFill>
                  <a:srgbClr val="FCCE8A"/>
                </a:solidFill>
                <a:latin typeface="Constantia"/>
                <a:ea typeface="Constantia"/>
                <a:cs typeface="Constantia"/>
                <a:sym typeface="Constantia"/>
              </a:rPr>
              <a:t>In a thread pool model, the number of threads in the pool limits the throughput. For example, if all threads are blocked waiting for replies from backend servers no new requests can be handled, which can degrade the throughput of busy middle-tier servers. </a:t>
            </a:r>
            <a:endParaRPr/>
          </a:p>
        </p:txBody>
      </p:sp>
      <p:sp>
        <p:nvSpPr>
          <p:cNvPr id="492" name="Google Shape;492;p28"/>
          <p:cNvSpPr/>
          <p:nvPr/>
        </p:nvSpPr>
        <p:spPr>
          <a:xfrm>
            <a:off x="2350685" y="3657600"/>
            <a:ext cx="8468127" cy="1089529"/>
          </a:xfrm>
          <a:prstGeom prst="rect">
            <a:avLst/>
          </a:prstGeom>
          <a:noFill/>
          <a:ln>
            <a:noFill/>
          </a:ln>
        </p:spPr>
        <p:txBody>
          <a:bodyPr anchorCtr="0" anchor="t" bIns="45700" lIns="91425" spcFirstLastPara="1" rIns="91425" wrap="square" tIns="45700">
            <a:noAutofit/>
          </a:bodyPr>
          <a:lstStyle/>
          <a:p>
            <a:pPr indent="0" lvl="0" marL="347663" marR="0" rtl="0" algn="l">
              <a:lnSpc>
                <a:spcPct val="90000"/>
              </a:lnSpc>
              <a:spcBef>
                <a:spcPts val="0"/>
              </a:spcBef>
              <a:spcAft>
                <a:spcPts val="0"/>
              </a:spcAft>
              <a:buNone/>
            </a:pPr>
            <a:r>
              <a:rPr lang="en-US" sz="1800">
                <a:solidFill>
                  <a:srgbClr val="FCCE8A"/>
                </a:solidFill>
                <a:latin typeface="Constantia"/>
                <a:ea typeface="Constantia"/>
                <a:cs typeface="Constantia"/>
                <a:sym typeface="Constantia"/>
              </a:rPr>
              <a:t>In this scenario a thread will be created for every incoming request from a client. Server can create a number of threads as per request. This concurrency model may not scale when a high volume of requests spawns an excessive number of threads. </a:t>
            </a:r>
            <a:endParaRPr/>
          </a:p>
        </p:txBody>
      </p:sp>
      <p:sp>
        <p:nvSpPr>
          <p:cNvPr id="493" name="Google Shape;493;p28"/>
          <p:cNvSpPr/>
          <p:nvPr/>
        </p:nvSpPr>
        <p:spPr>
          <a:xfrm>
            <a:off x="2350684" y="5262670"/>
            <a:ext cx="8468127" cy="840230"/>
          </a:xfrm>
          <a:prstGeom prst="rect">
            <a:avLst/>
          </a:prstGeom>
          <a:noFill/>
          <a:ln>
            <a:noFill/>
          </a:ln>
        </p:spPr>
        <p:txBody>
          <a:bodyPr anchorCtr="0" anchor="t" bIns="45700" lIns="91425" spcFirstLastPara="1" rIns="91425" wrap="square" tIns="45700">
            <a:noAutofit/>
          </a:bodyPr>
          <a:lstStyle/>
          <a:p>
            <a:pPr indent="0" lvl="0" marL="347663" marR="0" rtl="0" algn="l">
              <a:lnSpc>
                <a:spcPct val="90000"/>
              </a:lnSpc>
              <a:spcBef>
                <a:spcPts val="0"/>
              </a:spcBef>
              <a:spcAft>
                <a:spcPts val="0"/>
              </a:spcAft>
              <a:buNone/>
            </a:pPr>
            <a:r>
              <a:rPr lang="en-US" sz="1800">
                <a:solidFill>
                  <a:srgbClr val="FCCE8A"/>
                </a:solidFill>
                <a:latin typeface="Constantia"/>
                <a:ea typeface="Constantia"/>
                <a:cs typeface="Constantia"/>
                <a:sym typeface="Constantia"/>
              </a:rPr>
              <a:t>We see that most of the server activity is I/O, like sending a request to another microservice or calling a database server. Therefore, at any given time, most of the threads will be idle, waiting for some I/O to return.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29"/>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Let us further consider the problem with thread per connection</a:t>
            </a:r>
            <a:endParaRPr/>
          </a:p>
        </p:txBody>
      </p:sp>
      <p:cxnSp>
        <p:nvCxnSpPr>
          <p:cNvPr id="499" name="Google Shape;499;p29"/>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500" name="Google Shape;500;p29"/>
          <p:cNvSpPr txBox="1"/>
          <p:nvPr/>
        </p:nvSpPr>
        <p:spPr>
          <a:xfrm>
            <a:off x="531812" y="1295400"/>
            <a:ext cx="11125200" cy="4247317"/>
          </a:xfrm>
          <a:prstGeom prst="rect">
            <a:avLst/>
          </a:prstGeom>
          <a:noFill/>
          <a:ln>
            <a:noFill/>
          </a:ln>
        </p:spPr>
        <p:txBody>
          <a:bodyPr anchorCtr="0" anchor="t" bIns="45700" lIns="91425" spcFirstLastPara="1" rIns="91425" wrap="square" tIns="45700">
            <a:noAutofit/>
          </a:bodyPr>
          <a:lstStyle/>
          <a:p>
            <a:pPr indent="-215900" lvl="0" marL="342900" marR="0" rtl="0" algn="l">
              <a:lnSpc>
                <a:spcPct val="90000"/>
              </a:lnSpc>
              <a:spcBef>
                <a:spcPts val="0"/>
              </a:spcBef>
              <a:spcAft>
                <a:spcPts val="0"/>
              </a:spcAft>
              <a:buClr>
                <a:schemeClr val="dk1"/>
              </a:buClr>
              <a:buSzPts val="2000"/>
              <a:buFont typeface="Noto Sans Symbols"/>
              <a:buNone/>
            </a:pPr>
            <a:r>
              <a:t/>
            </a:r>
            <a:endParaRPr sz="20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E58B06"/>
                </a:solidFill>
                <a:latin typeface="Constantia"/>
                <a:ea typeface="Constantia"/>
                <a:cs typeface="Constantia"/>
                <a:sym typeface="Constantia"/>
              </a:rPr>
              <a:t>CPU</a:t>
            </a:r>
            <a:endParaRPr/>
          </a:p>
          <a:p>
            <a:pPr indent="0" lvl="0" marL="347663" marR="0" rtl="0" algn="l">
              <a:lnSpc>
                <a:spcPct val="90000"/>
              </a:lnSpc>
              <a:spcBef>
                <a:spcPts val="0"/>
              </a:spcBef>
              <a:spcAft>
                <a:spcPts val="0"/>
              </a:spcAft>
              <a:buNone/>
            </a:pPr>
            <a:r>
              <a:rPr lang="en-US" sz="2000">
                <a:solidFill>
                  <a:srgbClr val="FCCE8A"/>
                </a:solidFill>
                <a:latin typeface="Constantia"/>
                <a:ea typeface="Constantia"/>
                <a:cs typeface="Constantia"/>
                <a:sym typeface="Constantia"/>
              </a:rPr>
              <a:t>Thread switching is considered very expensive. The OS may switch between threads at any time and needs to save the entire thread state so that it can restore it when it switches back. For 10,000 threads, the overhead of switching takes up more than 40% of the CPU resources.</a:t>
            </a:r>
            <a:endParaRPr/>
          </a:p>
          <a:p>
            <a:pPr indent="-215900" lvl="0" marL="342900" marR="0" rtl="0" algn="l">
              <a:lnSpc>
                <a:spcPct val="90000"/>
              </a:lnSpc>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E58B06"/>
                </a:solidFill>
                <a:latin typeface="Constantia"/>
                <a:ea typeface="Constantia"/>
                <a:cs typeface="Constantia"/>
                <a:sym typeface="Constantia"/>
              </a:rPr>
              <a:t>Memory</a:t>
            </a:r>
            <a:endParaRPr/>
          </a:p>
          <a:p>
            <a:pPr indent="0" lvl="0" marL="347663" marR="0" rtl="0" algn="l">
              <a:lnSpc>
                <a:spcPct val="90000"/>
              </a:lnSpc>
              <a:spcBef>
                <a:spcPts val="0"/>
              </a:spcBef>
              <a:spcAft>
                <a:spcPts val="0"/>
              </a:spcAft>
              <a:buNone/>
            </a:pPr>
            <a:r>
              <a:rPr lang="en-US" sz="2000">
                <a:solidFill>
                  <a:srgbClr val="FCCE8A"/>
                </a:solidFill>
                <a:latin typeface="Constantia"/>
                <a:ea typeface="Constantia"/>
                <a:cs typeface="Constantia"/>
                <a:sym typeface="Constantia"/>
              </a:rPr>
              <a:t>Each thread would need a stack for all its function parameters, return values and local variables, which is large enough to prevent a stack overflow. If we consider a standard stack size of 1MB, for example, we will be dealing with 10GB of memory for 10K connections.</a:t>
            </a:r>
            <a:endParaRPr/>
          </a:p>
          <a:p>
            <a:pPr indent="-215900" lvl="0" marL="342900" marR="0" rtl="0" algn="l">
              <a:lnSpc>
                <a:spcPct val="90000"/>
              </a:lnSpc>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E58B06"/>
                </a:solidFill>
                <a:latin typeface="Constantia"/>
                <a:ea typeface="Constantia"/>
                <a:cs typeface="Constantia"/>
                <a:sym typeface="Constantia"/>
              </a:rPr>
              <a:t>I/O</a:t>
            </a:r>
            <a:endParaRPr/>
          </a:p>
          <a:p>
            <a:pPr indent="0" lvl="0" marL="347663" marR="0" rtl="0" algn="l">
              <a:lnSpc>
                <a:spcPct val="90000"/>
              </a:lnSpc>
              <a:spcBef>
                <a:spcPts val="0"/>
              </a:spcBef>
              <a:spcAft>
                <a:spcPts val="0"/>
              </a:spcAft>
              <a:buNone/>
            </a:pPr>
            <a:r>
              <a:rPr lang="en-US" sz="2000">
                <a:solidFill>
                  <a:srgbClr val="FCCE8A"/>
                </a:solidFill>
                <a:latin typeface="Constantia"/>
                <a:ea typeface="Constantia"/>
                <a:cs typeface="Constantia"/>
                <a:sym typeface="Constantia"/>
              </a:rPr>
              <a:t>We see that most of the server activity is I/O, like sending a request to another microservice or calling a database server. Therefore, at any given time, most of the threads will be idle, waiting for some I/O to return.</a:t>
            </a:r>
            <a:endParaRPr/>
          </a:p>
        </p:txBody>
      </p:sp>
      <p:pic>
        <p:nvPicPr>
          <p:cNvPr descr="Image result for cpu" id="501" name="Google Shape;501;p29"/>
          <p:cNvPicPr preferRelativeResize="0"/>
          <p:nvPr/>
        </p:nvPicPr>
        <p:blipFill rotWithShape="1">
          <a:blip r:embed="rId3">
            <a:alphaModFix/>
          </a:blip>
          <a:srcRect b="0" l="0" r="0" t="0"/>
          <a:stretch/>
        </p:blipFill>
        <p:spPr>
          <a:xfrm>
            <a:off x="1550057" y="1600200"/>
            <a:ext cx="277155" cy="277155"/>
          </a:xfrm>
          <a:prstGeom prst="rect">
            <a:avLst/>
          </a:prstGeom>
          <a:noFill/>
          <a:ln>
            <a:noFill/>
          </a:ln>
        </p:spPr>
      </p:pic>
      <p:sp>
        <p:nvSpPr>
          <p:cNvPr id="502" name="Google Shape;502;p29"/>
          <p:cNvSpPr/>
          <p:nvPr/>
        </p:nvSpPr>
        <p:spPr>
          <a:xfrm>
            <a:off x="1494767" y="4366550"/>
            <a:ext cx="304800" cy="152400"/>
          </a:xfrm>
          <a:prstGeom prst="leftArrow">
            <a:avLst>
              <a:gd fmla="val 50000" name="adj1"/>
              <a:gd fmla="val 50000" name="adj2"/>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03" name="Google Shape;503;p29"/>
          <p:cNvSpPr/>
          <p:nvPr/>
        </p:nvSpPr>
        <p:spPr>
          <a:xfrm rot="10800000">
            <a:off x="1566157" y="4465900"/>
            <a:ext cx="304800" cy="152400"/>
          </a:xfrm>
          <a:prstGeom prst="leftArrow">
            <a:avLst>
              <a:gd fmla="val 50000" name="adj1"/>
              <a:gd fmla="val 50000" name="adj2"/>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pic>
        <p:nvPicPr>
          <p:cNvPr id="504" name="Google Shape;504;p29"/>
          <p:cNvPicPr preferRelativeResize="0"/>
          <p:nvPr/>
        </p:nvPicPr>
        <p:blipFill rotWithShape="1">
          <a:blip r:embed="rId4">
            <a:alphaModFix/>
          </a:blip>
          <a:srcRect b="0" l="0" r="0" t="0"/>
          <a:stretch/>
        </p:blipFill>
        <p:spPr>
          <a:xfrm>
            <a:off x="1979612" y="2996342"/>
            <a:ext cx="457200" cy="2625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30"/>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How the use of event loops helps dealing with above issues</a:t>
            </a:r>
            <a:endParaRPr/>
          </a:p>
        </p:txBody>
      </p:sp>
      <p:cxnSp>
        <p:nvCxnSpPr>
          <p:cNvPr id="511" name="Google Shape;511;p30"/>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512" name="Google Shape;512;p30"/>
          <p:cNvSpPr txBox="1"/>
          <p:nvPr/>
        </p:nvSpPr>
        <p:spPr>
          <a:xfrm>
            <a:off x="531812" y="1905000"/>
            <a:ext cx="11125200" cy="302852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Noto Sans Symbols"/>
              <a:buChar char="▪"/>
            </a:pPr>
            <a:r>
              <a:rPr lang="en-US" sz="2400">
                <a:solidFill>
                  <a:srgbClr val="FCCE8A"/>
                </a:solidFill>
                <a:latin typeface="Constantia"/>
                <a:ea typeface="Constantia"/>
                <a:cs typeface="Constantia"/>
                <a:sym typeface="Constantia"/>
              </a:rPr>
              <a:t>In today’s market, we have access to many technologies which have implemented a paradigm known as event loops. </a:t>
            </a:r>
            <a:endParaRPr/>
          </a:p>
          <a:p>
            <a:pPr indent="-190500" lvl="0" marL="342900" marR="0" rtl="0" algn="l">
              <a:lnSpc>
                <a:spcPct val="90000"/>
              </a:lnSpc>
              <a:spcBef>
                <a:spcPts val="0"/>
              </a:spcBef>
              <a:spcAft>
                <a:spcPts val="0"/>
              </a:spcAft>
              <a:buClr>
                <a:schemeClr val="dk1"/>
              </a:buClr>
              <a:buSzPts val="2400"/>
              <a:buFont typeface="Noto Sans Symbols"/>
              <a:buNone/>
            </a:pPr>
            <a:r>
              <a:t/>
            </a:r>
            <a:endParaRPr sz="24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400"/>
              <a:buFont typeface="Noto Sans Symbols"/>
              <a:buChar char="▪"/>
            </a:pPr>
            <a:r>
              <a:rPr lang="en-US" sz="2400">
                <a:solidFill>
                  <a:srgbClr val="FCCE8A"/>
                </a:solidFill>
                <a:latin typeface="Constantia"/>
                <a:ea typeface="Constantia"/>
                <a:cs typeface="Constantia"/>
                <a:sym typeface="Constantia"/>
              </a:rPr>
              <a:t>These servers use a single-thread which runs through a loop of CPU-bound code, using callbacks to manage I/O completion. </a:t>
            </a:r>
            <a:endParaRPr/>
          </a:p>
          <a:p>
            <a:pPr indent="-190500" lvl="0" marL="342900" marR="0" rtl="0" algn="l">
              <a:lnSpc>
                <a:spcPct val="90000"/>
              </a:lnSpc>
              <a:spcBef>
                <a:spcPts val="0"/>
              </a:spcBef>
              <a:spcAft>
                <a:spcPts val="0"/>
              </a:spcAft>
              <a:buClr>
                <a:schemeClr val="dk1"/>
              </a:buClr>
              <a:buSzPts val="2400"/>
              <a:buFont typeface="Noto Sans Symbols"/>
              <a:buNone/>
            </a:pPr>
            <a:r>
              <a:t/>
            </a:r>
            <a:endParaRPr sz="24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400"/>
              <a:buFont typeface="Noto Sans Symbols"/>
              <a:buChar char="▪"/>
            </a:pPr>
            <a:r>
              <a:rPr lang="en-US" sz="2400">
                <a:solidFill>
                  <a:srgbClr val="FCCE8A"/>
                </a:solidFill>
                <a:latin typeface="Constantia"/>
                <a:ea typeface="Constantia"/>
                <a:cs typeface="Constantia"/>
                <a:sym typeface="Constantia"/>
              </a:rPr>
              <a:t>In these cases, I/O is implemented using the operating system’s asynchronous APIs. This method deals with all the drawbacks previously discussed</a:t>
            </a:r>
            <a:endParaRPr/>
          </a:p>
          <a:p>
            <a:pPr indent="0" lvl="0" marL="0" marR="0" rtl="0" algn="l">
              <a:lnSpc>
                <a:spcPct val="90000"/>
              </a:lnSpc>
              <a:spcBef>
                <a:spcPts val="0"/>
              </a:spcBef>
              <a:spcAft>
                <a:spcPts val="0"/>
              </a:spcAft>
              <a:buNone/>
            </a:pPr>
            <a:r>
              <a:t/>
            </a:r>
            <a:endParaRPr sz="2000">
              <a:solidFill>
                <a:srgbClr val="FCCE8A"/>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31"/>
          <p:cNvSpPr txBox="1"/>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600"/>
              <a:buFont typeface="Constantia"/>
              <a:buNone/>
            </a:pPr>
            <a:r>
              <a:rPr b="1" lang="en-US" sz="3600">
                <a:solidFill>
                  <a:srgbClr val="FCCE8A"/>
                </a:solidFill>
                <a:latin typeface="Constantia"/>
                <a:ea typeface="Constantia"/>
                <a:cs typeface="Constantia"/>
                <a:sym typeface="Constantia"/>
              </a:rPr>
              <a:t>Extraction of architectural performance models from execution traces</a:t>
            </a:r>
            <a:endParaRPr/>
          </a:p>
        </p:txBody>
      </p:sp>
      <p:cxnSp>
        <p:nvCxnSpPr>
          <p:cNvPr id="518" name="Google Shape;518;p31"/>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519" name="Google Shape;519;p31"/>
          <p:cNvSpPr/>
          <p:nvPr/>
        </p:nvSpPr>
        <p:spPr>
          <a:xfrm>
            <a:off x="912812" y="1523999"/>
            <a:ext cx="3124200" cy="2042927"/>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E58B06"/>
                </a:solidFill>
                <a:latin typeface="Constantia"/>
                <a:ea typeface="Constantia"/>
                <a:cs typeface="Constantia"/>
                <a:sym typeface="Constantia"/>
              </a:rPr>
              <a:t>Improving the current techniques of using system log messages to evaluate software performance properties.</a:t>
            </a:r>
            <a:endParaRPr/>
          </a:p>
        </p:txBody>
      </p:sp>
      <p:sp>
        <p:nvSpPr>
          <p:cNvPr id="520" name="Google Shape;520;p31"/>
          <p:cNvSpPr/>
          <p:nvPr/>
        </p:nvSpPr>
        <p:spPr>
          <a:xfrm>
            <a:off x="4799012" y="1523999"/>
            <a:ext cx="3124200" cy="2042927"/>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E58B06"/>
                </a:solidFill>
                <a:latin typeface="Constantia"/>
                <a:ea typeface="Constantia"/>
                <a:cs typeface="Constantia"/>
                <a:sym typeface="Constantia"/>
              </a:rPr>
              <a:t>Retrieve the log information , parse it, and store it in an in-memory compact data structure</a:t>
            </a:r>
            <a:endParaRPr/>
          </a:p>
        </p:txBody>
      </p:sp>
      <p:sp>
        <p:nvSpPr>
          <p:cNvPr id="521" name="Google Shape;521;p31"/>
          <p:cNvSpPr/>
          <p:nvPr/>
        </p:nvSpPr>
        <p:spPr>
          <a:xfrm>
            <a:off x="8685212" y="1538467"/>
            <a:ext cx="3124200" cy="2042927"/>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E58B06"/>
                </a:solidFill>
                <a:latin typeface="Constantia"/>
                <a:ea typeface="Constantia"/>
                <a:cs typeface="Constantia"/>
                <a:sym typeface="Constantia"/>
              </a:rPr>
              <a:t>After data is gathered, visualizing the data can sometimes reveal the problem quickly without requiring further complicated analysis</a:t>
            </a:r>
            <a:endParaRPr/>
          </a:p>
        </p:txBody>
      </p:sp>
      <p:sp>
        <p:nvSpPr>
          <p:cNvPr id="522" name="Google Shape;522;p31"/>
          <p:cNvSpPr/>
          <p:nvPr/>
        </p:nvSpPr>
        <p:spPr>
          <a:xfrm>
            <a:off x="923763" y="4114801"/>
            <a:ext cx="3124200" cy="2042927"/>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E58B06"/>
                </a:solidFill>
                <a:latin typeface="Constantia"/>
                <a:ea typeface="Constantia"/>
                <a:cs typeface="Constantia"/>
                <a:sym typeface="Constantia"/>
              </a:rPr>
              <a:t>if the system is experiencing memory pressure, any performance analysis tool can be used to visualize and summarize performance counters related to garbage collection or memory usage.</a:t>
            </a:r>
            <a:endParaRPr/>
          </a:p>
        </p:txBody>
      </p:sp>
      <p:sp>
        <p:nvSpPr>
          <p:cNvPr id="523" name="Google Shape;523;p31"/>
          <p:cNvSpPr/>
          <p:nvPr/>
        </p:nvSpPr>
        <p:spPr>
          <a:xfrm>
            <a:off x="4809963" y="4114801"/>
            <a:ext cx="3124200" cy="2042927"/>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E58B06"/>
                </a:solidFill>
                <a:latin typeface="Constantia"/>
                <a:ea typeface="Constantia"/>
                <a:cs typeface="Constantia"/>
                <a:sym typeface="Constantia"/>
              </a:rPr>
              <a:t>Define threshold values for a given counter, compares counter values (or their statistical properties, i.e., means, medians, and quantiles) against the predefined threshold values. Performance counters that violate their threshold are reported back.</a:t>
            </a:r>
            <a:endParaRPr/>
          </a:p>
        </p:txBody>
      </p:sp>
      <p:sp>
        <p:nvSpPr>
          <p:cNvPr id="524" name="Google Shape;524;p31"/>
          <p:cNvSpPr/>
          <p:nvPr/>
        </p:nvSpPr>
        <p:spPr>
          <a:xfrm>
            <a:off x="8696163" y="4129269"/>
            <a:ext cx="3124200" cy="2042927"/>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E58B06"/>
                </a:solidFill>
                <a:latin typeface="Constantia"/>
                <a:ea typeface="Constantia"/>
                <a:cs typeface="Constantia"/>
                <a:sym typeface="Constantia"/>
              </a:rPr>
              <a:t>Using the steps above, the developers may be able to find what counters behave abnormally, which will help in troubleshooting performance issues.</a:t>
            </a:r>
            <a:endParaRPr/>
          </a:p>
        </p:txBody>
      </p:sp>
      <p:sp>
        <p:nvSpPr>
          <p:cNvPr id="525" name="Google Shape;525;p31"/>
          <p:cNvSpPr/>
          <p:nvPr/>
        </p:nvSpPr>
        <p:spPr>
          <a:xfrm>
            <a:off x="733263" y="1380297"/>
            <a:ext cx="381000" cy="380973"/>
          </a:xfrm>
          <a:prstGeom prst="ellipse">
            <a:avLst/>
          </a:prstGeom>
          <a:gradFill>
            <a:gsLst>
              <a:gs pos="0">
                <a:srgbClr val="F27312"/>
              </a:gs>
              <a:gs pos="100000">
                <a:srgbClr val="FF7511"/>
              </a:gs>
            </a:gsLst>
            <a:lin ang="18900000" scaled="0"/>
          </a:gradFill>
          <a:ln>
            <a:noFill/>
          </a:ln>
          <a:effectLst>
            <a:outerShdw blurRad="50800" rotWithShape="0" algn="tl" dir="135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chemeClr val="lt1"/>
                </a:solidFill>
                <a:latin typeface="Constantia"/>
                <a:ea typeface="Constantia"/>
                <a:cs typeface="Constantia"/>
                <a:sym typeface="Constantia"/>
              </a:rPr>
              <a:t>1</a:t>
            </a:r>
            <a:endParaRPr/>
          </a:p>
        </p:txBody>
      </p:sp>
      <p:sp>
        <p:nvSpPr>
          <p:cNvPr id="526" name="Google Shape;526;p31"/>
          <p:cNvSpPr/>
          <p:nvPr/>
        </p:nvSpPr>
        <p:spPr>
          <a:xfrm>
            <a:off x="4619463" y="1380297"/>
            <a:ext cx="381000" cy="380973"/>
          </a:xfrm>
          <a:prstGeom prst="ellipse">
            <a:avLst/>
          </a:prstGeom>
          <a:gradFill>
            <a:gsLst>
              <a:gs pos="0">
                <a:srgbClr val="F27312"/>
              </a:gs>
              <a:gs pos="100000">
                <a:srgbClr val="FF7511"/>
              </a:gs>
            </a:gsLst>
            <a:lin ang="18900000" scaled="0"/>
          </a:gradFill>
          <a:ln>
            <a:noFill/>
          </a:ln>
          <a:effectLst>
            <a:outerShdw blurRad="50800" rotWithShape="0" algn="tl" dir="135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chemeClr val="lt1"/>
                </a:solidFill>
                <a:latin typeface="Constantia"/>
                <a:ea typeface="Constantia"/>
                <a:cs typeface="Constantia"/>
                <a:sym typeface="Constantia"/>
              </a:rPr>
              <a:t>2</a:t>
            </a:r>
            <a:endParaRPr/>
          </a:p>
        </p:txBody>
      </p:sp>
      <p:sp>
        <p:nvSpPr>
          <p:cNvPr id="527" name="Google Shape;527;p31"/>
          <p:cNvSpPr/>
          <p:nvPr/>
        </p:nvSpPr>
        <p:spPr>
          <a:xfrm>
            <a:off x="8494712" y="1380297"/>
            <a:ext cx="381000" cy="380973"/>
          </a:xfrm>
          <a:prstGeom prst="ellipse">
            <a:avLst/>
          </a:prstGeom>
          <a:gradFill>
            <a:gsLst>
              <a:gs pos="0">
                <a:srgbClr val="F27312"/>
              </a:gs>
              <a:gs pos="100000">
                <a:srgbClr val="FF7511"/>
              </a:gs>
            </a:gsLst>
            <a:lin ang="18900000" scaled="0"/>
          </a:gradFill>
          <a:ln>
            <a:noFill/>
          </a:ln>
          <a:effectLst>
            <a:outerShdw blurRad="50800" rotWithShape="0" algn="tl" dir="135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chemeClr val="lt1"/>
                </a:solidFill>
                <a:latin typeface="Constantia"/>
                <a:ea typeface="Constantia"/>
                <a:cs typeface="Constantia"/>
                <a:sym typeface="Constantia"/>
              </a:rPr>
              <a:t>3</a:t>
            </a:r>
            <a:endParaRPr/>
          </a:p>
        </p:txBody>
      </p:sp>
      <p:sp>
        <p:nvSpPr>
          <p:cNvPr id="528" name="Google Shape;528;p31"/>
          <p:cNvSpPr/>
          <p:nvPr/>
        </p:nvSpPr>
        <p:spPr>
          <a:xfrm>
            <a:off x="744214" y="3924301"/>
            <a:ext cx="381000" cy="380973"/>
          </a:xfrm>
          <a:prstGeom prst="ellipse">
            <a:avLst/>
          </a:prstGeom>
          <a:gradFill>
            <a:gsLst>
              <a:gs pos="0">
                <a:srgbClr val="F27312"/>
              </a:gs>
              <a:gs pos="100000">
                <a:srgbClr val="FF7511"/>
              </a:gs>
            </a:gsLst>
            <a:lin ang="18900000" scaled="0"/>
          </a:gradFill>
          <a:ln>
            <a:noFill/>
          </a:ln>
          <a:effectLst>
            <a:outerShdw blurRad="50800" rotWithShape="0" algn="tl" dir="135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chemeClr val="lt1"/>
                </a:solidFill>
                <a:latin typeface="Constantia"/>
                <a:ea typeface="Constantia"/>
                <a:cs typeface="Constantia"/>
                <a:sym typeface="Constantia"/>
              </a:rPr>
              <a:t>4</a:t>
            </a:r>
            <a:endParaRPr/>
          </a:p>
        </p:txBody>
      </p:sp>
      <p:sp>
        <p:nvSpPr>
          <p:cNvPr id="529" name="Google Shape;529;p31"/>
          <p:cNvSpPr/>
          <p:nvPr/>
        </p:nvSpPr>
        <p:spPr>
          <a:xfrm>
            <a:off x="4630414" y="3924301"/>
            <a:ext cx="381000" cy="380973"/>
          </a:xfrm>
          <a:prstGeom prst="ellipse">
            <a:avLst/>
          </a:prstGeom>
          <a:gradFill>
            <a:gsLst>
              <a:gs pos="0">
                <a:srgbClr val="F27312"/>
              </a:gs>
              <a:gs pos="100000">
                <a:srgbClr val="FF7511"/>
              </a:gs>
            </a:gsLst>
            <a:lin ang="18900000" scaled="0"/>
          </a:gradFill>
          <a:ln>
            <a:noFill/>
          </a:ln>
          <a:effectLst>
            <a:outerShdw blurRad="50800" rotWithShape="0" algn="tl" dir="135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chemeClr val="lt1"/>
                </a:solidFill>
                <a:latin typeface="Constantia"/>
                <a:ea typeface="Constantia"/>
                <a:cs typeface="Constantia"/>
                <a:sym typeface="Constantia"/>
              </a:rPr>
              <a:t>5</a:t>
            </a:r>
            <a:endParaRPr/>
          </a:p>
        </p:txBody>
      </p:sp>
      <p:sp>
        <p:nvSpPr>
          <p:cNvPr id="530" name="Google Shape;530;p31"/>
          <p:cNvSpPr/>
          <p:nvPr/>
        </p:nvSpPr>
        <p:spPr>
          <a:xfrm>
            <a:off x="8505663" y="3924301"/>
            <a:ext cx="381000" cy="380973"/>
          </a:xfrm>
          <a:prstGeom prst="ellipse">
            <a:avLst/>
          </a:prstGeom>
          <a:gradFill>
            <a:gsLst>
              <a:gs pos="0">
                <a:srgbClr val="F27312"/>
              </a:gs>
              <a:gs pos="100000">
                <a:srgbClr val="FF7511"/>
              </a:gs>
            </a:gsLst>
            <a:lin ang="18900000" scaled="0"/>
          </a:gradFill>
          <a:ln>
            <a:noFill/>
          </a:ln>
          <a:effectLst>
            <a:outerShdw blurRad="50800" rotWithShape="0" algn="tl" dir="13500000" dist="127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chemeClr val="lt1"/>
                </a:solidFill>
                <a:latin typeface="Constantia"/>
                <a:ea typeface="Constantia"/>
                <a:cs typeface="Constantia"/>
                <a:sym typeface="Constantia"/>
              </a:rPr>
              <a:t>6</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14"/>
          <p:cNvSpPr txBox="1"/>
          <p:nvPr>
            <p:ph type="title"/>
          </p:nvPr>
        </p:nvSpPr>
        <p:spPr>
          <a:xfrm>
            <a:off x="150812" y="58738"/>
            <a:ext cx="11887200" cy="11604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When it comes to the overall performance of a system these are few questions that cross our mind</a:t>
            </a:r>
            <a:endParaRPr b="1" i="0" sz="3200" u="none" cap="none" strike="noStrike">
              <a:solidFill>
                <a:srgbClr val="FCCE8A"/>
              </a:solidFill>
              <a:latin typeface="Calibri"/>
              <a:ea typeface="Calibri"/>
              <a:cs typeface="Calibri"/>
              <a:sym typeface="Calibri"/>
            </a:endParaRPr>
          </a:p>
        </p:txBody>
      </p:sp>
      <p:sp>
        <p:nvSpPr>
          <p:cNvPr id="261" name="Google Shape;261;p14"/>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descr="Dark Gray Question mark" id="262" name="Google Shape;262;p14"/>
          <p:cNvPicPr preferRelativeResize="0"/>
          <p:nvPr/>
        </p:nvPicPr>
        <p:blipFill rotWithShape="1">
          <a:blip r:embed="rId3">
            <a:alphaModFix/>
          </a:blip>
          <a:srcRect b="0" l="0" r="0" t="0"/>
          <a:stretch/>
        </p:blipFill>
        <p:spPr>
          <a:xfrm>
            <a:off x="5550631" y="3124200"/>
            <a:ext cx="1025148" cy="1693582"/>
          </a:xfrm>
          <a:prstGeom prst="rect">
            <a:avLst/>
          </a:prstGeom>
          <a:noFill/>
          <a:ln>
            <a:noFill/>
          </a:ln>
          <a:effectLst>
            <a:outerShdw blurRad="50800" rotWithShape="0" algn="ctr" dir="5400000" dist="50800">
              <a:srgbClr val="FCCE8A"/>
            </a:outerShdw>
          </a:effectLst>
        </p:spPr>
      </p:pic>
      <p:sp>
        <p:nvSpPr>
          <p:cNvPr id="263" name="Google Shape;263;p14"/>
          <p:cNvSpPr/>
          <p:nvPr/>
        </p:nvSpPr>
        <p:spPr>
          <a:xfrm>
            <a:off x="400355" y="2197856"/>
            <a:ext cx="4932057" cy="131318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E58B06"/>
                </a:solidFill>
                <a:latin typeface="Constantia"/>
                <a:ea typeface="Constantia"/>
                <a:cs typeface="Constantia"/>
                <a:sym typeface="Constantia"/>
              </a:rPr>
              <a:t>How well an application handles the incoming demand?</a:t>
            </a:r>
            <a:endParaRPr/>
          </a:p>
        </p:txBody>
      </p:sp>
      <p:sp>
        <p:nvSpPr>
          <p:cNvPr id="264" name="Google Shape;264;p14"/>
          <p:cNvSpPr/>
          <p:nvPr/>
        </p:nvSpPr>
        <p:spPr>
          <a:xfrm>
            <a:off x="6797174" y="2197856"/>
            <a:ext cx="4932057" cy="131318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E58B06"/>
                </a:solidFill>
                <a:latin typeface="Constantia"/>
                <a:ea typeface="Constantia"/>
                <a:cs typeface="Constantia"/>
                <a:sym typeface="Constantia"/>
              </a:rPr>
              <a:t>Given a maximum acceptable response time, what is the highest demand the web site can handle?</a:t>
            </a:r>
            <a:endParaRPr/>
          </a:p>
        </p:txBody>
      </p:sp>
      <p:sp>
        <p:nvSpPr>
          <p:cNvPr id="265" name="Google Shape;265;p14"/>
          <p:cNvSpPr/>
          <p:nvPr/>
        </p:nvSpPr>
        <p:spPr>
          <a:xfrm>
            <a:off x="400355" y="4543232"/>
            <a:ext cx="4932057" cy="131318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E58B06"/>
                </a:solidFill>
                <a:latin typeface="Constantia"/>
                <a:ea typeface="Constantia"/>
                <a:cs typeface="Constantia"/>
                <a:sym typeface="Constantia"/>
              </a:rPr>
              <a:t>How will you handle unexpected load?  </a:t>
            </a:r>
            <a:endParaRPr/>
          </a:p>
        </p:txBody>
      </p:sp>
      <p:sp>
        <p:nvSpPr>
          <p:cNvPr id="266" name="Google Shape;266;p14"/>
          <p:cNvSpPr/>
          <p:nvPr/>
        </p:nvSpPr>
        <p:spPr>
          <a:xfrm>
            <a:off x="6797174" y="4543232"/>
            <a:ext cx="4932057" cy="131318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E58B06"/>
                </a:solidFill>
                <a:latin typeface="Constantia"/>
                <a:ea typeface="Constantia"/>
                <a:cs typeface="Constantia"/>
                <a:sym typeface="Constantia"/>
              </a:rPr>
              <a:t>Which component is the bottleneck? </a:t>
            </a:r>
            <a:endParaRPr/>
          </a:p>
        </p:txBody>
      </p:sp>
      <p:cxnSp>
        <p:nvCxnSpPr>
          <p:cNvPr id="267" name="Google Shape;267;p14"/>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32"/>
          <p:cNvSpPr txBox="1"/>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lang="en-US" sz="3200">
                <a:solidFill>
                  <a:srgbClr val="FCCE8A"/>
                </a:solidFill>
                <a:latin typeface="Constantia"/>
                <a:ea typeface="Constantia"/>
                <a:cs typeface="Constantia"/>
                <a:sym typeface="Constantia"/>
              </a:rPr>
              <a:t>Implementing architecture validation into build process</a:t>
            </a:r>
            <a:endParaRPr/>
          </a:p>
        </p:txBody>
      </p:sp>
      <p:cxnSp>
        <p:nvCxnSpPr>
          <p:cNvPr id="537" name="Google Shape;537;p32"/>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538" name="Google Shape;538;p32"/>
          <p:cNvSpPr/>
          <p:nvPr/>
        </p:nvSpPr>
        <p:spPr>
          <a:xfrm>
            <a:off x="2284412" y="4225619"/>
            <a:ext cx="2667478" cy="492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Performance requirement fulfillment</a:t>
            </a:r>
            <a:endParaRPr/>
          </a:p>
        </p:txBody>
      </p:sp>
      <p:sp>
        <p:nvSpPr>
          <p:cNvPr id="539" name="Google Shape;539;p32"/>
          <p:cNvSpPr/>
          <p:nvPr/>
        </p:nvSpPr>
        <p:spPr>
          <a:xfrm>
            <a:off x="1203325" y="3269867"/>
            <a:ext cx="2667478" cy="696832"/>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Software Artifact</a:t>
            </a:r>
            <a:endParaRPr/>
          </a:p>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(Design Model, Code)</a:t>
            </a:r>
            <a:endParaRPr/>
          </a:p>
        </p:txBody>
      </p:sp>
      <p:sp>
        <p:nvSpPr>
          <p:cNvPr id="540" name="Google Shape;540;p32"/>
          <p:cNvSpPr/>
          <p:nvPr/>
        </p:nvSpPr>
        <p:spPr>
          <a:xfrm>
            <a:off x="4831095" y="3029579"/>
            <a:ext cx="1426905" cy="1165392"/>
          </a:xfrm>
          <a:prstGeom prst="diamond">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Analyze</a:t>
            </a:r>
            <a:endParaRPr/>
          </a:p>
        </p:txBody>
      </p:sp>
      <p:sp>
        <p:nvSpPr>
          <p:cNvPr id="541" name="Google Shape;541;p32"/>
          <p:cNvSpPr/>
          <p:nvPr/>
        </p:nvSpPr>
        <p:spPr>
          <a:xfrm>
            <a:off x="3902566" y="1924215"/>
            <a:ext cx="3283962" cy="480574"/>
          </a:xfrm>
          <a:prstGeom prst="round1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Performance Requirements</a:t>
            </a:r>
            <a:endParaRPr/>
          </a:p>
        </p:txBody>
      </p:sp>
      <p:sp>
        <p:nvSpPr>
          <p:cNvPr id="542" name="Google Shape;542;p32"/>
          <p:cNvSpPr/>
          <p:nvPr/>
        </p:nvSpPr>
        <p:spPr>
          <a:xfrm>
            <a:off x="2372187" y="2176560"/>
            <a:ext cx="343808" cy="336402"/>
          </a:xfrm>
          <a:prstGeom prst="flowChartConnector">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CCE8A"/>
              </a:solidFill>
              <a:latin typeface="Constantia"/>
              <a:ea typeface="Constantia"/>
              <a:cs typeface="Constantia"/>
              <a:sym typeface="Constantia"/>
            </a:endParaRPr>
          </a:p>
        </p:txBody>
      </p:sp>
      <p:sp>
        <p:nvSpPr>
          <p:cNvPr id="543" name="Google Shape;543;p32"/>
          <p:cNvSpPr/>
          <p:nvPr/>
        </p:nvSpPr>
        <p:spPr>
          <a:xfrm>
            <a:off x="2946077" y="4041723"/>
            <a:ext cx="343808" cy="336402"/>
          </a:xfrm>
          <a:prstGeom prst="flowChartConnector">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CCE8A"/>
              </a:solidFill>
              <a:latin typeface="Constantia"/>
              <a:ea typeface="Constantia"/>
              <a:cs typeface="Constantia"/>
              <a:sym typeface="Constantia"/>
            </a:endParaRPr>
          </a:p>
        </p:txBody>
      </p:sp>
      <p:sp>
        <p:nvSpPr>
          <p:cNvPr id="544" name="Google Shape;544;p32"/>
          <p:cNvSpPr/>
          <p:nvPr/>
        </p:nvSpPr>
        <p:spPr>
          <a:xfrm>
            <a:off x="6941367" y="3245837"/>
            <a:ext cx="1683475" cy="672804"/>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Metrics Calculation</a:t>
            </a:r>
            <a:endParaRPr/>
          </a:p>
        </p:txBody>
      </p:sp>
      <p:sp>
        <p:nvSpPr>
          <p:cNvPr id="545" name="Google Shape;545;p32"/>
          <p:cNvSpPr/>
          <p:nvPr/>
        </p:nvSpPr>
        <p:spPr>
          <a:xfrm>
            <a:off x="8956795" y="3245837"/>
            <a:ext cx="1683475" cy="660789"/>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Threshold binding</a:t>
            </a:r>
            <a:endParaRPr/>
          </a:p>
        </p:txBody>
      </p:sp>
      <p:sp>
        <p:nvSpPr>
          <p:cNvPr id="546" name="Google Shape;546;p32"/>
          <p:cNvSpPr/>
          <p:nvPr/>
        </p:nvSpPr>
        <p:spPr>
          <a:xfrm>
            <a:off x="8990012" y="4915832"/>
            <a:ext cx="1719041" cy="937120"/>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Rule check for performance antipatterns</a:t>
            </a:r>
            <a:endParaRPr/>
          </a:p>
        </p:txBody>
      </p:sp>
      <p:sp>
        <p:nvSpPr>
          <p:cNvPr id="547" name="Google Shape;547;p32"/>
          <p:cNvSpPr/>
          <p:nvPr/>
        </p:nvSpPr>
        <p:spPr>
          <a:xfrm>
            <a:off x="1328998" y="5198782"/>
            <a:ext cx="1671620" cy="505520"/>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onstantia"/>
                <a:ea typeface="Constantia"/>
                <a:cs typeface="Constantia"/>
                <a:sym typeface="Constantia"/>
              </a:rPr>
              <a:t>Design Refactoring </a:t>
            </a:r>
            <a:endParaRPr/>
          </a:p>
        </p:txBody>
      </p:sp>
      <p:cxnSp>
        <p:nvCxnSpPr>
          <p:cNvPr id="548" name="Google Shape;548;p32"/>
          <p:cNvCxnSpPr>
            <a:stCxn id="541" idx="2"/>
            <a:endCxn id="540" idx="0"/>
          </p:cNvCxnSpPr>
          <p:nvPr/>
        </p:nvCxnSpPr>
        <p:spPr>
          <a:xfrm>
            <a:off x="5544547" y="2404789"/>
            <a:ext cx="0" cy="624900"/>
          </a:xfrm>
          <a:prstGeom prst="straightConnector1">
            <a:avLst/>
          </a:prstGeom>
          <a:noFill/>
          <a:ln cap="flat" cmpd="sng" w="10775">
            <a:solidFill>
              <a:schemeClr val="accent1"/>
            </a:solidFill>
            <a:prstDash val="solid"/>
            <a:round/>
            <a:headEnd len="sm" w="sm" type="none"/>
            <a:tailEnd len="med" w="med" type="triangle"/>
          </a:ln>
        </p:spPr>
      </p:cxnSp>
      <p:cxnSp>
        <p:nvCxnSpPr>
          <p:cNvPr id="549" name="Google Shape;549;p32"/>
          <p:cNvCxnSpPr>
            <a:stCxn id="545" idx="2"/>
            <a:endCxn id="546" idx="0"/>
          </p:cNvCxnSpPr>
          <p:nvPr/>
        </p:nvCxnSpPr>
        <p:spPr>
          <a:xfrm>
            <a:off x="9798533" y="3906626"/>
            <a:ext cx="51000" cy="1009200"/>
          </a:xfrm>
          <a:prstGeom prst="straightConnector1">
            <a:avLst/>
          </a:prstGeom>
          <a:noFill/>
          <a:ln cap="flat" cmpd="sng" w="10775">
            <a:solidFill>
              <a:schemeClr val="accent1"/>
            </a:solidFill>
            <a:prstDash val="solid"/>
            <a:round/>
            <a:headEnd len="sm" w="sm" type="none"/>
            <a:tailEnd len="med" w="med" type="triangle"/>
          </a:ln>
        </p:spPr>
      </p:cxnSp>
      <p:cxnSp>
        <p:nvCxnSpPr>
          <p:cNvPr id="550" name="Google Shape;550;p32"/>
          <p:cNvCxnSpPr>
            <a:stCxn id="539" idx="3"/>
            <a:endCxn id="540" idx="1"/>
          </p:cNvCxnSpPr>
          <p:nvPr/>
        </p:nvCxnSpPr>
        <p:spPr>
          <a:xfrm flipH="1" rot="10800000">
            <a:off x="3870803" y="3612283"/>
            <a:ext cx="960300" cy="6000"/>
          </a:xfrm>
          <a:prstGeom prst="straightConnector1">
            <a:avLst/>
          </a:prstGeom>
          <a:noFill/>
          <a:ln cap="flat" cmpd="sng" w="10775">
            <a:solidFill>
              <a:schemeClr val="accent1"/>
            </a:solidFill>
            <a:prstDash val="solid"/>
            <a:round/>
            <a:headEnd len="sm" w="sm" type="none"/>
            <a:tailEnd len="med" w="med" type="triangle"/>
          </a:ln>
        </p:spPr>
      </p:cxnSp>
      <p:cxnSp>
        <p:nvCxnSpPr>
          <p:cNvPr id="551" name="Google Shape;551;p32"/>
          <p:cNvCxnSpPr>
            <a:stCxn id="540" idx="3"/>
            <a:endCxn id="544" idx="1"/>
          </p:cNvCxnSpPr>
          <p:nvPr/>
        </p:nvCxnSpPr>
        <p:spPr>
          <a:xfrm flipH="1" rot="10800000">
            <a:off x="6258000" y="3582275"/>
            <a:ext cx="683400" cy="30000"/>
          </a:xfrm>
          <a:prstGeom prst="straightConnector1">
            <a:avLst/>
          </a:prstGeom>
          <a:noFill/>
          <a:ln cap="flat" cmpd="sng" w="10775">
            <a:solidFill>
              <a:schemeClr val="accent1"/>
            </a:solidFill>
            <a:prstDash val="solid"/>
            <a:round/>
            <a:headEnd len="sm" w="sm" type="none"/>
            <a:tailEnd len="med" w="med" type="triangle"/>
          </a:ln>
        </p:spPr>
      </p:cxnSp>
      <p:cxnSp>
        <p:nvCxnSpPr>
          <p:cNvPr id="552" name="Google Shape;552;p32"/>
          <p:cNvCxnSpPr>
            <a:stCxn id="544" idx="3"/>
            <a:endCxn id="545" idx="1"/>
          </p:cNvCxnSpPr>
          <p:nvPr/>
        </p:nvCxnSpPr>
        <p:spPr>
          <a:xfrm flipH="1" rot="10800000">
            <a:off x="8624842" y="3576239"/>
            <a:ext cx="332100" cy="6000"/>
          </a:xfrm>
          <a:prstGeom prst="straightConnector1">
            <a:avLst/>
          </a:prstGeom>
          <a:noFill/>
          <a:ln cap="flat" cmpd="sng" w="10775">
            <a:solidFill>
              <a:schemeClr val="accent1"/>
            </a:solidFill>
            <a:prstDash val="solid"/>
            <a:round/>
            <a:headEnd len="sm" w="sm" type="none"/>
            <a:tailEnd len="med" w="med" type="triangle"/>
          </a:ln>
        </p:spPr>
      </p:cxnSp>
      <p:cxnSp>
        <p:nvCxnSpPr>
          <p:cNvPr id="553" name="Google Shape;553;p32"/>
          <p:cNvCxnSpPr>
            <a:stCxn id="540" idx="2"/>
            <a:endCxn id="543" idx="6"/>
          </p:cNvCxnSpPr>
          <p:nvPr/>
        </p:nvCxnSpPr>
        <p:spPr>
          <a:xfrm flipH="1">
            <a:off x="3289747" y="4194971"/>
            <a:ext cx="2254800" cy="15000"/>
          </a:xfrm>
          <a:prstGeom prst="straightConnector1">
            <a:avLst/>
          </a:prstGeom>
          <a:noFill/>
          <a:ln cap="flat" cmpd="sng" w="10775">
            <a:solidFill>
              <a:schemeClr val="accent1"/>
            </a:solidFill>
            <a:prstDash val="solid"/>
            <a:round/>
            <a:headEnd len="sm" w="sm" type="none"/>
            <a:tailEnd len="med" w="med" type="triangle"/>
          </a:ln>
        </p:spPr>
      </p:cxnSp>
      <p:cxnSp>
        <p:nvCxnSpPr>
          <p:cNvPr id="554" name="Google Shape;554;p32"/>
          <p:cNvCxnSpPr>
            <a:stCxn id="546" idx="1"/>
            <a:endCxn id="547" idx="3"/>
          </p:cNvCxnSpPr>
          <p:nvPr/>
        </p:nvCxnSpPr>
        <p:spPr>
          <a:xfrm flipH="1">
            <a:off x="3000512" y="5384392"/>
            <a:ext cx="5989500" cy="67200"/>
          </a:xfrm>
          <a:prstGeom prst="straightConnector1">
            <a:avLst/>
          </a:prstGeom>
          <a:noFill/>
          <a:ln cap="flat" cmpd="sng" w="10775">
            <a:solidFill>
              <a:schemeClr val="accent1"/>
            </a:solidFill>
            <a:prstDash val="solid"/>
            <a:round/>
            <a:headEnd len="sm" w="sm" type="none"/>
            <a:tailEnd len="med" w="med" type="triangle"/>
          </a:ln>
        </p:spPr>
      </p:cxnSp>
      <p:cxnSp>
        <p:nvCxnSpPr>
          <p:cNvPr id="555" name="Google Shape;555;p32"/>
          <p:cNvCxnSpPr/>
          <p:nvPr/>
        </p:nvCxnSpPr>
        <p:spPr>
          <a:xfrm rot="10800000">
            <a:off x="1827212" y="3966699"/>
            <a:ext cx="0" cy="1232083"/>
          </a:xfrm>
          <a:prstGeom prst="straightConnector1">
            <a:avLst/>
          </a:prstGeom>
          <a:noFill/>
          <a:ln cap="flat" cmpd="sng" w="10775">
            <a:solidFill>
              <a:schemeClr val="accent1"/>
            </a:solidFill>
            <a:prstDash val="solid"/>
            <a:round/>
            <a:headEnd len="sm" w="sm" type="none"/>
            <a:tailEnd len="med" w="med" type="triangle"/>
          </a:ln>
        </p:spPr>
      </p:cxnSp>
      <p:cxnSp>
        <p:nvCxnSpPr>
          <p:cNvPr id="556" name="Google Shape;556;p32"/>
          <p:cNvCxnSpPr>
            <a:stCxn id="542" idx="4"/>
            <a:endCxn id="539" idx="0"/>
          </p:cNvCxnSpPr>
          <p:nvPr/>
        </p:nvCxnSpPr>
        <p:spPr>
          <a:xfrm flipH="1">
            <a:off x="2537191" y="2512962"/>
            <a:ext cx="6900" cy="756900"/>
          </a:xfrm>
          <a:prstGeom prst="straightConnector1">
            <a:avLst/>
          </a:prstGeom>
          <a:noFill/>
          <a:ln cap="flat" cmpd="sng" w="10775">
            <a:solidFill>
              <a:schemeClr val="accent1"/>
            </a:solidFill>
            <a:prstDash val="solid"/>
            <a:round/>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33"/>
          <p:cNvSpPr txBox="1"/>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lang="en-US" sz="3200">
                <a:solidFill>
                  <a:srgbClr val="FCCE8A"/>
                </a:solidFill>
                <a:latin typeface="Constantia"/>
                <a:ea typeface="Constantia"/>
                <a:cs typeface="Constantia"/>
                <a:sym typeface="Constantia"/>
              </a:rPr>
              <a:t>Architecture validation rule checks using tools</a:t>
            </a:r>
            <a:endParaRPr/>
          </a:p>
        </p:txBody>
      </p:sp>
      <p:cxnSp>
        <p:nvCxnSpPr>
          <p:cNvPr id="563" name="Google Shape;563;p33"/>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pic>
        <p:nvPicPr>
          <p:cNvPr id="564" name="Google Shape;564;p33"/>
          <p:cNvPicPr preferRelativeResize="0"/>
          <p:nvPr/>
        </p:nvPicPr>
        <p:blipFill rotWithShape="1">
          <a:blip r:embed="rId3">
            <a:alphaModFix/>
          </a:blip>
          <a:srcRect b="57835" l="0" r="48846" t="11624"/>
          <a:stretch/>
        </p:blipFill>
        <p:spPr>
          <a:xfrm>
            <a:off x="836612" y="1905000"/>
            <a:ext cx="10515600" cy="4305300"/>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pic>
        <p:nvPicPr>
          <p:cNvPr id="570" name="Google Shape;570;p34"/>
          <p:cNvPicPr preferRelativeResize="0"/>
          <p:nvPr/>
        </p:nvPicPr>
        <p:blipFill rotWithShape="1">
          <a:blip r:embed="rId3">
            <a:alphaModFix/>
          </a:blip>
          <a:srcRect b="0" l="0" r="0" t="0"/>
          <a:stretch/>
        </p:blipFill>
        <p:spPr>
          <a:xfrm>
            <a:off x="1979612" y="1981200"/>
            <a:ext cx="8229600" cy="4594860"/>
          </a:xfrm>
          <a:prstGeom prst="rect">
            <a:avLst/>
          </a:prstGeom>
          <a:noFill/>
          <a:ln>
            <a:noFill/>
          </a:ln>
        </p:spPr>
      </p:pic>
      <p:sp>
        <p:nvSpPr>
          <p:cNvPr id="571" name="Google Shape;571;p34"/>
          <p:cNvSpPr txBox="1"/>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lang="en-US" sz="3200">
                <a:solidFill>
                  <a:srgbClr val="FCCE8A"/>
                </a:solidFill>
                <a:latin typeface="Constantia"/>
                <a:ea typeface="Constantia"/>
                <a:cs typeface="Constantia"/>
                <a:sym typeface="Constantia"/>
              </a:rPr>
              <a:t>Performance Comparison of feature implementation between 2 different builds</a:t>
            </a:r>
            <a:endParaRPr/>
          </a:p>
        </p:txBody>
      </p:sp>
      <p:cxnSp>
        <p:nvCxnSpPr>
          <p:cNvPr id="572" name="Google Shape;572;p34"/>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Google Shape;577;p35"/>
          <p:cNvSpPr/>
          <p:nvPr/>
        </p:nvSpPr>
        <p:spPr>
          <a:xfrm>
            <a:off x="2664768" y="3111485"/>
            <a:ext cx="1337779" cy="1300522"/>
          </a:xfrm>
          <a:prstGeom prst="diamond">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FCCE8A"/>
                </a:solidFill>
                <a:latin typeface="Constantia"/>
                <a:ea typeface="Constantia"/>
                <a:cs typeface="Constantia"/>
                <a:sym typeface="Constantia"/>
              </a:rPr>
              <a:t>Cost?</a:t>
            </a:r>
            <a:endParaRPr/>
          </a:p>
        </p:txBody>
      </p:sp>
      <p:sp>
        <p:nvSpPr>
          <p:cNvPr id="578" name="Google Shape;578;p35"/>
          <p:cNvSpPr/>
          <p:nvPr/>
        </p:nvSpPr>
        <p:spPr>
          <a:xfrm>
            <a:off x="637686" y="3321344"/>
            <a:ext cx="1654822" cy="1255655"/>
          </a:xfrm>
          <a:prstGeom prst="ellipse">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FCCE8A"/>
                </a:solidFill>
                <a:latin typeface="Constantia"/>
                <a:ea typeface="Constantia"/>
                <a:cs typeface="Constantia"/>
                <a:sym typeface="Constantia"/>
              </a:rPr>
              <a:t>Implement Performance tuning</a:t>
            </a:r>
            <a:endParaRPr/>
          </a:p>
        </p:txBody>
      </p:sp>
      <p:cxnSp>
        <p:nvCxnSpPr>
          <p:cNvPr id="579" name="Google Shape;579;p35"/>
          <p:cNvCxnSpPr/>
          <p:nvPr/>
        </p:nvCxnSpPr>
        <p:spPr>
          <a:xfrm flipH="1">
            <a:off x="1453522" y="3123060"/>
            <a:ext cx="1868561" cy="23425"/>
          </a:xfrm>
          <a:prstGeom prst="straightConnector1">
            <a:avLst/>
          </a:prstGeom>
          <a:solidFill>
            <a:schemeClr val="accent1"/>
          </a:solidFill>
          <a:ln cap="flat" cmpd="sng" w="9525">
            <a:solidFill>
              <a:srgbClr val="FFC000"/>
            </a:solidFill>
            <a:prstDash val="solid"/>
            <a:round/>
            <a:headEnd len="sm" w="sm" type="none"/>
            <a:tailEnd len="sm" w="sm" type="none"/>
          </a:ln>
        </p:spPr>
      </p:cxnSp>
      <p:cxnSp>
        <p:nvCxnSpPr>
          <p:cNvPr id="580" name="Google Shape;580;p35"/>
          <p:cNvCxnSpPr/>
          <p:nvPr/>
        </p:nvCxnSpPr>
        <p:spPr>
          <a:xfrm>
            <a:off x="1446212" y="3134910"/>
            <a:ext cx="0" cy="207373"/>
          </a:xfrm>
          <a:prstGeom prst="straightConnector1">
            <a:avLst/>
          </a:prstGeom>
          <a:solidFill>
            <a:schemeClr val="accent1"/>
          </a:solidFill>
          <a:ln cap="flat" cmpd="sng" w="9525">
            <a:solidFill>
              <a:srgbClr val="FFC000"/>
            </a:solidFill>
            <a:prstDash val="solid"/>
            <a:round/>
            <a:headEnd len="sm" w="sm" type="none"/>
            <a:tailEnd len="med" w="med" type="triangle"/>
          </a:ln>
        </p:spPr>
      </p:cxnSp>
      <p:sp>
        <p:nvSpPr>
          <p:cNvPr id="581" name="Google Shape;581;p35"/>
          <p:cNvSpPr/>
          <p:nvPr/>
        </p:nvSpPr>
        <p:spPr>
          <a:xfrm>
            <a:off x="6689774" y="3024077"/>
            <a:ext cx="1380115" cy="1263698"/>
          </a:xfrm>
          <a:prstGeom prst="diamond">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FCCE8A"/>
                </a:solidFill>
                <a:latin typeface="Constantia"/>
                <a:ea typeface="Constantia"/>
                <a:cs typeface="Constantia"/>
                <a:sym typeface="Constantia"/>
              </a:rPr>
              <a:t>Cost?</a:t>
            </a:r>
            <a:endParaRPr/>
          </a:p>
        </p:txBody>
      </p:sp>
      <p:sp>
        <p:nvSpPr>
          <p:cNvPr id="582" name="Google Shape;582;p35"/>
          <p:cNvSpPr/>
          <p:nvPr/>
        </p:nvSpPr>
        <p:spPr>
          <a:xfrm>
            <a:off x="4615488" y="3310653"/>
            <a:ext cx="1804665" cy="872518"/>
          </a:xfrm>
          <a:prstGeom prst="ellipse">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FCCE8A"/>
                </a:solidFill>
                <a:latin typeface="Constantia"/>
                <a:ea typeface="Constantia"/>
                <a:cs typeface="Constantia"/>
                <a:sym typeface="Constantia"/>
              </a:rPr>
              <a:t>Implement vertical scaling</a:t>
            </a:r>
            <a:endParaRPr/>
          </a:p>
        </p:txBody>
      </p:sp>
      <p:cxnSp>
        <p:nvCxnSpPr>
          <p:cNvPr id="583" name="Google Shape;583;p35"/>
          <p:cNvCxnSpPr/>
          <p:nvPr/>
        </p:nvCxnSpPr>
        <p:spPr>
          <a:xfrm>
            <a:off x="5505239" y="3024077"/>
            <a:ext cx="0" cy="292582"/>
          </a:xfrm>
          <a:prstGeom prst="straightConnector1">
            <a:avLst/>
          </a:prstGeom>
          <a:solidFill>
            <a:schemeClr val="accent1"/>
          </a:solidFill>
          <a:ln cap="flat" cmpd="sng" w="9525">
            <a:solidFill>
              <a:srgbClr val="FFC000"/>
            </a:solidFill>
            <a:prstDash val="solid"/>
            <a:round/>
            <a:headEnd len="sm" w="sm" type="none"/>
            <a:tailEnd len="med" w="med" type="triangle"/>
          </a:ln>
        </p:spPr>
      </p:cxnSp>
      <p:sp>
        <p:nvSpPr>
          <p:cNvPr id="584" name="Google Shape;584;p35"/>
          <p:cNvSpPr/>
          <p:nvPr/>
        </p:nvSpPr>
        <p:spPr>
          <a:xfrm>
            <a:off x="10135617" y="2954504"/>
            <a:ext cx="1330895" cy="1377821"/>
          </a:xfrm>
          <a:prstGeom prst="diamond">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FCCE8A"/>
                </a:solidFill>
                <a:latin typeface="Constantia"/>
                <a:ea typeface="Constantia"/>
                <a:cs typeface="Constantia"/>
                <a:sym typeface="Constantia"/>
              </a:rPr>
              <a:t>Cost?</a:t>
            </a:r>
            <a:endParaRPr/>
          </a:p>
        </p:txBody>
      </p:sp>
      <p:sp>
        <p:nvSpPr>
          <p:cNvPr id="585" name="Google Shape;585;p35"/>
          <p:cNvSpPr/>
          <p:nvPr/>
        </p:nvSpPr>
        <p:spPr>
          <a:xfrm>
            <a:off x="8620728" y="3196941"/>
            <a:ext cx="1431625" cy="1125043"/>
          </a:xfrm>
          <a:prstGeom prst="ellipse">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FCCE8A"/>
                </a:solidFill>
                <a:latin typeface="Constantia"/>
                <a:ea typeface="Constantia"/>
                <a:cs typeface="Constantia"/>
                <a:sym typeface="Constantia"/>
              </a:rPr>
              <a:t>Implement horizontal scaling</a:t>
            </a:r>
            <a:endParaRPr/>
          </a:p>
        </p:txBody>
      </p:sp>
      <p:cxnSp>
        <p:nvCxnSpPr>
          <p:cNvPr id="586" name="Google Shape;586;p35"/>
          <p:cNvCxnSpPr>
            <a:stCxn id="584" idx="0"/>
          </p:cNvCxnSpPr>
          <p:nvPr/>
        </p:nvCxnSpPr>
        <p:spPr>
          <a:xfrm rot="10800000">
            <a:off x="9336465" y="2953604"/>
            <a:ext cx="1464600" cy="900"/>
          </a:xfrm>
          <a:prstGeom prst="straightConnector1">
            <a:avLst/>
          </a:prstGeom>
          <a:solidFill>
            <a:schemeClr val="accent1"/>
          </a:solidFill>
          <a:ln cap="flat" cmpd="sng" w="9525">
            <a:solidFill>
              <a:srgbClr val="FFC000"/>
            </a:solidFill>
            <a:prstDash val="solid"/>
            <a:round/>
            <a:headEnd len="sm" w="sm" type="none"/>
            <a:tailEnd len="sm" w="sm" type="none"/>
          </a:ln>
        </p:spPr>
      </p:cxnSp>
      <p:cxnSp>
        <p:nvCxnSpPr>
          <p:cNvPr id="587" name="Google Shape;587;p35"/>
          <p:cNvCxnSpPr/>
          <p:nvPr/>
        </p:nvCxnSpPr>
        <p:spPr>
          <a:xfrm>
            <a:off x="9336540" y="2938600"/>
            <a:ext cx="0" cy="303688"/>
          </a:xfrm>
          <a:prstGeom prst="straightConnector1">
            <a:avLst/>
          </a:prstGeom>
          <a:solidFill>
            <a:schemeClr val="accent1"/>
          </a:solidFill>
          <a:ln cap="flat" cmpd="sng" w="9525">
            <a:solidFill>
              <a:srgbClr val="FFC000"/>
            </a:solidFill>
            <a:prstDash val="solid"/>
            <a:round/>
            <a:headEnd len="sm" w="sm" type="none"/>
            <a:tailEnd len="med" w="med" type="triangle"/>
          </a:ln>
        </p:spPr>
      </p:cxnSp>
      <p:cxnSp>
        <p:nvCxnSpPr>
          <p:cNvPr id="588" name="Google Shape;588;p35"/>
          <p:cNvCxnSpPr/>
          <p:nvPr/>
        </p:nvCxnSpPr>
        <p:spPr>
          <a:xfrm>
            <a:off x="10801063" y="4333029"/>
            <a:ext cx="13903" cy="521618"/>
          </a:xfrm>
          <a:prstGeom prst="straightConnector1">
            <a:avLst/>
          </a:prstGeom>
          <a:solidFill>
            <a:schemeClr val="accent1"/>
          </a:solidFill>
          <a:ln cap="flat" cmpd="sng" w="9525">
            <a:solidFill>
              <a:srgbClr val="FFC000"/>
            </a:solidFill>
            <a:prstDash val="solid"/>
            <a:round/>
            <a:headEnd len="sm" w="sm" type="none"/>
            <a:tailEnd len="sm" w="sm" type="none"/>
          </a:ln>
        </p:spPr>
      </p:cxnSp>
      <p:cxnSp>
        <p:nvCxnSpPr>
          <p:cNvPr id="589" name="Google Shape;589;p35"/>
          <p:cNvCxnSpPr/>
          <p:nvPr/>
        </p:nvCxnSpPr>
        <p:spPr>
          <a:xfrm flipH="1">
            <a:off x="1465097" y="4854645"/>
            <a:ext cx="9335964" cy="99816"/>
          </a:xfrm>
          <a:prstGeom prst="straightConnector1">
            <a:avLst/>
          </a:prstGeom>
          <a:solidFill>
            <a:schemeClr val="accent1"/>
          </a:solidFill>
          <a:ln cap="flat" cmpd="sng" w="9525">
            <a:solidFill>
              <a:srgbClr val="FFC000"/>
            </a:solidFill>
            <a:prstDash val="solid"/>
            <a:round/>
            <a:headEnd len="sm" w="sm" type="none"/>
            <a:tailEnd len="sm" w="sm" type="none"/>
          </a:ln>
        </p:spPr>
      </p:cxnSp>
      <p:cxnSp>
        <p:nvCxnSpPr>
          <p:cNvPr id="590" name="Google Shape;590;p35"/>
          <p:cNvCxnSpPr>
            <a:endCxn id="578" idx="4"/>
          </p:cNvCxnSpPr>
          <p:nvPr/>
        </p:nvCxnSpPr>
        <p:spPr>
          <a:xfrm rot="10800000">
            <a:off x="1465097" y="4576999"/>
            <a:ext cx="0" cy="377400"/>
          </a:xfrm>
          <a:prstGeom prst="straightConnector1">
            <a:avLst/>
          </a:prstGeom>
          <a:noFill/>
          <a:ln cap="flat" cmpd="sng" w="9525">
            <a:solidFill>
              <a:srgbClr val="FFC000"/>
            </a:solidFill>
            <a:prstDash val="solid"/>
            <a:round/>
            <a:headEnd len="sm" w="sm" type="none"/>
            <a:tailEnd len="med" w="med" type="triangle"/>
          </a:ln>
        </p:spPr>
      </p:cxnSp>
      <p:cxnSp>
        <p:nvCxnSpPr>
          <p:cNvPr id="591" name="Google Shape;591;p35"/>
          <p:cNvCxnSpPr/>
          <p:nvPr/>
        </p:nvCxnSpPr>
        <p:spPr>
          <a:xfrm>
            <a:off x="8050132" y="3646213"/>
            <a:ext cx="570593" cy="0"/>
          </a:xfrm>
          <a:prstGeom prst="straightConnector1">
            <a:avLst/>
          </a:prstGeom>
          <a:solidFill>
            <a:schemeClr val="accent1"/>
          </a:solidFill>
          <a:ln cap="flat" cmpd="sng" w="9525">
            <a:solidFill>
              <a:srgbClr val="FFC000"/>
            </a:solidFill>
            <a:prstDash val="solid"/>
            <a:round/>
            <a:headEnd len="sm" w="sm" type="none"/>
            <a:tailEnd len="med" w="med" type="triangle"/>
          </a:ln>
        </p:spPr>
      </p:cxnSp>
      <p:cxnSp>
        <p:nvCxnSpPr>
          <p:cNvPr id="592" name="Google Shape;592;p35"/>
          <p:cNvCxnSpPr>
            <a:endCxn id="581" idx="0"/>
          </p:cNvCxnSpPr>
          <p:nvPr/>
        </p:nvCxnSpPr>
        <p:spPr>
          <a:xfrm>
            <a:off x="5517732" y="3024077"/>
            <a:ext cx="1862100" cy="0"/>
          </a:xfrm>
          <a:prstGeom prst="straightConnector1">
            <a:avLst/>
          </a:prstGeom>
          <a:noFill/>
          <a:ln cap="flat" cmpd="sng" w="9525">
            <a:solidFill>
              <a:srgbClr val="FFC000"/>
            </a:solidFill>
            <a:prstDash val="solid"/>
            <a:round/>
            <a:headEnd len="sm" w="sm" type="none"/>
            <a:tailEnd len="sm" w="sm" type="none"/>
          </a:ln>
        </p:spPr>
      </p:cxnSp>
      <p:sp>
        <p:nvSpPr>
          <p:cNvPr id="593" name="Google Shape;593;p35"/>
          <p:cNvSpPr txBox="1"/>
          <p:nvPr/>
        </p:nvSpPr>
        <p:spPr>
          <a:xfrm>
            <a:off x="1406114" y="2362200"/>
            <a:ext cx="1721406" cy="4801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400">
                <a:solidFill>
                  <a:srgbClr val="FCCE8A"/>
                </a:solidFill>
                <a:latin typeface="Calibri"/>
                <a:ea typeface="Calibri"/>
                <a:cs typeface="Calibri"/>
                <a:sym typeface="Calibri"/>
              </a:rPr>
              <a:t>Cost effective</a:t>
            </a:r>
            <a:endParaRPr sz="1400">
              <a:solidFill>
                <a:srgbClr val="FCCE8A"/>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400">
              <a:solidFill>
                <a:srgbClr val="FCCE8A"/>
              </a:solidFill>
              <a:latin typeface="Calibri"/>
              <a:ea typeface="Calibri"/>
              <a:cs typeface="Calibri"/>
              <a:sym typeface="Calibri"/>
            </a:endParaRPr>
          </a:p>
        </p:txBody>
      </p:sp>
      <p:sp>
        <p:nvSpPr>
          <p:cNvPr id="594" name="Google Shape;594;p35"/>
          <p:cNvSpPr txBox="1"/>
          <p:nvPr/>
        </p:nvSpPr>
        <p:spPr>
          <a:xfrm>
            <a:off x="5595895" y="2427785"/>
            <a:ext cx="1721406" cy="4801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400">
                <a:solidFill>
                  <a:srgbClr val="FCCE8A"/>
                </a:solidFill>
                <a:latin typeface="Calibri"/>
                <a:ea typeface="Calibri"/>
                <a:cs typeface="Calibri"/>
                <a:sym typeface="Calibri"/>
              </a:rPr>
              <a:t>Cost effective</a:t>
            </a:r>
            <a:endParaRPr sz="1400">
              <a:solidFill>
                <a:srgbClr val="FCCE8A"/>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400">
              <a:solidFill>
                <a:srgbClr val="FCCE8A"/>
              </a:solidFill>
              <a:latin typeface="Calibri"/>
              <a:ea typeface="Calibri"/>
              <a:cs typeface="Calibri"/>
              <a:sym typeface="Calibri"/>
            </a:endParaRPr>
          </a:p>
        </p:txBody>
      </p:sp>
      <p:sp>
        <p:nvSpPr>
          <p:cNvPr id="595" name="Google Shape;595;p35"/>
          <p:cNvSpPr txBox="1"/>
          <p:nvPr/>
        </p:nvSpPr>
        <p:spPr>
          <a:xfrm>
            <a:off x="9109795" y="2432800"/>
            <a:ext cx="1797615" cy="4801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400">
                <a:solidFill>
                  <a:srgbClr val="FCCE8A"/>
                </a:solidFill>
                <a:latin typeface="Calibri"/>
                <a:ea typeface="Calibri"/>
                <a:cs typeface="Calibri"/>
                <a:sym typeface="Calibri"/>
              </a:rPr>
              <a:t>Cost effective</a:t>
            </a:r>
            <a:endParaRPr sz="1400">
              <a:solidFill>
                <a:srgbClr val="FCCE8A"/>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400">
              <a:solidFill>
                <a:srgbClr val="FCCE8A"/>
              </a:solidFill>
              <a:latin typeface="Calibri"/>
              <a:ea typeface="Calibri"/>
              <a:cs typeface="Calibri"/>
              <a:sym typeface="Calibri"/>
            </a:endParaRPr>
          </a:p>
        </p:txBody>
      </p:sp>
      <p:sp>
        <p:nvSpPr>
          <p:cNvPr id="596" name="Google Shape;596;p35"/>
          <p:cNvSpPr txBox="1"/>
          <p:nvPr/>
        </p:nvSpPr>
        <p:spPr>
          <a:xfrm>
            <a:off x="7474726" y="4121837"/>
            <a:ext cx="1721406" cy="5016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CCE8A"/>
                </a:solidFill>
                <a:latin typeface="Calibri"/>
                <a:ea typeface="Calibri"/>
                <a:cs typeface="Calibri"/>
                <a:sym typeface="Calibri"/>
              </a:rPr>
              <a:t>Too expensive</a:t>
            </a:r>
            <a:endParaRPr sz="1400">
              <a:solidFill>
                <a:srgbClr val="FCCE8A"/>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400">
              <a:solidFill>
                <a:srgbClr val="FCCE8A"/>
              </a:solidFill>
              <a:latin typeface="Calibri"/>
              <a:ea typeface="Calibri"/>
              <a:cs typeface="Calibri"/>
              <a:sym typeface="Calibri"/>
            </a:endParaRPr>
          </a:p>
        </p:txBody>
      </p:sp>
      <p:sp>
        <p:nvSpPr>
          <p:cNvPr id="597" name="Google Shape;597;p35"/>
          <p:cNvSpPr txBox="1"/>
          <p:nvPr/>
        </p:nvSpPr>
        <p:spPr>
          <a:xfrm>
            <a:off x="5787439" y="4130031"/>
            <a:ext cx="1721406" cy="5016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CCE8A"/>
                </a:solidFill>
                <a:latin typeface="Calibri"/>
                <a:ea typeface="Calibri"/>
                <a:cs typeface="Calibri"/>
                <a:sym typeface="Calibri"/>
              </a:rPr>
              <a:t>Too expensive</a:t>
            </a:r>
            <a:endParaRPr sz="1400">
              <a:solidFill>
                <a:srgbClr val="FCCE8A"/>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400">
              <a:solidFill>
                <a:srgbClr val="FCCE8A"/>
              </a:solidFill>
              <a:latin typeface="Calibri"/>
              <a:ea typeface="Calibri"/>
              <a:cs typeface="Calibri"/>
              <a:sym typeface="Calibri"/>
            </a:endParaRPr>
          </a:p>
        </p:txBody>
      </p:sp>
      <p:sp>
        <p:nvSpPr>
          <p:cNvPr id="598" name="Google Shape;598;p35"/>
          <p:cNvSpPr txBox="1"/>
          <p:nvPr/>
        </p:nvSpPr>
        <p:spPr>
          <a:xfrm>
            <a:off x="3575069" y="4183171"/>
            <a:ext cx="1721406" cy="5016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CCE8A"/>
                </a:solidFill>
                <a:latin typeface="Calibri"/>
                <a:ea typeface="Calibri"/>
                <a:cs typeface="Calibri"/>
                <a:sym typeface="Calibri"/>
              </a:rPr>
              <a:t>Too expensive</a:t>
            </a:r>
            <a:endParaRPr sz="1400">
              <a:solidFill>
                <a:srgbClr val="FCCE8A"/>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400">
              <a:solidFill>
                <a:srgbClr val="FCCE8A"/>
              </a:solidFill>
              <a:latin typeface="Calibri"/>
              <a:ea typeface="Calibri"/>
              <a:cs typeface="Calibri"/>
              <a:sym typeface="Calibri"/>
            </a:endParaRPr>
          </a:p>
        </p:txBody>
      </p:sp>
      <p:cxnSp>
        <p:nvCxnSpPr>
          <p:cNvPr id="599" name="Google Shape;599;p35"/>
          <p:cNvCxnSpPr>
            <a:stCxn id="577" idx="3"/>
            <a:endCxn id="582" idx="2"/>
          </p:cNvCxnSpPr>
          <p:nvPr/>
        </p:nvCxnSpPr>
        <p:spPr>
          <a:xfrm flipH="1" rot="10800000">
            <a:off x="4002547" y="3747046"/>
            <a:ext cx="612900" cy="14700"/>
          </a:xfrm>
          <a:prstGeom prst="straightConnector1">
            <a:avLst/>
          </a:prstGeom>
          <a:noFill/>
          <a:ln cap="flat" cmpd="sng" w="9525">
            <a:solidFill>
              <a:srgbClr val="FFC000"/>
            </a:solidFill>
            <a:prstDash val="solid"/>
            <a:round/>
            <a:headEnd len="sm" w="sm" type="none"/>
            <a:tailEnd len="med" w="med" type="triangle"/>
          </a:ln>
        </p:spPr>
      </p:cxnSp>
      <p:sp>
        <p:nvSpPr>
          <p:cNvPr id="600" name="Google Shape;600;p35"/>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Decision tree for performance implementation</a:t>
            </a:r>
            <a:endParaRPr/>
          </a:p>
        </p:txBody>
      </p:sp>
      <p:cxnSp>
        <p:nvCxnSpPr>
          <p:cNvPr id="601" name="Google Shape;601;p35"/>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36"/>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Conclusion</a:t>
            </a:r>
            <a:endParaRPr/>
          </a:p>
        </p:txBody>
      </p:sp>
      <p:cxnSp>
        <p:nvCxnSpPr>
          <p:cNvPr id="608" name="Google Shape;608;p36"/>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
        <p:nvSpPr>
          <p:cNvPr id="609" name="Google Shape;609;p36"/>
          <p:cNvSpPr txBox="1"/>
          <p:nvPr/>
        </p:nvSpPr>
        <p:spPr>
          <a:xfrm>
            <a:off x="531812" y="1905000"/>
            <a:ext cx="11125200" cy="34163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000">
                <a:solidFill>
                  <a:srgbClr val="FCCE8A"/>
                </a:solidFill>
                <a:latin typeface="Constantia"/>
                <a:ea typeface="Constantia"/>
                <a:cs typeface="Constantia"/>
                <a:sym typeface="Constantia"/>
              </a:rPr>
              <a:t>Which of the above below approaches should be considered depends on a series of factors</a:t>
            </a:r>
            <a:endParaRPr/>
          </a:p>
          <a:p>
            <a:pPr indent="-215900" lvl="0" marL="342900" marR="0" rtl="0" algn="l">
              <a:lnSpc>
                <a:spcPct val="90000"/>
              </a:lnSpc>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Invest time in improving the performance of the application right from the initial stages of the development lifecycle </a:t>
            </a:r>
            <a:endParaRPr/>
          </a:p>
          <a:p>
            <a:pPr indent="-215900" lvl="0" marL="342900" marR="0" rtl="0" algn="l">
              <a:lnSpc>
                <a:spcPct val="90000"/>
              </a:lnSpc>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Migrating the application or individual tiers to nodes with greater capacity- which is also known as Vertical Scaling.</a:t>
            </a:r>
            <a:endParaRPr/>
          </a:p>
          <a:p>
            <a:pPr indent="-215900" lvl="0" marL="342900" marR="0" rtl="0" algn="l">
              <a:lnSpc>
                <a:spcPct val="90000"/>
              </a:lnSpc>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dk1"/>
              </a:buClr>
              <a:buSzPts val="2000"/>
              <a:buFont typeface="Noto Sans Symbols"/>
              <a:buChar char="▪"/>
            </a:pPr>
            <a:r>
              <a:rPr lang="en-US" sz="2000">
                <a:solidFill>
                  <a:srgbClr val="FCCE8A"/>
                </a:solidFill>
                <a:latin typeface="Constantia"/>
                <a:ea typeface="Constantia"/>
                <a:cs typeface="Constantia"/>
                <a:sym typeface="Constantia"/>
              </a:rPr>
              <a:t>Instead of adding more resources, which is in the case of vertical scaling, a web application or its tiers are decoupled so that demand is spread out among multiple nodes- which is also known as horizontal scaling.</a:t>
            </a:r>
            <a:endParaRPr/>
          </a:p>
          <a:p>
            <a:pPr indent="-215900" lvl="0" marL="342900" marR="0" rtl="0" algn="l">
              <a:lnSpc>
                <a:spcPct val="90000"/>
              </a:lnSpc>
              <a:spcBef>
                <a:spcPts val="0"/>
              </a:spcBef>
              <a:spcAft>
                <a:spcPts val="0"/>
              </a:spcAft>
              <a:buClr>
                <a:schemeClr val="dk1"/>
              </a:buClr>
              <a:buSzPts val="2000"/>
              <a:buFont typeface="Noto Sans Symbols"/>
              <a:buNone/>
            </a:pPr>
            <a:r>
              <a:t/>
            </a:r>
            <a:endParaRPr sz="2000">
              <a:solidFill>
                <a:srgbClr val="FCCE8A"/>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3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615" name="Google Shape;615;p3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616" name="Google Shape;616;p37"/>
          <p:cNvSpPr txBox="1"/>
          <p:nvPr/>
        </p:nvSpPr>
        <p:spPr>
          <a:xfrm>
            <a:off x="150812" y="1066800"/>
            <a:ext cx="11582400" cy="4247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p:txBody>
      </p:sp>
      <p:sp>
        <p:nvSpPr>
          <p:cNvPr id="617" name="Google Shape;617;p3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
        <p:nvSpPr>
          <p:cNvPr id="618" name="Google Shape;618;p37"/>
          <p:cNvSpPr/>
          <p:nvPr/>
        </p:nvSpPr>
        <p:spPr>
          <a:xfrm>
            <a:off x="3732212" y="2133600"/>
            <a:ext cx="361515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chemeClr val="accent3"/>
                </a:solidFill>
                <a:latin typeface="Constantia"/>
                <a:ea typeface="Constantia"/>
                <a:cs typeface="Constantia"/>
                <a:sym typeface="Constantia"/>
              </a:rPr>
              <a:t>Thank you</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15"/>
          <p:cNvSpPr txBox="1"/>
          <p:nvPr>
            <p:ph type="title"/>
          </p:nvPr>
        </p:nvSpPr>
        <p:spPr>
          <a:xfrm>
            <a:off x="150812" y="0"/>
            <a:ext cx="11887200" cy="114298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What is performance engineering </a:t>
            </a:r>
            <a:endParaRPr/>
          </a:p>
        </p:txBody>
      </p:sp>
      <p:grpSp>
        <p:nvGrpSpPr>
          <p:cNvPr id="274" name="Google Shape;274;p15"/>
          <p:cNvGrpSpPr/>
          <p:nvPr/>
        </p:nvGrpSpPr>
        <p:grpSpPr>
          <a:xfrm>
            <a:off x="3514322" y="1296266"/>
            <a:ext cx="5310991" cy="5310991"/>
            <a:chOff x="2677710" y="866"/>
            <a:chExt cx="5310991" cy="5310991"/>
          </a:xfrm>
        </p:grpSpPr>
        <p:sp>
          <p:nvSpPr>
            <p:cNvPr id="275" name="Google Shape;275;p15"/>
            <p:cNvSpPr/>
            <p:nvPr/>
          </p:nvSpPr>
          <p:spPr>
            <a:xfrm>
              <a:off x="3288387" y="611543"/>
              <a:ext cx="4089636" cy="4089636"/>
            </a:xfrm>
            <a:prstGeom prst="blockArc">
              <a:avLst>
                <a:gd fmla="val 10800000" name="adj1"/>
                <a:gd fmla="val 16200000" name="adj2"/>
                <a:gd fmla="val 4634" name="adj3"/>
              </a:avLst>
            </a:prstGeom>
            <a:gradFill>
              <a:gsLst>
                <a:gs pos="0">
                  <a:srgbClr val="F27312"/>
                </a:gs>
                <a:gs pos="100000">
                  <a:srgbClr val="FF7511"/>
                </a:gs>
              </a:gsLst>
              <a:lin ang="18900000" scaled="0"/>
            </a:gradFill>
            <a:ln cap="flat" cmpd="sng" w="9525">
              <a:solidFill>
                <a:schemeClr val="accent1"/>
              </a:solidFill>
              <a:prstDash val="solid"/>
              <a:round/>
              <a:headEnd len="sm" w="sm" type="none"/>
              <a:tailEnd len="sm" w="sm" type="none"/>
            </a:ln>
            <a:effectLst>
              <a:outerShdw blurRad="50800" rotWithShape="0" algn="tl" dir="1350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
            <p:cNvSpPr/>
            <p:nvPr/>
          </p:nvSpPr>
          <p:spPr>
            <a:xfrm>
              <a:off x="3288387" y="611543"/>
              <a:ext cx="4089636" cy="4089636"/>
            </a:xfrm>
            <a:prstGeom prst="blockArc">
              <a:avLst>
                <a:gd fmla="val 5400000" name="adj1"/>
                <a:gd fmla="val 10800000" name="adj2"/>
                <a:gd fmla="val 4634" name="adj3"/>
              </a:avLst>
            </a:prstGeom>
            <a:gradFill>
              <a:gsLst>
                <a:gs pos="0">
                  <a:srgbClr val="F27312"/>
                </a:gs>
                <a:gs pos="100000">
                  <a:srgbClr val="FF7511"/>
                </a:gs>
              </a:gsLst>
              <a:lin ang="18900000" scaled="0"/>
            </a:gradFill>
            <a:ln cap="flat" cmpd="sng" w="9525">
              <a:solidFill>
                <a:schemeClr val="accent1"/>
              </a:solidFill>
              <a:prstDash val="solid"/>
              <a:round/>
              <a:headEnd len="sm" w="sm" type="none"/>
              <a:tailEnd len="sm" w="sm" type="none"/>
            </a:ln>
            <a:effectLst>
              <a:outerShdw blurRad="50800" rotWithShape="0" algn="tl" dir="1350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
            <p:cNvSpPr/>
            <p:nvPr/>
          </p:nvSpPr>
          <p:spPr>
            <a:xfrm>
              <a:off x="3288387" y="611543"/>
              <a:ext cx="4089636" cy="4089636"/>
            </a:xfrm>
            <a:prstGeom prst="blockArc">
              <a:avLst>
                <a:gd fmla="val 0" name="adj1"/>
                <a:gd fmla="val 5400000" name="adj2"/>
                <a:gd fmla="val 4634" name="adj3"/>
              </a:avLst>
            </a:prstGeom>
            <a:gradFill>
              <a:gsLst>
                <a:gs pos="0">
                  <a:srgbClr val="F27312"/>
                </a:gs>
                <a:gs pos="100000">
                  <a:srgbClr val="FF7511"/>
                </a:gs>
              </a:gsLst>
              <a:lin ang="18900000" scaled="0"/>
            </a:gradFill>
            <a:ln cap="flat" cmpd="sng" w="9525">
              <a:solidFill>
                <a:schemeClr val="accent1"/>
              </a:solidFill>
              <a:prstDash val="solid"/>
              <a:round/>
              <a:headEnd len="sm" w="sm" type="none"/>
              <a:tailEnd len="sm" w="sm" type="none"/>
            </a:ln>
            <a:effectLst>
              <a:outerShdw blurRad="50800" rotWithShape="0" algn="tl" dir="1350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5"/>
            <p:cNvSpPr/>
            <p:nvPr/>
          </p:nvSpPr>
          <p:spPr>
            <a:xfrm>
              <a:off x="3288387" y="611543"/>
              <a:ext cx="4089636" cy="4089636"/>
            </a:xfrm>
            <a:prstGeom prst="blockArc">
              <a:avLst>
                <a:gd fmla="val 16200000" name="adj1"/>
                <a:gd fmla="val 0" name="adj2"/>
                <a:gd fmla="val 4634" name="adj3"/>
              </a:avLst>
            </a:prstGeom>
            <a:gradFill>
              <a:gsLst>
                <a:gs pos="0">
                  <a:srgbClr val="F27312"/>
                </a:gs>
                <a:gs pos="100000">
                  <a:srgbClr val="FF7511"/>
                </a:gs>
              </a:gsLst>
              <a:lin ang="18900000" scaled="0"/>
            </a:gradFill>
            <a:ln cap="flat" cmpd="sng" w="9525">
              <a:solidFill>
                <a:schemeClr val="accent1"/>
              </a:solidFill>
              <a:prstDash val="solid"/>
              <a:round/>
              <a:headEnd len="sm" w="sm" type="none"/>
              <a:tailEnd len="sm" w="sm" type="none"/>
            </a:ln>
            <a:effectLst>
              <a:outerShdw blurRad="50800" rotWithShape="0" algn="tl" dir="1350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p:nvPr/>
          </p:nvSpPr>
          <p:spPr>
            <a:xfrm>
              <a:off x="4393124" y="1716280"/>
              <a:ext cx="1880163" cy="1880163"/>
            </a:xfrm>
            <a:prstGeom prst="ellipse">
              <a:avLst/>
            </a:prstGeom>
            <a:gradFill>
              <a:gsLst>
                <a:gs pos="0">
                  <a:srgbClr val="F27312"/>
                </a:gs>
                <a:gs pos="100000">
                  <a:srgbClr val="FF7511"/>
                </a:gs>
              </a:gsLst>
              <a:lin ang="18900000" scaled="0"/>
            </a:gradFill>
            <a:ln cap="flat" cmpd="sng" w="9525">
              <a:solidFill>
                <a:schemeClr val="dk1"/>
              </a:solidFill>
              <a:prstDash val="solid"/>
              <a:round/>
              <a:headEnd len="sm" w="sm" type="none"/>
              <a:tailEnd len="sm" w="sm" type="none"/>
            </a:ln>
            <a:effectLst>
              <a:outerShdw blurRad="50800" rotWithShape="0" algn="tl" dir="13500000" dist="127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txBox="1"/>
            <p:nvPr/>
          </p:nvSpPr>
          <p:spPr>
            <a:xfrm>
              <a:off x="4668467" y="1991623"/>
              <a:ext cx="1329477" cy="132947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Constantia"/>
                <a:buNone/>
              </a:pPr>
              <a:r>
                <a:rPr lang="en-US" sz="1600">
                  <a:solidFill>
                    <a:schemeClr val="dk1"/>
                  </a:solidFill>
                  <a:latin typeface="Constantia"/>
                  <a:ea typeface="Constantia"/>
                  <a:cs typeface="Constantia"/>
                  <a:sym typeface="Constantia"/>
                </a:rPr>
                <a:t>Performance Engineering</a:t>
              </a:r>
              <a:endParaRPr sz="1600">
                <a:solidFill>
                  <a:schemeClr val="dk1"/>
                </a:solidFill>
                <a:latin typeface="Constantia"/>
                <a:ea typeface="Constantia"/>
                <a:cs typeface="Constantia"/>
                <a:sym typeface="Constantia"/>
              </a:endParaRPr>
            </a:p>
          </p:txBody>
        </p:sp>
        <p:sp>
          <p:nvSpPr>
            <p:cNvPr id="281" name="Google Shape;281;p15"/>
            <p:cNvSpPr/>
            <p:nvPr/>
          </p:nvSpPr>
          <p:spPr>
            <a:xfrm>
              <a:off x="4675148" y="866"/>
              <a:ext cx="1316114" cy="1316114"/>
            </a:xfrm>
            <a:prstGeom prst="ellipse">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
            <p:cNvSpPr txBox="1"/>
            <p:nvPr/>
          </p:nvSpPr>
          <p:spPr>
            <a:xfrm>
              <a:off x="4867888" y="193606"/>
              <a:ext cx="930634" cy="93063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58B06"/>
                </a:buClr>
                <a:buSzPts val="1600"/>
                <a:buFont typeface="Constantia"/>
                <a:buNone/>
              </a:pPr>
              <a:r>
                <a:rPr lang="en-US" sz="1600">
                  <a:solidFill>
                    <a:srgbClr val="E58B06"/>
                  </a:solidFill>
                  <a:latin typeface="Constantia"/>
                  <a:ea typeface="Constantia"/>
                  <a:cs typeface="Constantia"/>
                  <a:sym typeface="Constantia"/>
                </a:rPr>
                <a:t>Roles / Skills</a:t>
              </a:r>
              <a:endParaRPr sz="1600">
                <a:solidFill>
                  <a:srgbClr val="E58B06"/>
                </a:solidFill>
                <a:latin typeface="Constantia"/>
                <a:ea typeface="Constantia"/>
                <a:cs typeface="Constantia"/>
                <a:sym typeface="Constantia"/>
              </a:endParaRPr>
            </a:p>
          </p:txBody>
        </p:sp>
        <p:sp>
          <p:nvSpPr>
            <p:cNvPr id="283" name="Google Shape;283;p15"/>
            <p:cNvSpPr/>
            <p:nvPr/>
          </p:nvSpPr>
          <p:spPr>
            <a:xfrm>
              <a:off x="6672587" y="1998304"/>
              <a:ext cx="1316114" cy="1316114"/>
            </a:xfrm>
            <a:prstGeom prst="ellipse">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txBox="1"/>
            <p:nvPr/>
          </p:nvSpPr>
          <p:spPr>
            <a:xfrm>
              <a:off x="6865327" y="2191044"/>
              <a:ext cx="930634" cy="93063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58B06"/>
                </a:buClr>
                <a:buSzPts val="1600"/>
                <a:buFont typeface="Constantia"/>
                <a:buNone/>
              </a:pPr>
              <a:r>
                <a:rPr lang="en-US" sz="1600">
                  <a:solidFill>
                    <a:srgbClr val="E58B06"/>
                  </a:solidFill>
                  <a:latin typeface="Constantia"/>
                  <a:ea typeface="Constantia"/>
                  <a:cs typeface="Constantia"/>
                  <a:sym typeface="Constantia"/>
                </a:rPr>
                <a:t>Tasks </a:t>
              </a:r>
              <a:endParaRPr sz="1600">
                <a:solidFill>
                  <a:srgbClr val="E58B06"/>
                </a:solidFill>
                <a:latin typeface="Constantia"/>
                <a:ea typeface="Constantia"/>
                <a:cs typeface="Constantia"/>
                <a:sym typeface="Constantia"/>
              </a:endParaRPr>
            </a:p>
          </p:txBody>
        </p:sp>
        <p:sp>
          <p:nvSpPr>
            <p:cNvPr id="285" name="Google Shape;285;p15"/>
            <p:cNvSpPr/>
            <p:nvPr/>
          </p:nvSpPr>
          <p:spPr>
            <a:xfrm>
              <a:off x="4675148" y="3995743"/>
              <a:ext cx="1316114" cy="1316114"/>
            </a:xfrm>
            <a:prstGeom prst="ellipse">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txBox="1"/>
            <p:nvPr/>
          </p:nvSpPr>
          <p:spPr>
            <a:xfrm>
              <a:off x="4867888" y="4188483"/>
              <a:ext cx="930634" cy="93063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58B06"/>
                </a:buClr>
                <a:buSzPts val="1600"/>
                <a:buFont typeface="Constantia"/>
                <a:buNone/>
              </a:pPr>
              <a:r>
                <a:rPr lang="en-US" sz="1600">
                  <a:solidFill>
                    <a:srgbClr val="E58B06"/>
                  </a:solidFill>
                  <a:latin typeface="Constantia"/>
                  <a:ea typeface="Constantia"/>
                  <a:cs typeface="Constantia"/>
                  <a:sym typeface="Constantia"/>
                </a:rPr>
                <a:t>Tools </a:t>
              </a:r>
              <a:endParaRPr sz="1600">
                <a:solidFill>
                  <a:srgbClr val="E58B06"/>
                </a:solidFill>
                <a:latin typeface="Constantia"/>
                <a:ea typeface="Constantia"/>
                <a:cs typeface="Constantia"/>
                <a:sym typeface="Constantia"/>
              </a:endParaRPr>
            </a:p>
          </p:txBody>
        </p:sp>
        <p:sp>
          <p:nvSpPr>
            <p:cNvPr id="287" name="Google Shape;287;p15"/>
            <p:cNvSpPr/>
            <p:nvPr/>
          </p:nvSpPr>
          <p:spPr>
            <a:xfrm>
              <a:off x="2677710" y="1998304"/>
              <a:ext cx="1316114" cy="1316114"/>
            </a:xfrm>
            <a:prstGeom prst="ellipse">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txBox="1"/>
            <p:nvPr/>
          </p:nvSpPr>
          <p:spPr>
            <a:xfrm>
              <a:off x="2870450" y="2191044"/>
              <a:ext cx="930634" cy="93063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58B06"/>
                </a:buClr>
                <a:buSzPts val="1600"/>
                <a:buFont typeface="Constantia"/>
                <a:buNone/>
              </a:pPr>
              <a:r>
                <a:rPr lang="en-US" sz="1600">
                  <a:solidFill>
                    <a:srgbClr val="E58B06"/>
                  </a:solidFill>
                  <a:latin typeface="Constantia"/>
                  <a:ea typeface="Constantia"/>
                  <a:cs typeface="Constantia"/>
                  <a:sym typeface="Constantia"/>
                </a:rPr>
                <a:t>Best Practices</a:t>
              </a:r>
              <a:endParaRPr sz="1600">
                <a:solidFill>
                  <a:srgbClr val="E58B06"/>
                </a:solidFill>
                <a:latin typeface="Constantia"/>
                <a:ea typeface="Constantia"/>
                <a:cs typeface="Constantia"/>
                <a:sym typeface="Constantia"/>
              </a:endParaRPr>
            </a:p>
          </p:txBody>
        </p:sp>
      </p:grpSp>
      <p:cxnSp>
        <p:nvCxnSpPr>
          <p:cNvPr id="289" name="Google Shape;289;p15"/>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311426"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4800"/>
              <a:buFont typeface="Constantia"/>
              <a:buNone/>
            </a:pPr>
            <a:r>
              <a:rPr b="1" i="0" lang="en-US" sz="4800" u="none" cap="none" strike="noStrike">
                <a:solidFill>
                  <a:srgbClr val="FCCE8A"/>
                </a:solidFill>
                <a:latin typeface="Constantia"/>
                <a:ea typeface="Constantia"/>
                <a:cs typeface="Constantia"/>
                <a:sym typeface="Constantia"/>
              </a:rPr>
              <a:t>Differentiating Performance from scalability</a:t>
            </a:r>
            <a:endParaRPr/>
          </a:p>
        </p:txBody>
      </p:sp>
      <p:cxnSp>
        <p:nvCxnSpPr>
          <p:cNvPr id="296" name="Google Shape;296;p16"/>
          <p:cNvCxnSpPr/>
          <p:nvPr/>
        </p:nvCxnSpPr>
        <p:spPr>
          <a:xfrm>
            <a:off x="-233639" y="1447800"/>
            <a:ext cx="12188825" cy="0"/>
          </a:xfrm>
          <a:prstGeom prst="straightConnector1">
            <a:avLst/>
          </a:prstGeom>
          <a:noFill/>
          <a:ln cap="flat" cmpd="sng" w="10775">
            <a:solidFill>
              <a:schemeClr val="accent1"/>
            </a:solidFill>
            <a:prstDash val="solid"/>
            <a:round/>
            <a:headEnd len="sm" w="sm" type="none"/>
            <a:tailEnd len="sm" w="sm" type="none"/>
          </a:ln>
        </p:spPr>
      </p:cxnSp>
      <p:sp>
        <p:nvSpPr>
          <p:cNvPr id="297" name="Google Shape;297;p16"/>
          <p:cNvSpPr/>
          <p:nvPr/>
        </p:nvSpPr>
        <p:spPr>
          <a:xfrm>
            <a:off x="376099" y="2253470"/>
            <a:ext cx="4800600" cy="609598"/>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E58B06"/>
                </a:solidFill>
                <a:latin typeface="Constantia"/>
                <a:ea typeface="Constantia"/>
                <a:cs typeface="Constantia"/>
                <a:sym typeface="Constantia"/>
              </a:rPr>
              <a:t>Time-behavior</a:t>
            </a:r>
            <a:endParaRPr/>
          </a:p>
        </p:txBody>
      </p:sp>
      <p:sp>
        <p:nvSpPr>
          <p:cNvPr id="298" name="Google Shape;298;p16"/>
          <p:cNvSpPr/>
          <p:nvPr/>
        </p:nvSpPr>
        <p:spPr>
          <a:xfrm>
            <a:off x="374374" y="3261360"/>
            <a:ext cx="4800600" cy="609598"/>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E58B06"/>
                </a:solidFill>
                <a:latin typeface="Constantia"/>
                <a:ea typeface="Constantia"/>
                <a:cs typeface="Constantia"/>
                <a:sym typeface="Constantia"/>
              </a:rPr>
              <a:t>Resource Utilization</a:t>
            </a:r>
            <a:endParaRPr/>
          </a:p>
        </p:txBody>
      </p:sp>
      <p:sp>
        <p:nvSpPr>
          <p:cNvPr id="299" name="Google Shape;299;p16"/>
          <p:cNvSpPr/>
          <p:nvPr/>
        </p:nvSpPr>
        <p:spPr>
          <a:xfrm>
            <a:off x="379412" y="4191000"/>
            <a:ext cx="4800600" cy="609598"/>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E58B06"/>
                </a:solidFill>
                <a:latin typeface="Constantia"/>
                <a:ea typeface="Constantia"/>
                <a:cs typeface="Constantia"/>
                <a:sym typeface="Constantia"/>
              </a:rPr>
              <a:t>Capacity degree</a:t>
            </a:r>
            <a:endParaRPr/>
          </a:p>
        </p:txBody>
      </p:sp>
      <p:pic>
        <p:nvPicPr>
          <p:cNvPr descr="https://blog.professorbeekums.com/img/2017/8/scalability.png" id="300" name="Google Shape;300;p16"/>
          <p:cNvPicPr preferRelativeResize="0"/>
          <p:nvPr/>
        </p:nvPicPr>
        <p:blipFill rotWithShape="1">
          <a:blip r:embed="rId3">
            <a:alphaModFix/>
          </a:blip>
          <a:srcRect b="0" l="0" r="0" t="0"/>
          <a:stretch/>
        </p:blipFill>
        <p:spPr>
          <a:xfrm>
            <a:off x="5860775" y="2060458"/>
            <a:ext cx="4682490" cy="281634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descr="User" id="305" name="Google Shape;305;p17"/>
          <p:cNvPicPr preferRelativeResize="0"/>
          <p:nvPr/>
        </p:nvPicPr>
        <p:blipFill rotWithShape="1">
          <a:blip r:embed="rId3">
            <a:alphaModFix/>
          </a:blip>
          <a:srcRect b="0" l="0" r="0" t="0"/>
          <a:stretch/>
        </p:blipFill>
        <p:spPr>
          <a:xfrm>
            <a:off x="405706" y="3551455"/>
            <a:ext cx="685800" cy="685800"/>
          </a:xfrm>
          <a:prstGeom prst="rect">
            <a:avLst/>
          </a:prstGeom>
          <a:noFill/>
          <a:ln>
            <a:noFill/>
          </a:ln>
        </p:spPr>
      </p:pic>
      <p:pic>
        <p:nvPicPr>
          <p:cNvPr id="306" name="Google Shape;306;p17"/>
          <p:cNvPicPr preferRelativeResize="0"/>
          <p:nvPr/>
        </p:nvPicPr>
        <p:blipFill rotWithShape="1">
          <a:blip r:embed="rId4">
            <a:alphaModFix/>
          </a:blip>
          <a:srcRect b="55317" l="14872" r="74102" t="32909"/>
          <a:stretch/>
        </p:blipFill>
        <p:spPr>
          <a:xfrm>
            <a:off x="2055808" y="3520975"/>
            <a:ext cx="1143000" cy="754380"/>
          </a:xfrm>
          <a:prstGeom prst="rect">
            <a:avLst/>
          </a:prstGeom>
          <a:noFill/>
          <a:ln>
            <a:noFill/>
          </a:ln>
        </p:spPr>
      </p:pic>
      <p:sp>
        <p:nvSpPr>
          <p:cNvPr id="307" name="Google Shape;307;p17"/>
          <p:cNvSpPr/>
          <p:nvPr/>
        </p:nvSpPr>
        <p:spPr>
          <a:xfrm>
            <a:off x="3984377" y="2325247"/>
            <a:ext cx="1828800" cy="762000"/>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E58B06"/>
                </a:solidFill>
                <a:latin typeface="Constantia"/>
                <a:ea typeface="Constantia"/>
                <a:cs typeface="Constantia"/>
                <a:sym typeface="Constantia"/>
              </a:rPr>
              <a:t>Third Party Plugin</a:t>
            </a:r>
            <a:endParaRPr/>
          </a:p>
        </p:txBody>
      </p:sp>
      <p:sp>
        <p:nvSpPr>
          <p:cNvPr id="308" name="Google Shape;308;p17"/>
          <p:cNvSpPr/>
          <p:nvPr/>
        </p:nvSpPr>
        <p:spPr>
          <a:xfrm>
            <a:off x="3984377" y="3513355"/>
            <a:ext cx="1828800" cy="762000"/>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E58B06"/>
                </a:solidFill>
                <a:latin typeface="Constantia"/>
                <a:ea typeface="Constantia"/>
                <a:cs typeface="Constantia"/>
                <a:sym typeface="Constantia"/>
              </a:rPr>
              <a:t>Management Platform Core Services</a:t>
            </a:r>
            <a:endParaRPr/>
          </a:p>
        </p:txBody>
      </p:sp>
      <p:sp>
        <p:nvSpPr>
          <p:cNvPr id="309" name="Google Shape;309;p17"/>
          <p:cNvSpPr/>
          <p:nvPr/>
        </p:nvSpPr>
        <p:spPr>
          <a:xfrm>
            <a:off x="3984377" y="4732555"/>
            <a:ext cx="1828800" cy="1035708"/>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E58B06"/>
                </a:solidFill>
                <a:latin typeface="Constantia"/>
                <a:ea typeface="Constantia"/>
                <a:cs typeface="Constantia"/>
                <a:sym typeface="Constantia"/>
              </a:rPr>
              <a:t>Event Aggregator Service</a:t>
            </a:r>
            <a:endParaRPr/>
          </a:p>
        </p:txBody>
      </p:sp>
      <p:sp>
        <p:nvSpPr>
          <p:cNvPr id="310" name="Google Shape;310;p17"/>
          <p:cNvSpPr/>
          <p:nvPr/>
        </p:nvSpPr>
        <p:spPr>
          <a:xfrm>
            <a:off x="6475412" y="2209800"/>
            <a:ext cx="2057396" cy="962123"/>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E58B06"/>
                </a:solidFill>
                <a:latin typeface="Constantia"/>
                <a:ea typeface="Constantia"/>
                <a:cs typeface="Constantia"/>
                <a:sym typeface="Constantia"/>
              </a:rPr>
              <a:t>Data Collection Service</a:t>
            </a:r>
            <a:endParaRPr/>
          </a:p>
        </p:txBody>
      </p:sp>
      <p:sp>
        <p:nvSpPr>
          <p:cNvPr id="311" name="Google Shape;311;p17"/>
          <p:cNvSpPr/>
          <p:nvPr/>
        </p:nvSpPr>
        <p:spPr>
          <a:xfrm>
            <a:off x="6930234" y="3475255"/>
            <a:ext cx="685800" cy="914400"/>
          </a:xfrm>
          <a:prstGeom prst="can">
            <a:avLst>
              <a:gd fmla="val 25000"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CCE8A"/>
                </a:solidFill>
                <a:latin typeface="Constantia"/>
                <a:ea typeface="Constantia"/>
                <a:cs typeface="Constantia"/>
                <a:sym typeface="Constantia"/>
              </a:rPr>
              <a:t>DB</a:t>
            </a:r>
            <a:endParaRPr/>
          </a:p>
        </p:txBody>
      </p:sp>
      <p:sp>
        <p:nvSpPr>
          <p:cNvPr id="312" name="Google Shape;312;p17"/>
          <p:cNvSpPr/>
          <p:nvPr/>
        </p:nvSpPr>
        <p:spPr>
          <a:xfrm>
            <a:off x="1065208" y="3818156"/>
            <a:ext cx="259788" cy="114300"/>
          </a:xfrm>
          <a:prstGeom prst="flowChartPredefinedProcess">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cxnSp>
        <p:nvCxnSpPr>
          <p:cNvPr id="313" name="Google Shape;313;p17"/>
          <p:cNvCxnSpPr/>
          <p:nvPr/>
        </p:nvCxnSpPr>
        <p:spPr>
          <a:xfrm>
            <a:off x="4722808" y="3087247"/>
            <a:ext cx="0" cy="388008"/>
          </a:xfrm>
          <a:prstGeom prst="straightConnector1">
            <a:avLst/>
          </a:prstGeom>
          <a:noFill/>
          <a:ln cap="flat" cmpd="sng" w="10775">
            <a:solidFill>
              <a:schemeClr val="accent1"/>
            </a:solidFill>
            <a:prstDash val="solid"/>
            <a:round/>
            <a:headEnd len="sm" w="sm" type="none"/>
            <a:tailEnd len="med" w="med" type="triangle"/>
          </a:ln>
        </p:spPr>
      </p:cxnSp>
      <p:cxnSp>
        <p:nvCxnSpPr>
          <p:cNvPr id="314" name="Google Shape;314;p17"/>
          <p:cNvCxnSpPr>
            <a:stCxn id="306" idx="3"/>
            <a:endCxn id="308" idx="1"/>
          </p:cNvCxnSpPr>
          <p:nvPr/>
        </p:nvCxnSpPr>
        <p:spPr>
          <a:xfrm flipH="1" rot="10800000">
            <a:off x="3198808" y="3894265"/>
            <a:ext cx="785700" cy="3900"/>
          </a:xfrm>
          <a:prstGeom prst="straightConnector1">
            <a:avLst/>
          </a:prstGeom>
          <a:noFill/>
          <a:ln cap="flat" cmpd="sng" w="10775">
            <a:solidFill>
              <a:schemeClr val="accent1"/>
            </a:solidFill>
            <a:prstDash val="solid"/>
            <a:round/>
            <a:headEnd len="sm" w="sm" type="none"/>
            <a:tailEnd len="med" w="med" type="triangle"/>
          </a:ln>
        </p:spPr>
      </p:cxnSp>
      <p:pic>
        <p:nvPicPr>
          <p:cNvPr descr="Monitor" id="315" name="Google Shape;315;p17"/>
          <p:cNvPicPr preferRelativeResize="0"/>
          <p:nvPr/>
        </p:nvPicPr>
        <p:blipFill rotWithShape="1">
          <a:blip r:embed="rId5">
            <a:alphaModFix/>
          </a:blip>
          <a:srcRect b="0" l="0" r="0" t="0"/>
          <a:stretch/>
        </p:blipFill>
        <p:spPr>
          <a:xfrm>
            <a:off x="9894181" y="4392405"/>
            <a:ext cx="488623" cy="488623"/>
          </a:xfrm>
          <a:prstGeom prst="rect">
            <a:avLst/>
          </a:prstGeom>
          <a:noFill/>
          <a:ln>
            <a:noFill/>
          </a:ln>
        </p:spPr>
      </p:pic>
      <p:pic>
        <p:nvPicPr>
          <p:cNvPr descr="Monitor" id="316" name="Google Shape;316;p17"/>
          <p:cNvPicPr preferRelativeResize="0"/>
          <p:nvPr/>
        </p:nvPicPr>
        <p:blipFill rotWithShape="1">
          <a:blip r:embed="rId5">
            <a:alphaModFix/>
          </a:blip>
          <a:srcRect b="0" l="0" r="0" t="0"/>
          <a:stretch/>
        </p:blipFill>
        <p:spPr>
          <a:xfrm>
            <a:off x="11580808" y="4648797"/>
            <a:ext cx="488623" cy="488623"/>
          </a:xfrm>
          <a:prstGeom prst="rect">
            <a:avLst/>
          </a:prstGeom>
          <a:noFill/>
          <a:ln>
            <a:noFill/>
          </a:ln>
        </p:spPr>
      </p:pic>
      <p:pic>
        <p:nvPicPr>
          <p:cNvPr descr="Monitor" id="317" name="Google Shape;317;p17"/>
          <p:cNvPicPr preferRelativeResize="0"/>
          <p:nvPr/>
        </p:nvPicPr>
        <p:blipFill rotWithShape="1">
          <a:blip r:embed="rId5">
            <a:alphaModFix/>
          </a:blip>
          <a:srcRect b="0" l="0" r="0" t="0"/>
          <a:stretch/>
        </p:blipFill>
        <p:spPr>
          <a:xfrm>
            <a:off x="11121230" y="5174043"/>
            <a:ext cx="488623" cy="488623"/>
          </a:xfrm>
          <a:prstGeom prst="rect">
            <a:avLst/>
          </a:prstGeom>
          <a:noFill/>
          <a:ln>
            <a:noFill/>
          </a:ln>
        </p:spPr>
      </p:pic>
      <p:pic>
        <p:nvPicPr>
          <p:cNvPr descr="Monitor" id="318" name="Google Shape;318;p17"/>
          <p:cNvPicPr preferRelativeResize="0"/>
          <p:nvPr/>
        </p:nvPicPr>
        <p:blipFill rotWithShape="1">
          <a:blip r:embed="rId5">
            <a:alphaModFix/>
          </a:blip>
          <a:srcRect b="0" l="0" r="0" t="0"/>
          <a:stretch/>
        </p:blipFill>
        <p:spPr>
          <a:xfrm>
            <a:off x="10693880" y="4380619"/>
            <a:ext cx="488623" cy="488623"/>
          </a:xfrm>
          <a:prstGeom prst="rect">
            <a:avLst/>
          </a:prstGeom>
          <a:noFill/>
          <a:ln>
            <a:noFill/>
          </a:ln>
        </p:spPr>
      </p:pic>
      <p:cxnSp>
        <p:nvCxnSpPr>
          <p:cNvPr id="319" name="Google Shape;319;p17"/>
          <p:cNvCxnSpPr>
            <a:endCxn id="309" idx="3"/>
          </p:cNvCxnSpPr>
          <p:nvPr/>
        </p:nvCxnSpPr>
        <p:spPr>
          <a:xfrm flipH="1">
            <a:off x="5813177" y="4580509"/>
            <a:ext cx="4116300" cy="669900"/>
          </a:xfrm>
          <a:prstGeom prst="straightConnector1">
            <a:avLst/>
          </a:prstGeom>
          <a:noFill/>
          <a:ln cap="flat" cmpd="sng" w="10775">
            <a:solidFill>
              <a:schemeClr val="accent1"/>
            </a:solidFill>
            <a:prstDash val="solid"/>
            <a:round/>
            <a:headEnd len="sm" w="sm" type="none"/>
            <a:tailEnd len="med" w="med" type="triangle"/>
          </a:ln>
        </p:spPr>
      </p:cxnSp>
      <p:cxnSp>
        <p:nvCxnSpPr>
          <p:cNvPr id="320" name="Google Shape;320;p17"/>
          <p:cNvCxnSpPr/>
          <p:nvPr/>
        </p:nvCxnSpPr>
        <p:spPr>
          <a:xfrm flipH="1">
            <a:off x="5813177" y="4732555"/>
            <a:ext cx="5097542" cy="533400"/>
          </a:xfrm>
          <a:prstGeom prst="straightConnector1">
            <a:avLst/>
          </a:prstGeom>
          <a:noFill/>
          <a:ln cap="flat" cmpd="sng" w="10775">
            <a:solidFill>
              <a:schemeClr val="accent1"/>
            </a:solidFill>
            <a:prstDash val="solid"/>
            <a:round/>
            <a:headEnd len="sm" w="sm" type="none"/>
            <a:tailEnd len="med" w="med" type="triangle"/>
          </a:ln>
        </p:spPr>
      </p:cxnSp>
      <p:cxnSp>
        <p:nvCxnSpPr>
          <p:cNvPr id="321" name="Google Shape;321;p17"/>
          <p:cNvCxnSpPr>
            <a:stCxn id="316" idx="1"/>
          </p:cNvCxnSpPr>
          <p:nvPr/>
        </p:nvCxnSpPr>
        <p:spPr>
          <a:xfrm flipH="1">
            <a:off x="5813308" y="4893108"/>
            <a:ext cx="5767500" cy="466200"/>
          </a:xfrm>
          <a:prstGeom prst="straightConnector1">
            <a:avLst/>
          </a:prstGeom>
          <a:noFill/>
          <a:ln cap="flat" cmpd="sng" w="10775">
            <a:solidFill>
              <a:schemeClr val="accent1"/>
            </a:solidFill>
            <a:prstDash val="solid"/>
            <a:round/>
            <a:headEnd len="sm" w="sm" type="none"/>
            <a:tailEnd len="med" w="med" type="triangle"/>
          </a:ln>
        </p:spPr>
      </p:cxnSp>
      <p:cxnSp>
        <p:nvCxnSpPr>
          <p:cNvPr id="322" name="Google Shape;322;p17"/>
          <p:cNvCxnSpPr>
            <a:stCxn id="317" idx="1"/>
          </p:cNvCxnSpPr>
          <p:nvPr/>
        </p:nvCxnSpPr>
        <p:spPr>
          <a:xfrm rot="10800000">
            <a:off x="5813030" y="5418354"/>
            <a:ext cx="5308200" cy="0"/>
          </a:xfrm>
          <a:prstGeom prst="straightConnector1">
            <a:avLst/>
          </a:prstGeom>
          <a:noFill/>
          <a:ln cap="flat" cmpd="sng" w="10775">
            <a:solidFill>
              <a:schemeClr val="accent1"/>
            </a:solidFill>
            <a:prstDash val="solid"/>
            <a:round/>
            <a:headEnd len="sm" w="sm" type="none"/>
            <a:tailEnd len="med" w="med" type="triangle"/>
          </a:ln>
        </p:spPr>
      </p:cxnSp>
      <p:cxnSp>
        <p:nvCxnSpPr>
          <p:cNvPr id="323" name="Google Shape;323;p17"/>
          <p:cNvCxnSpPr/>
          <p:nvPr/>
        </p:nvCxnSpPr>
        <p:spPr>
          <a:xfrm rot="10800000">
            <a:off x="5813177" y="5487870"/>
            <a:ext cx="4777031" cy="244311"/>
          </a:xfrm>
          <a:prstGeom prst="straightConnector1">
            <a:avLst/>
          </a:prstGeom>
          <a:noFill/>
          <a:ln cap="flat" cmpd="sng" w="10775">
            <a:solidFill>
              <a:schemeClr val="accent1"/>
            </a:solidFill>
            <a:prstDash val="solid"/>
            <a:round/>
            <a:headEnd len="sm" w="sm" type="none"/>
            <a:tailEnd len="med" w="med" type="triangle"/>
          </a:ln>
        </p:spPr>
      </p:cxnSp>
      <p:pic>
        <p:nvPicPr>
          <p:cNvPr descr="Monitor" id="324" name="Google Shape;324;p17"/>
          <p:cNvPicPr preferRelativeResize="0"/>
          <p:nvPr/>
        </p:nvPicPr>
        <p:blipFill rotWithShape="1">
          <a:blip r:embed="rId5">
            <a:alphaModFix/>
          </a:blip>
          <a:srcRect b="0" l="0" r="0" t="0"/>
          <a:stretch/>
        </p:blipFill>
        <p:spPr>
          <a:xfrm>
            <a:off x="10556407" y="5557384"/>
            <a:ext cx="488623" cy="488623"/>
          </a:xfrm>
          <a:prstGeom prst="rect">
            <a:avLst/>
          </a:prstGeom>
          <a:noFill/>
          <a:ln>
            <a:noFill/>
          </a:ln>
        </p:spPr>
      </p:pic>
      <p:pic>
        <p:nvPicPr>
          <p:cNvPr descr="Document" id="325" name="Google Shape;325;p17"/>
          <p:cNvPicPr preferRelativeResize="0"/>
          <p:nvPr/>
        </p:nvPicPr>
        <p:blipFill rotWithShape="1">
          <a:blip r:embed="rId6">
            <a:alphaModFix/>
          </a:blip>
          <a:srcRect b="0" l="0" r="0" t="0"/>
          <a:stretch/>
        </p:blipFill>
        <p:spPr>
          <a:xfrm>
            <a:off x="10259678" y="5559388"/>
            <a:ext cx="172793" cy="172793"/>
          </a:xfrm>
          <a:prstGeom prst="rect">
            <a:avLst/>
          </a:prstGeom>
          <a:noFill/>
          <a:ln>
            <a:noFill/>
          </a:ln>
        </p:spPr>
      </p:pic>
      <p:pic>
        <p:nvPicPr>
          <p:cNvPr descr="Document" id="326" name="Google Shape;326;p17"/>
          <p:cNvPicPr preferRelativeResize="0"/>
          <p:nvPr/>
        </p:nvPicPr>
        <p:blipFill rotWithShape="1">
          <a:blip r:embed="rId6">
            <a:alphaModFix/>
          </a:blip>
          <a:srcRect b="0" l="0" r="0" t="0"/>
          <a:stretch/>
        </p:blipFill>
        <p:spPr>
          <a:xfrm>
            <a:off x="9635443" y="4401326"/>
            <a:ext cx="193811" cy="193811"/>
          </a:xfrm>
          <a:prstGeom prst="rect">
            <a:avLst/>
          </a:prstGeom>
          <a:noFill/>
          <a:ln>
            <a:noFill/>
          </a:ln>
        </p:spPr>
      </p:pic>
      <p:pic>
        <p:nvPicPr>
          <p:cNvPr descr="Document" id="327" name="Google Shape;327;p17"/>
          <p:cNvPicPr preferRelativeResize="0"/>
          <p:nvPr/>
        </p:nvPicPr>
        <p:blipFill rotWithShape="1">
          <a:blip r:embed="rId6">
            <a:alphaModFix/>
          </a:blip>
          <a:srcRect b="0" l="0" r="0" t="0"/>
          <a:stretch/>
        </p:blipFill>
        <p:spPr>
          <a:xfrm>
            <a:off x="11390444" y="4638522"/>
            <a:ext cx="203939" cy="203939"/>
          </a:xfrm>
          <a:prstGeom prst="rect">
            <a:avLst/>
          </a:prstGeom>
          <a:noFill/>
          <a:ln>
            <a:noFill/>
          </a:ln>
        </p:spPr>
      </p:pic>
      <p:pic>
        <p:nvPicPr>
          <p:cNvPr descr="Document" id="328" name="Google Shape;328;p17"/>
          <p:cNvPicPr preferRelativeResize="0"/>
          <p:nvPr/>
        </p:nvPicPr>
        <p:blipFill rotWithShape="1">
          <a:blip r:embed="rId6">
            <a:alphaModFix/>
          </a:blip>
          <a:srcRect b="0" l="0" r="0" t="0"/>
          <a:stretch/>
        </p:blipFill>
        <p:spPr>
          <a:xfrm>
            <a:off x="10864606" y="5204336"/>
            <a:ext cx="180424" cy="180424"/>
          </a:xfrm>
          <a:prstGeom prst="rect">
            <a:avLst/>
          </a:prstGeom>
          <a:noFill/>
          <a:ln>
            <a:noFill/>
          </a:ln>
        </p:spPr>
      </p:pic>
      <p:sp>
        <p:nvSpPr>
          <p:cNvPr id="329" name="Google Shape;329;p17"/>
          <p:cNvSpPr/>
          <p:nvPr/>
        </p:nvSpPr>
        <p:spPr>
          <a:xfrm rot="-5400000">
            <a:off x="8373252" y="3165242"/>
            <a:ext cx="2652859" cy="2282283"/>
          </a:xfrm>
          <a:prstGeom prst="leftUpArrow">
            <a:avLst/>
          </a:prstGeom>
          <a:solidFill>
            <a:schemeClr val="accent1"/>
          </a:solidFill>
          <a:ln cap="flat" cmpd="sng" w="10775">
            <a:solidFill>
              <a:srgbClr val="B15917"/>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0" name="Google Shape;330;p17"/>
          <p:cNvSpPr/>
          <p:nvPr/>
        </p:nvSpPr>
        <p:spPr>
          <a:xfrm rot="-5400000">
            <a:off x="8932633" y="1813220"/>
            <a:ext cx="2478557" cy="3302741"/>
          </a:xfrm>
          <a:prstGeom prst="leftUpArrow">
            <a:avLst/>
          </a:prstGeom>
          <a:solidFill>
            <a:schemeClr val="accent1"/>
          </a:solidFill>
          <a:ln cap="flat" cmpd="sng" w="19050">
            <a:solidFill>
              <a:srgbClr val="B1591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1" name="Google Shape;331;p17"/>
          <p:cNvSpPr/>
          <p:nvPr/>
        </p:nvSpPr>
        <p:spPr>
          <a:xfrm rot="-5400000">
            <a:off x="8843770" y="2123864"/>
            <a:ext cx="1992234" cy="2562690"/>
          </a:xfrm>
          <a:prstGeom prst="leftUpArrow">
            <a:avLst/>
          </a:prstGeom>
          <a:solidFill>
            <a:schemeClr val="accent1"/>
          </a:solidFill>
          <a:ln cap="flat" cmpd="sng" w="19050">
            <a:solidFill>
              <a:srgbClr val="B15917"/>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2" name="Google Shape;332;p17"/>
          <p:cNvSpPr/>
          <p:nvPr/>
        </p:nvSpPr>
        <p:spPr>
          <a:xfrm rot="-5400000">
            <a:off x="8528909" y="2699242"/>
            <a:ext cx="1760399" cy="1701138"/>
          </a:xfrm>
          <a:prstGeom prst="leftUpArrow">
            <a:avLst/>
          </a:prstGeom>
          <a:solidFill>
            <a:schemeClr val="accent1"/>
          </a:solidFill>
          <a:ln cap="flat" cmpd="sng" w="19050">
            <a:solidFill>
              <a:srgbClr val="B15917"/>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3" name="Google Shape;333;p17"/>
          <p:cNvSpPr/>
          <p:nvPr/>
        </p:nvSpPr>
        <p:spPr>
          <a:xfrm rot="-5400000">
            <a:off x="8757180" y="2622153"/>
            <a:ext cx="2382174" cy="2807885"/>
          </a:xfrm>
          <a:prstGeom prst="leftUpArrow">
            <a:avLst/>
          </a:prstGeom>
          <a:solidFill>
            <a:schemeClr val="accent1"/>
          </a:solidFill>
          <a:ln cap="flat" cmpd="sng" w="10775">
            <a:solidFill>
              <a:srgbClr val="B15917"/>
            </a:solidFill>
            <a:prstDash val="lg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cxnSp>
        <p:nvCxnSpPr>
          <p:cNvPr id="334" name="Google Shape;334;p17"/>
          <p:cNvCxnSpPr/>
          <p:nvPr/>
        </p:nvCxnSpPr>
        <p:spPr>
          <a:xfrm>
            <a:off x="4722808" y="4275355"/>
            <a:ext cx="0" cy="455677"/>
          </a:xfrm>
          <a:prstGeom prst="straightConnector1">
            <a:avLst/>
          </a:prstGeom>
          <a:noFill/>
          <a:ln cap="flat" cmpd="sng" w="10775">
            <a:solidFill>
              <a:schemeClr val="accent1"/>
            </a:solidFill>
            <a:prstDash val="solid"/>
            <a:round/>
            <a:headEnd len="sm" w="sm" type="none"/>
            <a:tailEnd len="med" w="med" type="triangle"/>
          </a:ln>
        </p:spPr>
      </p:cxnSp>
      <p:cxnSp>
        <p:nvCxnSpPr>
          <p:cNvPr id="335" name="Google Shape;335;p17"/>
          <p:cNvCxnSpPr/>
          <p:nvPr/>
        </p:nvCxnSpPr>
        <p:spPr>
          <a:xfrm flipH="1" rot="10800000">
            <a:off x="5103808" y="4046755"/>
            <a:ext cx="1826426" cy="684277"/>
          </a:xfrm>
          <a:prstGeom prst="straightConnector1">
            <a:avLst/>
          </a:prstGeom>
          <a:noFill/>
          <a:ln cap="flat" cmpd="sng" w="10775">
            <a:solidFill>
              <a:schemeClr val="accent1"/>
            </a:solidFill>
            <a:prstDash val="solid"/>
            <a:round/>
            <a:headEnd len="sm" w="sm" type="none"/>
            <a:tailEnd len="med" w="med" type="triangle"/>
          </a:ln>
        </p:spPr>
      </p:cxnSp>
      <p:cxnSp>
        <p:nvCxnSpPr>
          <p:cNvPr id="336" name="Google Shape;336;p17"/>
          <p:cNvCxnSpPr/>
          <p:nvPr/>
        </p:nvCxnSpPr>
        <p:spPr>
          <a:xfrm>
            <a:off x="5827393" y="3750673"/>
            <a:ext cx="1124972" cy="0"/>
          </a:xfrm>
          <a:prstGeom prst="straightConnector1">
            <a:avLst/>
          </a:prstGeom>
          <a:noFill/>
          <a:ln cap="flat" cmpd="sng" w="10775">
            <a:solidFill>
              <a:schemeClr val="accent1"/>
            </a:solidFill>
            <a:prstDash val="solid"/>
            <a:round/>
            <a:headEnd len="sm" w="sm" type="none"/>
            <a:tailEnd len="med" w="med" type="triangle"/>
          </a:ln>
        </p:spPr>
      </p:cxnSp>
      <p:cxnSp>
        <p:nvCxnSpPr>
          <p:cNvPr id="337" name="Google Shape;337;p17"/>
          <p:cNvCxnSpPr/>
          <p:nvPr/>
        </p:nvCxnSpPr>
        <p:spPr>
          <a:xfrm>
            <a:off x="5813177" y="2835008"/>
            <a:ext cx="662235" cy="0"/>
          </a:xfrm>
          <a:prstGeom prst="straightConnector1">
            <a:avLst/>
          </a:prstGeom>
          <a:noFill/>
          <a:ln cap="flat" cmpd="sng" w="10775">
            <a:solidFill>
              <a:schemeClr val="accent1"/>
            </a:solidFill>
            <a:prstDash val="solid"/>
            <a:round/>
            <a:headEnd len="sm" w="sm" type="none"/>
            <a:tailEnd len="med" w="med" type="triangle"/>
          </a:ln>
        </p:spPr>
      </p:cxnSp>
      <p:cxnSp>
        <p:nvCxnSpPr>
          <p:cNvPr id="338" name="Google Shape;338;p17"/>
          <p:cNvCxnSpPr>
            <a:endCxn id="306" idx="1"/>
          </p:cNvCxnSpPr>
          <p:nvPr/>
        </p:nvCxnSpPr>
        <p:spPr>
          <a:xfrm>
            <a:off x="1065208" y="3894265"/>
            <a:ext cx="990600" cy="3900"/>
          </a:xfrm>
          <a:prstGeom prst="straightConnector1">
            <a:avLst/>
          </a:prstGeom>
          <a:noFill/>
          <a:ln cap="flat" cmpd="sng" w="10775">
            <a:solidFill>
              <a:schemeClr val="accent1"/>
            </a:solidFill>
            <a:prstDash val="solid"/>
            <a:round/>
            <a:headEnd len="sm" w="sm" type="none"/>
            <a:tailEnd len="med" w="med" type="triangle"/>
          </a:ln>
        </p:spPr>
      </p:cxnSp>
      <p:pic>
        <p:nvPicPr>
          <p:cNvPr descr="Document" id="339" name="Google Shape;339;p17"/>
          <p:cNvPicPr preferRelativeResize="0"/>
          <p:nvPr/>
        </p:nvPicPr>
        <p:blipFill rotWithShape="1">
          <a:blip r:embed="rId6">
            <a:alphaModFix/>
          </a:blip>
          <a:srcRect b="0" l="0" r="0" t="0"/>
          <a:stretch/>
        </p:blipFill>
        <p:spPr>
          <a:xfrm>
            <a:off x="10512749" y="4553332"/>
            <a:ext cx="193811" cy="193811"/>
          </a:xfrm>
          <a:prstGeom prst="rect">
            <a:avLst/>
          </a:prstGeom>
          <a:noFill/>
          <a:ln>
            <a:noFill/>
          </a:ln>
        </p:spPr>
      </p:pic>
      <p:sp>
        <p:nvSpPr>
          <p:cNvPr id="340" name="Google Shape;340;p17"/>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Reference Application</a:t>
            </a:r>
            <a:endParaRPr/>
          </a:p>
        </p:txBody>
      </p:sp>
      <p:cxnSp>
        <p:nvCxnSpPr>
          <p:cNvPr id="341" name="Google Shape;341;p17"/>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18"/>
          <p:cNvSpPr txBox="1"/>
          <p:nvPr/>
        </p:nvSpPr>
        <p:spPr>
          <a:xfrm>
            <a:off x="0" y="6516368"/>
            <a:ext cx="990600" cy="7571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PNSQC</a:t>
            </a:r>
            <a:r>
              <a:rPr lang="en-US" sz="2400">
                <a:solidFill>
                  <a:schemeClr val="dk1"/>
                </a:solidFill>
                <a:latin typeface="Constantia"/>
                <a:ea typeface="Constantia"/>
                <a:cs typeface="Constantia"/>
                <a:sym typeface="Constantia"/>
              </a:rPr>
              <a:t> ™</a:t>
            </a:r>
            <a:endParaRPr sz="2400">
              <a:solidFill>
                <a:schemeClr val="lt1"/>
              </a:solidFill>
              <a:latin typeface="Constantia"/>
              <a:ea typeface="Constantia"/>
              <a:cs typeface="Constantia"/>
              <a:sym typeface="Constantia"/>
            </a:endParaRPr>
          </a:p>
        </p:txBody>
      </p:sp>
      <p:sp>
        <p:nvSpPr>
          <p:cNvPr id="347" name="Google Shape;347;p18"/>
          <p:cNvSpPr/>
          <p:nvPr/>
        </p:nvSpPr>
        <p:spPr>
          <a:xfrm>
            <a:off x="303212" y="1407188"/>
            <a:ext cx="2057400" cy="73152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E58B06"/>
                </a:solidFill>
                <a:latin typeface="Constantia"/>
                <a:ea typeface="Constantia"/>
                <a:cs typeface="Constantia"/>
                <a:sym typeface="Constantia"/>
              </a:rPr>
              <a:t>End User perspective</a:t>
            </a:r>
            <a:endParaRPr/>
          </a:p>
        </p:txBody>
      </p:sp>
      <p:sp>
        <p:nvSpPr>
          <p:cNvPr id="348" name="Google Shape;348;p18"/>
          <p:cNvSpPr/>
          <p:nvPr/>
        </p:nvSpPr>
        <p:spPr>
          <a:xfrm>
            <a:off x="265112" y="2482250"/>
            <a:ext cx="2057400" cy="73152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E58B06"/>
                </a:solidFill>
                <a:latin typeface="Constantia"/>
                <a:ea typeface="Constantia"/>
                <a:cs typeface="Constantia"/>
                <a:sym typeface="Constantia"/>
              </a:rPr>
              <a:t>Process perspective</a:t>
            </a:r>
            <a:endParaRPr/>
          </a:p>
        </p:txBody>
      </p:sp>
      <p:sp>
        <p:nvSpPr>
          <p:cNvPr id="349" name="Google Shape;349;p18"/>
          <p:cNvSpPr/>
          <p:nvPr/>
        </p:nvSpPr>
        <p:spPr>
          <a:xfrm>
            <a:off x="265112" y="3581618"/>
            <a:ext cx="2057400" cy="73152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E58B06"/>
                </a:solidFill>
                <a:latin typeface="Constantia"/>
                <a:ea typeface="Constantia"/>
                <a:cs typeface="Constantia"/>
                <a:sym typeface="Constantia"/>
              </a:rPr>
              <a:t>Product perspective</a:t>
            </a:r>
            <a:endParaRPr/>
          </a:p>
        </p:txBody>
      </p:sp>
      <p:sp>
        <p:nvSpPr>
          <p:cNvPr id="350" name="Google Shape;350;p18"/>
          <p:cNvSpPr/>
          <p:nvPr/>
        </p:nvSpPr>
        <p:spPr>
          <a:xfrm>
            <a:off x="275247" y="4662836"/>
            <a:ext cx="2057400" cy="73152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E58B06"/>
                </a:solidFill>
                <a:latin typeface="Constantia"/>
                <a:ea typeface="Constantia"/>
                <a:cs typeface="Constantia"/>
                <a:sym typeface="Constantia"/>
              </a:rPr>
              <a:t>System perspective</a:t>
            </a:r>
            <a:endParaRPr/>
          </a:p>
        </p:txBody>
      </p:sp>
      <p:sp>
        <p:nvSpPr>
          <p:cNvPr id="351" name="Google Shape;351;p18"/>
          <p:cNvSpPr/>
          <p:nvPr/>
        </p:nvSpPr>
        <p:spPr>
          <a:xfrm>
            <a:off x="265112" y="5715000"/>
            <a:ext cx="2057400" cy="73152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E58B06"/>
                </a:solidFill>
                <a:latin typeface="Constantia"/>
                <a:ea typeface="Constantia"/>
                <a:cs typeface="Constantia"/>
                <a:sym typeface="Constantia"/>
              </a:rPr>
              <a:t>Resource perspective</a:t>
            </a:r>
            <a:endParaRPr/>
          </a:p>
        </p:txBody>
      </p:sp>
      <p:sp>
        <p:nvSpPr>
          <p:cNvPr id="352" name="Google Shape;352;p18"/>
          <p:cNvSpPr txBox="1"/>
          <p:nvPr/>
        </p:nvSpPr>
        <p:spPr>
          <a:xfrm>
            <a:off x="2436812" y="1417112"/>
            <a:ext cx="9188133" cy="731520"/>
          </a:xfrm>
          <a:prstGeom prst="rect">
            <a:avLst/>
          </a:prstGeom>
          <a:noFill/>
          <a:ln>
            <a:noFill/>
          </a:ln>
          <a:effectLst>
            <a:outerShdw blurRad="50800" rotWithShape="0" algn="tl" dir="13500000" dist="127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0" lang="en-US" sz="1700">
                <a:solidFill>
                  <a:srgbClr val="FDE4D0"/>
                </a:solidFill>
                <a:latin typeface="Constantia"/>
                <a:ea typeface="Constantia"/>
                <a:cs typeface="Constantia"/>
                <a:sym typeface="Constantia"/>
              </a:rPr>
              <a:t>The response time is the sum of the processing time and waiting times taking into consideration the synchronization loses. </a:t>
            </a:r>
            <a:endParaRPr/>
          </a:p>
        </p:txBody>
      </p:sp>
      <p:sp>
        <p:nvSpPr>
          <p:cNvPr id="353" name="Google Shape;353;p18"/>
          <p:cNvSpPr txBox="1"/>
          <p:nvPr/>
        </p:nvSpPr>
        <p:spPr>
          <a:xfrm>
            <a:off x="2436812" y="2506258"/>
            <a:ext cx="9525000" cy="699143"/>
          </a:xfrm>
          <a:prstGeom prst="rect">
            <a:avLst/>
          </a:prstGeom>
          <a:noFill/>
          <a:ln>
            <a:noFill/>
          </a:ln>
          <a:effectLst>
            <a:outerShdw blurRad="50800" rotWithShape="0" algn="tl" dir="13500000" dist="127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0" lang="en-US" sz="1700">
                <a:solidFill>
                  <a:srgbClr val="FDE4D0"/>
                </a:solidFill>
                <a:latin typeface="Constantia"/>
                <a:ea typeface="Constantia"/>
                <a:cs typeface="Constantia"/>
                <a:sym typeface="Constantia"/>
              </a:rPr>
              <a:t>The performance consideration that need to be taken from the process perspective. It refers to the time required to complete one instance of a process which could involve multiple products, services etc., as opposed to the response time, which is defined as the time to complete one request.</a:t>
            </a:r>
            <a:endParaRPr/>
          </a:p>
        </p:txBody>
      </p:sp>
      <p:sp>
        <p:nvSpPr>
          <p:cNvPr id="354" name="Google Shape;354;p18"/>
          <p:cNvSpPr txBox="1"/>
          <p:nvPr/>
        </p:nvSpPr>
        <p:spPr>
          <a:xfrm>
            <a:off x="2474912" y="3593672"/>
            <a:ext cx="9563100" cy="731514"/>
          </a:xfrm>
          <a:prstGeom prst="rect">
            <a:avLst/>
          </a:prstGeom>
          <a:noFill/>
          <a:ln>
            <a:noFill/>
          </a:ln>
          <a:effectLst>
            <a:outerShdw blurRad="50800" rotWithShape="0" algn="tl" dir="13500000" dist="127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0" lang="en-US" sz="1700">
                <a:solidFill>
                  <a:srgbClr val="FDE4D0"/>
                </a:solidFill>
                <a:latin typeface="Constantia"/>
                <a:ea typeface="Constantia"/>
                <a:cs typeface="Constantia"/>
                <a:sym typeface="Constantia"/>
              </a:rPr>
              <a:t>As the above example consists of platform management system with several plugins/products we would need to consider the processing time for a product for a given workflow, the amount of time that actual work is performed for a certain product or outcome. In this scenario the response time is considered without waiting times. Hence it can be orders of magnitude lower than the response time.</a:t>
            </a:r>
            <a:endParaRPr/>
          </a:p>
        </p:txBody>
      </p:sp>
      <p:sp>
        <p:nvSpPr>
          <p:cNvPr id="355" name="Google Shape;355;p18"/>
          <p:cNvSpPr txBox="1"/>
          <p:nvPr/>
        </p:nvSpPr>
        <p:spPr>
          <a:xfrm>
            <a:off x="2474912" y="4678882"/>
            <a:ext cx="8685213" cy="731520"/>
          </a:xfrm>
          <a:prstGeom prst="rect">
            <a:avLst/>
          </a:prstGeom>
          <a:noFill/>
          <a:ln>
            <a:noFill/>
          </a:ln>
          <a:effectLst>
            <a:outerShdw blurRad="50800" rotWithShape="0" algn="tl" dir="13500000" dist="127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0" lang="en-US" sz="1700">
                <a:solidFill>
                  <a:srgbClr val="FDE4D0"/>
                </a:solidFill>
                <a:latin typeface="Constantia"/>
                <a:ea typeface="Constantia"/>
                <a:cs typeface="Constantia"/>
                <a:sym typeface="Constantia"/>
              </a:rPr>
              <a:t>This perspective focuses on the performance consideration for a given system in the workflow. It can be considered as the throughput, the number of transactions/requests that are completed per time unit. </a:t>
            </a:r>
            <a:endParaRPr/>
          </a:p>
        </p:txBody>
      </p:sp>
      <p:sp>
        <p:nvSpPr>
          <p:cNvPr id="356" name="Google Shape;356;p18"/>
          <p:cNvSpPr txBox="1"/>
          <p:nvPr/>
        </p:nvSpPr>
        <p:spPr>
          <a:xfrm>
            <a:off x="2474912" y="5715000"/>
            <a:ext cx="8685213" cy="731520"/>
          </a:xfrm>
          <a:prstGeom prst="rect">
            <a:avLst/>
          </a:prstGeom>
          <a:noFill/>
          <a:ln>
            <a:noFill/>
          </a:ln>
          <a:effectLst>
            <a:outerShdw blurRad="50800" rotWithShape="0" algn="tl" dir="13500000" dist="127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0" lang="en-US" sz="1700">
                <a:solidFill>
                  <a:srgbClr val="FDE4D0"/>
                </a:solidFill>
                <a:latin typeface="Constantia"/>
                <a:ea typeface="Constantia"/>
                <a:cs typeface="Constantia"/>
                <a:sym typeface="Constantia"/>
              </a:rPr>
              <a:t>In terms of performance utilization can be considered a measure for the effectiveness with which a resource is used. On the other hand, a high utilization can also be an indication of the fact that the resource is a potential bottleneck. </a:t>
            </a:r>
            <a:endParaRPr/>
          </a:p>
        </p:txBody>
      </p:sp>
      <p:sp>
        <p:nvSpPr>
          <p:cNvPr id="357" name="Google Shape;357;p18"/>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4000"/>
              <a:buFont typeface="Constantia"/>
              <a:buNone/>
            </a:pPr>
            <a:r>
              <a:rPr b="1" i="0" lang="en-US" sz="4000" u="none" cap="none" strike="noStrike">
                <a:solidFill>
                  <a:srgbClr val="FCCE8A"/>
                </a:solidFill>
                <a:latin typeface="Constantia"/>
                <a:ea typeface="Constantia"/>
                <a:cs typeface="Constantia"/>
                <a:sym typeface="Constantia"/>
              </a:rPr>
              <a:t>Perspectives on performance architecture</a:t>
            </a:r>
            <a:endParaRPr/>
          </a:p>
        </p:txBody>
      </p:sp>
      <p:cxnSp>
        <p:nvCxnSpPr>
          <p:cNvPr id="358" name="Google Shape;358;p18"/>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19"/>
          <p:cNvSpPr txBox="1"/>
          <p:nvPr/>
        </p:nvSpPr>
        <p:spPr>
          <a:xfrm>
            <a:off x="9524277" y="1925404"/>
            <a:ext cx="1466914" cy="2667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Cambria"/>
                <a:ea typeface="Cambria"/>
                <a:cs typeface="Cambria"/>
                <a:sym typeface="Cambria"/>
              </a:rPr>
              <a:t>Service Layer </a:t>
            </a:r>
            <a:endParaRPr sz="1000">
              <a:solidFill>
                <a:schemeClr val="lt1"/>
              </a:solidFill>
              <a:latin typeface="Cambria"/>
              <a:ea typeface="Cambria"/>
              <a:cs typeface="Cambria"/>
              <a:sym typeface="Cambria"/>
            </a:endParaRPr>
          </a:p>
        </p:txBody>
      </p:sp>
      <p:grpSp>
        <p:nvGrpSpPr>
          <p:cNvPr id="365" name="Google Shape;365;p19"/>
          <p:cNvGrpSpPr/>
          <p:nvPr/>
        </p:nvGrpSpPr>
        <p:grpSpPr>
          <a:xfrm>
            <a:off x="3387720" y="789634"/>
            <a:ext cx="6645256" cy="5401929"/>
            <a:chOff x="-97617" y="0"/>
            <a:chExt cx="7023575" cy="4851232"/>
          </a:xfrm>
        </p:grpSpPr>
        <p:grpSp>
          <p:nvGrpSpPr>
            <p:cNvPr id="366" name="Google Shape;366;p19"/>
            <p:cNvGrpSpPr/>
            <p:nvPr/>
          </p:nvGrpSpPr>
          <p:grpSpPr>
            <a:xfrm>
              <a:off x="-97617" y="0"/>
              <a:ext cx="7023575" cy="4851232"/>
              <a:chOff x="-97617" y="0"/>
              <a:chExt cx="7023575" cy="4851232"/>
            </a:xfrm>
          </p:grpSpPr>
          <p:sp>
            <p:nvSpPr>
              <p:cNvPr id="367" name="Google Shape;367;p19"/>
              <p:cNvSpPr/>
              <p:nvPr/>
            </p:nvSpPr>
            <p:spPr>
              <a:xfrm>
                <a:off x="2394349" y="3810000"/>
                <a:ext cx="1927861" cy="317761"/>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Data access</a:t>
                </a:r>
                <a:endParaRPr/>
              </a:p>
            </p:txBody>
          </p:sp>
          <p:sp>
            <p:nvSpPr>
              <p:cNvPr id="368" name="Google Shape;368;p19"/>
              <p:cNvSpPr/>
              <p:nvPr/>
            </p:nvSpPr>
            <p:spPr>
              <a:xfrm>
                <a:off x="4823460" y="3822318"/>
                <a:ext cx="1927861" cy="321845"/>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Data upload</a:t>
                </a:r>
                <a:endParaRPr/>
              </a:p>
            </p:txBody>
          </p:sp>
          <p:grpSp>
            <p:nvGrpSpPr>
              <p:cNvPr id="369" name="Google Shape;369;p19"/>
              <p:cNvGrpSpPr/>
              <p:nvPr/>
            </p:nvGrpSpPr>
            <p:grpSpPr>
              <a:xfrm>
                <a:off x="-97617" y="0"/>
                <a:ext cx="7023575" cy="4851232"/>
                <a:chOff x="-97617" y="0"/>
                <a:chExt cx="7023575" cy="4851232"/>
              </a:xfrm>
            </p:grpSpPr>
            <p:sp>
              <p:nvSpPr>
                <p:cNvPr id="370" name="Google Shape;370;p19"/>
                <p:cNvSpPr/>
                <p:nvPr/>
              </p:nvSpPr>
              <p:spPr>
                <a:xfrm>
                  <a:off x="3670566" y="4371172"/>
                  <a:ext cx="1607820" cy="480060"/>
                </a:xfrm>
                <a:prstGeom prst="can">
                  <a:avLst>
                    <a:gd fmla="val 25000"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E58B06"/>
                    </a:solidFill>
                    <a:latin typeface="Cambria"/>
                    <a:ea typeface="Cambria"/>
                    <a:cs typeface="Cambria"/>
                    <a:sym typeface="Cambria"/>
                  </a:endParaRPr>
                </a:p>
                <a:p>
                  <a:pPr indent="0" lvl="0" marL="0" marR="0" rtl="0" algn="ctr">
                    <a:spcBef>
                      <a:spcPts val="0"/>
                    </a:spcBef>
                    <a:spcAft>
                      <a:spcPts val="0"/>
                    </a:spcAft>
                    <a:buNone/>
                  </a:pPr>
                  <a:r>
                    <a:rPr lang="en-US" sz="1200">
                      <a:solidFill>
                        <a:srgbClr val="E58B06"/>
                      </a:solidFill>
                      <a:latin typeface="Cambria"/>
                      <a:ea typeface="Cambria"/>
                      <a:cs typeface="Cambria"/>
                      <a:sym typeface="Cambria"/>
                    </a:rPr>
                    <a:t>Data Store</a:t>
                  </a:r>
                  <a:endParaRPr/>
                </a:p>
                <a:p>
                  <a:pPr indent="0" lvl="0" marL="0" marR="0" rtl="0" algn="ctr">
                    <a:spcBef>
                      <a:spcPts val="0"/>
                    </a:spcBef>
                    <a:spcAft>
                      <a:spcPts val="0"/>
                    </a:spcAft>
                    <a:buNone/>
                  </a:pPr>
                  <a:r>
                    <a:rPr lang="en-US" sz="1200">
                      <a:solidFill>
                        <a:srgbClr val="E58B06"/>
                      </a:solidFill>
                      <a:latin typeface="Cambria"/>
                      <a:ea typeface="Cambria"/>
                      <a:cs typeface="Cambria"/>
                      <a:sym typeface="Cambria"/>
                    </a:rPr>
                    <a:t> </a:t>
                  </a:r>
                  <a:endParaRPr/>
                </a:p>
              </p:txBody>
            </p:sp>
            <p:grpSp>
              <p:nvGrpSpPr>
                <p:cNvPr id="371" name="Google Shape;371;p19"/>
                <p:cNvGrpSpPr/>
                <p:nvPr/>
              </p:nvGrpSpPr>
              <p:grpSpPr>
                <a:xfrm>
                  <a:off x="-97617" y="0"/>
                  <a:ext cx="7023575" cy="3778873"/>
                  <a:chOff x="-97617" y="0"/>
                  <a:chExt cx="7023575" cy="3778873"/>
                </a:xfrm>
              </p:grpSpPr>
              <p:sp>
                <p:nvSpPr>
                  <p:cNvPr id="372" name="Google Shape;372;p19"/>
                  <p:cNvSpPr/>
                  <p:nvPr/>
                </p:nvSpPr>
                <p:spPr>
                  <a:xfrm>
                    <a:off x="952500" y="0"/>
                    <a:ext cx="2788920" cy="30480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Management Console</a:t>
                    </a:r>
                    <a:endParaRPr/>
                  </a:p>
                </p:txBody>
              </p:sp>
              <p:sp>
                <p:nvSpPr>
                  <p:cNvPr id="373" name="Google Shape;373;p19"/>
                  <p:cNvSpPr/>
                  <p:nvPr/>
                </p:nvSpPr>
                <p:spPr>
                  <a:xfrm>
                    <a:off x="4556760" y="7620"/>
                    <a:ext cx="2273172" cy="36576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Event Management Service</a:t>
                    </a:r>
                    <a:endParaRPr/>
                  </a:p>
                </p:txBody>
              </p:sp>
              <p:sp>
                <p:nvSpPr>
                  <p:cNvPr id="374" name="Google Shape;374;p19"/>
                  <p:cNvSpPr/>
                  <p:nvPr/>
                </p:nvSpPr>
                <p:spPr>
                  <a:xfrm>
                    <a:off x="-97617" y="769621"/>
                    <a:ext cx="1662321" cy="333983"/>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Search Service</a:t>
                    </a:r>
                    <a:endParaRPr/>
                  </a:p>
                </p:txBody>
              </p:sp>
              <p:sp>
                <p:nvSpPr>
                  <p:cNvPr id="375" name="Google Shape;375;p19"/>
                  <p:cNvSpPr/>
                  <p:nvPr/>
                </p:nvSpPr>
                <p:spPr>
                  <a:xfrm>
                    <a:off x="1667638" y="769621"/>
                    <a:ext cx="1714281" cy="310368"/>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View Search Result</a:t>
                    </a:r>
                    <a:endParaRPr/>
                  </a:p>
                </p:txBody>
              </p:sp>
              <p:sp>
                <p:nvSpPr>
                  <p:cNvPr id="376" name="Google Shape;376;p19"/>
                  <p:cNvSpPr/>
                  <p:nvPr/>
                </p:nvSpPr>
                <p:spPr>
                  <a:xfrm>
                    <a:off x="3472115" y="769621"/>
                    <a:ext cx="1806270" cy="311564"/>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View Stored Events</a:t>
                    </a:r>
                    <a:endParaRPr/>
                  </a:p>
                </p:txBody>
              </p:sp>
              <p:sp>
                <p:nvSpPr>
                  <p:cNvPr id="377" name="Google Shape;377;p19"/>
                  <p:cNvSpPr/>
                  <p:nvPr/>
                </p:nvSpPr>
                <p:spPr>
                  <a:xfrm>
                    <a:off x="5386718" y="702289"/>
                    <a:ext cx="1539240" cy="327660"/>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Store Event Retrieved</a:t>
                    </a:r>
                    <a:endParaRPr/>
                  </a:p>
                </p:txBody>
              </p:sp>
              <p:sp>
                <p:nvSpPr>
                  <p:cNvPr id="378" name="Google Shape;378;p19"/>
                  <p:cNvSpPr/>
                  <p:nvPr/>
                </p:nvSpPr>
                <p:spPr>
                  <a:xfrm>
                    <a:off x="-45597" y="1526621"/>
                    <a:ext cx="1678143" cy="312395"/>
                  </a:xfrm>
                  <a:prstGeom prst="round2DiagRect">
                    <a:avLst>
                      <a:gd fmla="val 16667" name="adj1"/>
                      <a:gd fmla="val 0" name="adj2"/>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Search Component</a:t>
                    </a:r>
                    <a:endParaRPr/>
                  </a:p>
                </p:txBody>
              </p:sp>
              <p:sp>
                <p:nvSpPr>
                  <p:cNvPr id="379" name="Google Shape;379;p19"/>
                  <p:cNvSpPr/>
                  <p:nvPr/>
                </p:nvSpPr>
                <p:spPr>
                  <a:xfrm>
                    <a:off x="1777443" y="1445828"/>
                    <a:ext cx="2598420" cy="400227"/>
                  </a:xfrm>
                  <a:prstGeom prst="round2DiagRect">
                    <a:avLst>
                      <a:gd fmla="val 16667" name="adj1"/>
                      <a:gd fmla="val 0" name="adj2"/>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View Component</a:t>
                    </a:r>
                    <a:endParaRPr/>
                  </a:p>
                </p:txBody>
              </p:sp>
              <p:sp>
                <p:nvSpPr>
                  <p:cNvPr id="380" name="Google Shape;380;p19"/>
                  <p:cNvSpPr/>
                  <p:nvPr/>
                </p:nvSpPr>
                <p:spPr>
                  <a:xfrm>
                    <a:off x="4960620" y="1498346"/>
                    <a:ext cx="1828800" cy="315214"/>
                  </a:xfrm>
                  <a:prstGeom prst="round2DiagRect">
                    <a:avLst>
                      <a:gd fmla="val 16667" name="adj1"/>
                      <a:gd fmla="val 0" name="adj2"/>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Event Aggregation Service</a:t>
                    </a:r>
                    <a:endParaRPr/>
                  </a:p>
                </p:txBody>
              </p:sp>
              <p:sp>
                <p:nvSpPr>
                  <p:cNvPr id="381" name="Google Shape;381;p19"/>
                  <p:cNvSpPr/>
                  <p:nvPr/>
                </p:nvSpPr>
                <p:spPr>
                  <a:xfrm>
                    <a:off x="3503647" y="2086686"/>
                    <a:ext cx="1569720" cy="346685"/>
                  </a:xfrm>
                  <a:prstGeom prst="round2DiagRect">
                    <a:avLst>
                      <a:gd fmla="val 16667" name="adj1"/>
                      <a:gd fmla="val 0" name="adj2"/>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Retrieve Event </a:t>
                    </a:r>
                    <a:endParaRPr/>
                  </a:p>
                </p:txBody>
              </p:sp>
              <p:sp>
                <p:nvSpPr>
                  <p:cNvPr id="382" name="Google Shape;382;p19"/>
                  <p:cNvSpPr/>
                  <p:nvPr/>
                </p:nvSpPr>
                <p:spPr>
                  <a:xfrm>
                    <a:off x="5254263" y="2177984"/>
                    <a:ext cx="1524000" cy="312420"/>
                  </a:xfrm>
                  <a:prstGeom prst="round2DiagRect">
                    <a:avLst>
                      <a:gd fmla="val 16667" name="adj1"/>
                      <a:gd fmla="val 0" name="adj2"/>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E58B06"/>
                      </a:solidFill>
                      <a:latin typeface="Cambria"/>
                      <a:ea typeface="Cambria"/>
                      <a:cs typeface="Cambria"/>
                      <a:sym typeface="Cambria"/>
                    </a:endParaRPr>
                  </a:p>
                  <a:p>
                    <a:pPr indent="0" lvl="0" marL="0" marR="0" rtl="0" algn="ctr">
                      <a:spcBef>
                        <a:spcPts val="0"/>
                      </a:spcBef>
                      <a:spcAft>
                        <a:spcPts val="0"/>
                      </a:spcAft>
                      <a:buNone/>
                    </a:pPr>
                    <a:r>
                      <a:rPr lang="en-US" sz="1200">
                        <a:solidFill>
                          <a:srgbClr val="E58B06"/>
                        </a:solidFill>
                        <a:latin typeface="Cambria"/>
                        <a:ea typeface="Cambria"/>
                        <a:cs typeface="Cambria"/>
                        <a:sym typeface="Cambria"/>
                      </a:rPr>
                      <a:t>Store     Event</a:t>
                    </a:r>
                    <a:endParaRPr/>
                  </a:p>
                  <a:p>
                    <a:pPr indent="0" lvl="0" marL="0" marR="0" rtl="0" algn="ctr">
                      <a:spcBef>
                        <a:spcPts val="0"/>
                      </a:spcBef>
                      <a:spcAft>
                        <a:spcPts val="0"/>
                      </a:spcAft>
                      <a:buNone/>
                    </a:pPr>
                    <a:r>
                      <a:rPr lang="en-US" sz="1200">
                        <a:solidFill>
                          <a:srgbClr val="E58B06"/>
                        </a:solidFill>
                        <a:latin typeface="Cambria"/>
                        <a:ea typeface="Cambria"/>
                        <a:cs typeface="Cambria"/>
                        <a:sym typeface="Cambria"/>
                      </a:rPr>
                      <a:t> </a:t>
                    </a:r>
                    <a:endParaRPr/>
                  </a:p>
                </p:txBody>
              </p:sp>
              <p:cxnSp>
                <p:nvCxnSpPr>
                  <p:cNvPr id="383" name="Google Shape;383;p19"/>
                  <p:cNvCxnSpPr/>
                  <p:nvPr/>
                </p:nvCxnSpPr>
                <p:spPr>
                  <a:xfrm>
                    <a:off x="533400" y="243840"/>
                    <a:ext cx="419100" cy="0"/>
                  </a:xfrm>
                  <a:prstGeom prst="straightConnector1">
                    <a:avLst/>
                  </a:prstGeom>
                  <a:noFill/>
                  <a:ln cap="flat" cmpd="sng" w="9525">
                    <a:solidFill>
                      <a:schemeClr val="lt1"/>
                    </a:solidFill>
                    <a:prstDash val="solid"/>
                    <a:round/>
                    <a:headEnd len="sm" w="sm" type="none"/>
                    <a:tailEnd len="med" w="med" type="triangle"/>
                  </a:ln>
                </p:spPr>
              </p:cxnSp>
              <p:cxnSp>
                <p:nvCxnSpPr>
                  <p:cNvPr id="384" name="Google Shape;384;p19"/>
                  <p:cNvCxnSpPr/>
                  <p:nvPr/>
                </p:nvCxnSpPr>
                <p:spPr>
                  <a:xfrm>
                    <a:off x="1082040" y="312420"/>
                    <a:ext cx="0" cy="464820"/>
                  </a:xfrm>
                  <a:prstGeom prst="straightConnector1">
                    <a:avLst/>
                  </a:prstGeom>
                  <a:noFill/>
                  <a:ln cap="flat" cmpd="sng" w="9525">
                    <a:solidFill>
                      <a:schemeClr val="lt1"/>
                    </a:solidFill>
                    <a:prstDash val="dash"/>
                    <a:round/>
                    <a:headEnd len="sm" w="sm" type="none"/>
                    <a:tailEnd len="med" w="med" type="triangle"/>
                  </a:ln>
                </p:spPr>
              </p:cxnSp>
              <p:cxnSp>
                <p:nvCxnSpPr>
                  <p:cNvPr id="385" name="Google Shape;385;p19"/>
                  <p:cNvCxnSpPr/>
                  <p:nvPr/>
                </p:nvCxnSpPr>
                <p:spPr>
                  <a:xfrm rot="10800000">
                    <a:off x="2270760" y="304800"/>
                    <a:ext cx="0" cy="441960"/>
                  </a:xfrm>
                  <a:prstGeom prst="straightConnector1">
                    <a:avLst/>
                  </a:prstGeom>
                  <a:noFill/>
                  <a:ln cap="flat" cmpd="sng" w="9525">
                    <a:solidFill>
                      <a:schemeClr val="lt1"/>
                    </a:solidFill>
                    <a:prstDash val="dash"/>
                    <a:round/>
                    <a:headEnd len="sm" w="sm" type="none"/>
                    <a:tailEnd len="med" w="med" type="triangle"/>
                  </a:ln>
                </p:spPr>
              </p:cxnSp>
              <p:cxnSp>
                <p:nvCxnSpPr>
                  <p:cNvPr id="386" name="Google Shape;386;p19"/>
                  <p:cNvCxnSpPr/>
                  <p:nvPr/>
                </p:nvCxnSpPr>
                <p:spPr>
                  <a:xfrm rot="10800000">
                    <a:off x="3657600" y="297180"/>
                    <a:ext cx="0" cy="441960"/>
                  </a:xfrm>
                  <a:prstGeom prst="straightConnector1">
                    <a:avLst/>
                  </a:prstGeom>
                  <a:noFill/>
                  <a:ln cap="flat" cmpd="sng" w="9525">
                    <a:solidFill>
                      <a:schemeClr val="lt1"/>
                    </a:solidFill>
                    <a:prstDash val="dash"/>
                    <a:round/>
                    <a:headEnd len="sm" w="sm" type="none"/>
                    <a:tailEnd len="med" w="med" type="triangle"/>
                  </a:ln>
                </p:spPr>
              </p:cxnSp>
              <p:cxnSp>
                <p:nvCxnSpPr>
                  <p:cNvPr id="387" name="Google Shape;387;p19"/>
                  <p:cNvCxnSpPr/>
                  <p:nvPr/>
                </p:nvCxnSpPr>
                <p:spPr>
                  <a:xfrm>
                    <a:off x="845820" y="1113414"/>
                    <a:ext cx="0" cy="419100"/>
                  </a:xfrm>
                  <a:prstGeom prst="straightConnector1">
                    <a:avLst/>
                  </a:prstGeom>
                  <a:noFill/>
                  <a:ln cap="flat" cmpd="sng" w="9525">
                    <a:solidFill>
                      <a:schemeClr val="lt1"/>
                    </a:solidFill>
                    <a:prstDash val="dash"/>
                    <a:round/>
                    <a:headEnd len="sm" w="sm" type="none"/>
                    <a:tailEnd len="med" w="med" type="triangle"/>
                  </a:ln>
                </p:spPr>
              </p:cxnSp>
              <p:cxnSp>
                <p:nvCxnSpPr>
                  <p:cNvPr id="388" name="Google Shape;388;p19"/>
                  <p:cNvCxnSpPr/>
                  <p:nvPr/>
                </p:nvCxnSpPr>
                <p:spPr>
                  <a:xfrm rot="10800000">
                    <a:off x="2362200" y="1081184"/>
                    <a:ext cx="0" cy="338913"/>
                  </a:xfrm>
                  <a:prstGeom prst="straightConnector1">
                    <a:avLst/>
                  </a:prstGeom>
                  <a:noFill/>
                  <a:ln cap="flat" cmpd="sng" w="9525">
                    <a:solidFill>
                      <a:schemeClr val="lt1"/>
                    </a:solidFill>
                    <a:prstDash val="dash"/>
                    <a:round/>
                    <a:headEnd len="sm" w="sm" type="none"/>
                    <a:tailEnd len="med" w="med" type="triangle"/>
                  </a:ln>
                </p:spPr>
              </p:cxnSp>
              <p:cxnSp>
                <p:nvCxnSpPr>
                  <p:cNvPr id="389" name="Google Shape;389;p19"/>
                  <p:cNvCxnSpPr/>
                  <p:nvPr/>
                </p:nvCxnSpPr>
                <p:spPr>
                  <a:xfrm rot="10800000">
                    <a:off x="3840481" y="1079989"/>
                    <a:ext cx="0" cy="340106"/>
                  </a:xfrm>
                  <a:prstGeom prst="straightConnector1">
                    <a:avLst/>
                  </a:prstGeom>
                  <a:noFill/>
                  <a:ln cap="flat" cmpd="sng" w="9525">
                    <a:solidFill>
                      <a:schemeClr val="lt1"/>
                    </a:solidFill>
                    <a:prstDash val="dash"/>
                    <a:round/>
                    <a:headEnd len="sm" w="sm" type="none"/>
                    <a:tailEnd len="med" w="med" type="triangle"/>
                  </a:ln>
                </p:spPr>
              </p:cxnSp>
              <p:cxnSp>
                <p:nvCxnSpPr>
                  <p:cNvPr id="390" name="Google Shape;390;p19"/>
                  <p:cNvCxnSpPr/>
                  <p:nvPr/>
                </p:nvCxnSpPr>
                <p:spPr>
                  <a:xfrm>
                    <a:off x="5699756" y="388620"/>
                    <a:ext cx="0" cy="275692"/>
                  </a:xfrm>
                  <a:prstGeom prst="straightConnector1">
                    <a:avLst/>
                  </a:prstGeom>
                  <a:noFill/>
                  <a:ln cap="flat" cmpd="sng" w="9525">
                    <a:solidFill>
                      <a:schemeClr val="lt1"/>
                    </a:solidFill>
                    <a:prstDash val="dash"/>
                    <a:round/>
                    <a:headEnd len="sm" w="sm" type="none"/>
                    <a:tailEnd len="med" w="med" type="triangle"/>
                  </a:ln>
                </p:spPr>
              </p:cxnSp>
              <p:cxnSp>
                <p:nvCxnSpPr>
                  <p:cNvPr id="391" name="Google Shape;391;p19"/>
                  <p:cNvCxnSpPr/>
                  <p:nvPr/>
                </p:nvCxnSpPr>
                <p:spPr>
                  <a:xfrm>
                    <a:off x="830580" y="1856005"/>
                    <a:ext cx="0" cy="198120"/>
                  </a:xfrm>
                  <a:prstGeom prst="straightConnector1">
                    <a:avLst/>
                  </a:prstGeom>
                  <a:noFill/>
                  <a:ln cap="flat" cmpd="sng" w="9525">
                    <a:solidFill>
                      <a:schemeClr val="lt1"/>
                    </a:solidFill>
                    <a:prstDash val="dash"/>
                    <a:round/>
                    <a:headEnd len="sm" w="sm" type="none"/>
                    <a:tailEnd len="med" w="med" type="triangle"/>
                  </a:ln>
                </p:spPr>
              </p:cxnSp>
              <p:cxnSp>
                <p:nvCxnSpPr>
                  <p:cNvPr id="392" name="Google Shape;392;p19"/>
                  <p:cNvCxnSpPr/>
                  <p:nvPr/>
                </p:nvCxnSpPr>
                <p:spPr>
                  <a:xfrm rot="10800000">
                    <a:off x="2621280" y="1882140"/>
                    <a:ext cx="0" cy="236220"/>
                  </a:xfrm>
                  <a:prstGeom prst="straightConnector1">
                    <a:avLst/>
                  </a:prstGeom>
                  <a:noFill/>
                  <a:ln cap="flat" cmpd="sng" w="9525">
                    <a:solidFill>
                      <a:schemeClr val="lt1"/>
                    </a:solidFill>
                    <a:prstDash val="dash"/>
                    <a:round/>
                    <a:headEnd len="sm" w="sm" type="none"/>
                    <a:tailEnd len="med" w="med" type="triangle"/>
                  </a:ln>
                </p:spPr>
              </p:cxnSp>
              <p:cxnSp>
                <p:nvCxnSpPr>
                  <p:cNvPr id="393" name="Google Shape;393;p19"/>
                  <p:cNvCxnSpPr/>
                  <p:nvPr/>
                </p:nvCxnSpPr>
                <p:spPr>
                  <a:xfrm flipH="1" rot="10800000">
                    <a:off x="4196147" y="1882142"/>
                    <a:ext cx="10093" cy="180287"/>
                  </a:xfrm>
                  <a:prstGeom prst="straightConnector1">
                    <a:avLst/>
                  </a:prstGeom>
                  <a:noFill/>
                  <a:ln cap="flat" cmpd="sng" w="9525">
                    <a:solidFill>
                      <a:schemeClr val="lt1"/>
                    </a:solidFill>
                    <a:prstDash val="dash"/>
                    <a:round/>
                    <a:headEnd len="sm" w="sm" type="none"/>
                    <a:tailEnd len="med" w="med" type="triangle"/>
                  </a:ln>
                </p:spPr>
              </p:cxnSp>
              <p:cxnSp>
                <p:nvCxnSpPr>
                  <p:cNvPr id="394" name="Google Shape;394;p19"/>
                  <p:cNvCxnSpPr/>
                  <p:nvPr/>
                </p:nvCxnSpPr>
                <p:spPr>
                  <a:xfrm>
                    <a:off x="5406899" y="1856005"/>
                    <a:ext cx="0" cy="297180"/>
                  </a:xfrm>
                  <a:prstGeom prst="straightConnector1">
                    <a:avLst/>
                  </a:prstGeom>
                  <a:noFill/>
                  <a:ln cap="flat" cmpd="sng" w="9525">
                    <a:solidFill>
                      <a:schemeClr val="lt1"/>
                    </a:solidFill>
                    <a:prstDash val="dash"/>
                    <a:round/>
                    <a:headEnd len="sm" w="sm" type="none"/>
                    <a:tailEnd len="med" w="med" type="triangle"/>
                  </a:ln>
                </p:spPr>
              </p:cxnSp>
              <p:cxnSp>
                <p:nvCxnSpPr>
                  <p:cNvPr id="395" name="Google Shape;395;p19"/>
                  <p:cNvCxnSpPr/>
                  <p:nvPr/>
                </p:nvCxnSpPr>
                <p:spPr>
                  <a:xfrm rot="10800000">
                    <a:off x="3154680" y="2400300"/>
                    <a:ext cx="7620" cy="617220"/>
                  </a:xfrm>
                  <a:prstGeom prst="straightConnector1">
                    <a:avLst/>
                  </a:prstGeom>
                  <a:noFill/>
                  <a:ln cap="flat" cmpd="sng" w="9525">
                    <a:solidFill>
                      <a:schemeClr val="lt1"/>
                    </a:solidFill>
                    <a:prstDash val="dash"/>
                    <a:round/>
                    <a:headEnd len="sm" w="sm" type="none"/>
                    <a:tailEnd len="med" w="med" type="triangle"/>
                  </a:ln>
                </p:spPr>
              </p:cxnSp>
              <p:cxnSp>
                <p:nvCxnSpPr>
                  <p:cNvPr id="396" name="Google Shape;396;p19"/>
                  <p:cNvCxnSpPr/>
                  <p:nvPr/>
                </p:nvCxnSpPr>
                <p:spPr>
                  <a:xfrm flipH="1" rot="10800000">
                    <a:off x="3596640" y="2392680"/>
                    <a:ext cx="807720" cy="830580"/>
                  </a:xfrm>
                  <a:prstGeom prst="straightConnector1">
                    <a:avLst/>
                  </a:prstGeom>
                  <a:noFill/>
                  <a:ln cap="flat" cmpd="sng" w="9525">
                    <a:solidFill>
                      <a:schemeClr val="lt1"/>
                    </a:solidFill>
                    <a:prstDash val="dash"/>
                    <a:round/>
                    <a:headEnd len="sm" w="sm" type="none"/>
                    <a:tailEnd len="med" w="med" type="triangle"/>
                  </a:ln>
                </p:spPr>
              </p:cxnSp>
              <p:cxnSp>
                <p:nvCxnSpPr>
                  <p:cNvPr id="397" name="Google Shape;397;p19"/>
                  <p:cNvCxnSpPr/>
                  <p:nvPr/>
                </p:nvCxnSpPr>
                <p:spPr>
                  <a:xfrm flipH="1">
                    <a:off x="5538181" y="2481825"/>
                    <a:ext cx="1" cy="818615"/>
                  </a:xfrm>
                  <a:prstGeom prst="straightConnector1">
                    <a:avLst/>
                  </a:prstGeom>
                  <a:noFill/>
                  <a:ln cap="flat" cmpd="sng" w="9525">
                    <a:solidFill>
                      <a:schemeClr val="lt1"/>
                    </a:solidFill>
                    <a:prstDash val="dash"/>
                    <a:round/>
                    <a:headEnd len="sm" w="sm" type="none"/>
                    <a:tailEnd len="med" w="med" type="triangle"/>
                  </a:ln>
                </p:spPr>
              </p:cxnSp>
              <p:sp>
                <p:nvSpPr>
                  <p:cNvPr id="398" name="Google Shape;398;p19"/>
                  <p:cNvSpPr/>
                  <p:nvPr/>
                </p:nvSpPr>
                <p:spPr>
                  <a:xfrm>
                    <a:off x="2228100" y="2901998"/>
                    <a:ext cx="2389204" cy="351095"/>
                  </a:xfrm>
                  <a:prstGeom prst="round2DiagRect">
                    <a:avLst>
                      <a:gd fmla="val 16667" name="adj1"/>
                      <a:gd fmla="val 0" name="adj2"/>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Data Access management </a:t>
                    </a:r>
                    <a:endParaRPr/>
                  </a:p>
                </p:txBody>
              </p:sp>
              <p:sp>
                <p:nvSpPr>
                  <p:cNvPr id="399" name="Google Shape;399;p19"/>
                  <p:cNvSpPr/>
                  <p:nvPr/>
                </p:nvSpPr>
                <p:spPr>
                  <a:xfrm>
                    <a:off x="4823460" y="3269421"/>
                    <a:ext cx="1798320" cy="365760"/>
                  </a:xfrm>
                  <a:prstGeom prst="rect">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Datastore Service</a:t>
                    </a:r>
                    <a:endParaRPr/>
                  </a:p>
                </p:txBody>
              </p:sp>
              <p:cxnSp>
                <p:nvCxnSpPr>
                  <p:cNvPr id="400" name="Google Shape;400;p19"/>
                  <p:cNvCxnSpPr/>
                  <p:nvPr/>
                </p:nvCxnSpPr>
                <p:spPr>
                  <a:xfrm>
                    <a:off x="320040" y="2136950"/>
                    <a:ext cx="4526280" cy="1303020"/>
                  </a:xfrm>
                  <a:prstGeom prst="bentConnector3">
                    <a:avLst>
                      <a:gd fmla="val 23684" name="adj1"/>
                    </a:avLst>
                  </a:prstGeom>
                  <a:noFill/>
                  <a:ln cap="flat" cmpd="sng" w="9525">
                    <a:solidFill>
                      <a:schemeClr val="lt1"/>
                    </a:solidFill>
                    <a:prstDash val="solid"/>
                    <a:round/>
                    <a:headEnd len="sm" w="sm" type="none"/>
                    <a:tailEnd len="med" w="med" type="triangle"/>
                  </a:ln>
                </p:spPr>
              </p:cxnSp>
              <p:cxnSp>
                <p:nvCxnSpPr>
                  <p:cNvPr id="401" name="Google Shape;401;p19"/>
                  <p:cNvCxnSpPr/>
                  <p:nvPr/>
                </p:nvCxnSpPr>
                <p:spPr>
                  <a:xfrm rot="10800000">
                    <a:off x="3314700" y="3253093"/>
                    <a:ext cx="7620" cy="525780"/>
                  </a:xfrm>
                  <a:prstGeom prst="straightConnector1">
                    <a:avLst/>
                  </a:prstGeom>
                  <a:noFill/>
                  <a:ln cap="flat" cmpd="sng" w="9525">
                    <a:solidFill>
                      <a:schemeClr val="lt1"/>
                    </a:solidFill>
                    <a:prstDash val="dash"/>
                    <a:round/>
                    <a:headEnd len="sm" w="sm" type="none"/>
                    <a:tailEnd len="med" w="med" type="triangle"/>
                  </a:ln>
                </p:spPr>
              </p:cxnSp>
              <p:sp>
                <p:nvSpPr>
                  <p:cNvPr id="402" name="Google Shape;402;p19"/>
                  <p:cNvSpPr/>
                  <p:nvPr/>
                </p:nvSpPr>
                <p:spPr>
                  <a:xfrm>
                    <a:off x="-29486" y="2034540"/>
                    <a:ext cx="1662031" cy="365760"/>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E58B06"/>
                        </a:solidFill>
                        <a:latin typeface="Cambria"/>
                        <a:ea typeface="Cambria"/>
                        <a:cs typeface="Cambria"/>
                        <a:sym typeface="Cambria"/>
                      </a:rPr>
                      <a:t> </a:t>
                    </a:r>
                    <a:endParaRPr/>
                  </a:p>
                  <a:p>
                    <a:pPr indent="0" lvl="0" marL="0" marR="0" rtl="0" algn="ctr">
                      <a:spcBef>
                        <a:spcPts val="0"/>
                      </a:spcBef>
                      <a:spcAft>
                        <a:spcPts val="0"/>
                      </a:spcAft>
                      <a:buNone/>
                    </a:pPr>
                    <a:r>
                      <a:rPr lang="en-US" sz="1200">
                        <a:solidFill>
                          <a:srgbClr val="E58B06"/>
                        </a:solidFill>
                        <a:latin typeface="Cambria"/>
                        <a:ea typeface="Cambria"/>
                        <a:cs typeface="Cambria"/>
                        <a:sym typeface="Cambria"/>
                      </a:rPr>
                      <a:t> Database Query</a:t>
                    </a:r>
                    <a:endParaRPr/>
                  </a:p>
                  <a:p>
                    <a:pPr indent="0" lvl="0" marL="0" marR="0" rtl="0" algn="ctr">
                      <a:spcBef>
                        <a:spcPts val="0"/>
                      </a:spcBef>
                      <a:spcAft>
                        <a:spcPts val="0"/>
                      </a:spcAft>
                      <a:buNone/>
                    </a:pPr>
                    <a:r>
                      <a:rPr lang="en-US" sz="1200">
                        <a:solidFill>
                          <a:srgbClr val="E58B06"/>
                        </a:solidFill>
                        <a:latin typeface="Cambria"/>
                        <a:ea typeface="Cambria"/>
                        <a:cs typeface="Cambria"/>
                        <a:sym typeface="Cambria"/>
                      </a:rPr>
                      <a:t> </a:t>
                    </a:r>
                    <a:endParaRPr/>
                  </a:p>
                </p:txBody>
              </p:sp>
              <p:sp>
                <p:nvSpPr>
                  <p:cNvPr id="403" name="Google Shape;403;p19"/>
                  <p:cNvSpPr/>
                  <p:nvPr/>
                </p:nvSpPr>
                <p:spPr>
                  <a:xfrm>
                    <a:off x="1767840" y="2095500"/>
                    <a:ext cx="1546860" cy="337870"/>
                  </a:xfrm>
                  <a:prstGeom prst="roundRect">
                    <a:avLst>
                      <a:gd fmla="val 16667" name="adj"/>
                    </a:avLst>
                  </a:prstGeom>
                  <a:gradFill>
                    <a:gsLst>
                      <a:gs pos="0">
                        <a:schemeClr val="dk1"/>
                      </a:gs>
                      <a:gs pos="45000">
                        <a:srgbClr val="262626"/>
                      </a:gs>
                      <a:gs pos="100000">
                        <a:schemeClr val="dk1"/>
                      </a:gs>
                    </a:gsLst>
                    <a:lin ang="8100000" scaled="0"/>
                  </a:gra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E58B06"/>
                      </a:solidFill>
                      <a:latin typeface="Cambria"/>
                      <a:ea typeface="Cambria"/>
                      <a:cs typeface="Cambria"/>
                      <a:sym typeface="Cambria"/>
                    </a:endParaRPr>
                  </a:p>
                  <a:p>
                    <a:pPr indent="0" lvl="0" marL="0" marR="0" rtl="0" algn="ctr">
                      <a:spcBef>
                        <a:spcPts val="0"/>
                      </a:spcBef>
                      <a:spcAft>
                        <a:spcPts val="0"/>
                      </a:spcAft>
                      <a:buNone/>
                    </a:pPr>
                    <a:r>
                      <a:rPr lang="en-US" sz="1200">
                        <a:solidFill>
                          <a:srgbClr val="E58B06"/>
                        </a:solidFill>
                        <a:latin typeface="Cambria"/>
                        <a:ea typeface="Cambria"/>
                        <a:cs typeface="Cambria"/>
                        <a:sym typeface="Cambria"/>
                      </a:rPr>
                      <a:t>Retrieve Results </a:t>
                    </a:r>
                    <a:endParaRPr/>
                  </a:p>
                  <a:p>
                    <a:pPr indent="0" lvl="0" marL="0" marR="0" rtl="0" algn="ctr">
                      <a:spcBef>
                        <a:spcPts val="0"/>
                      </a:spcBef>
                      <a:spcAft>
                        <a:spcPts val="0"/>
                      </a:spcAft>
                      <a:buNone/>
                    </a:pPr>
                    <a:r>
                      <a:rPr lang="en-US" sz="1200">
                        <a:solidFill>
                          <a:srgbClr val="E58B06"/>
                        </a:solidFill>
                        <a:latin typeface="Cambria"/>
                        <a:ea typeface="Cambria"/>
                        <a:cs typeface="Cambria"/>
                        <a:sym typeface="Cambria"/>
                      </a:rPr>
                      <a:t> </a:t>
                    </a:r>
                    <a:endParaRPr/>
                  </a:p>
                </p:txBody>
              </p:sp>
            </p:grpSp>
            <p:cxnSp>
              <p:nvCxnSpPr>
                <p:cNvPr id="404" name="Google Shape;404;p19"/>
                <p:cNvCxnSpPr/>
                <p:nvPr/>
              </p:nvCxnSpPr>
              <p:spPr>
                <a:xfrm>
                  <a:off x="5758234" y="1059180"/>
                  <a:ext cx="0" cy="419100"/>
                </a:xfrm>
                <a:prstGeom prst="straightConnector1">
                  <a:avLst/>
                </a:prstGeom>
                <a:noFill/>
                <a:ln cap="flat" cmpd="sng" w="9525">
                  <a:solidFill>
                    <a:schemeClr val="lt1"/>
                  </a:solidFill>
                  <a:prstDash val="dash"/>
                  <a:round/>
                  <a:headEnd len="sm" w="sm" type="none"/>
                  <a:tailEnd len="med" w="med" type="triangle"/>
                </a:ln>
              </p:spPr>
            </p:cxnSp>
            <p:cxnSp>
              <p:nvCxnSpPr>
                <p:cNvPr id="405" name="Google Shape;405;p19"/>
                <p:cNvCxnSpPr/>
                <p:nvPr/>
              </p:nvCxnSpPr>
              <p:spPr>
                <a:xfrm rot="10800000">
                  <a:off x="3901439" y="4092156"/>
                  <a:ext cx="7619" cy="348251"/>
                </a:xfrm>
                <a:prstGeom prst="straightConnector1">
                  <a:avLst/>
                </a:prstGeom>
                <a:noFill/>
                <a:ln cap="flat" cmpd="sng" w="9525">
                  <a:solidFill>
                    <a:schemeClr val="lt1"/>
                  </a:solidFill>
                  <a:prstDash val="solid"/>
                  <a:round/>
                  <a:headEnd len="sm" w="sm" type="none"/>
                  <a:tailEnd len="med" w="med" type="triangle"/>
                </a:ln>
              </p:spPr>
            </p:cxnSp>
            <p:cxnSp>
              <p:nvCxnSpPr>
                <p:cNvPr id="406" name="Google Shape;406;p19"/>
                <p:cNvCxnSpPr/>
                <p:nvPr/>
              </p:nvCxnSpPr>
              <p:spPr>
                <a:xfrm flipH="1">
                  <a:off x="5080983" y="4112998"/>
                  <a:ext cx="1" cy="318668"/>
                </a:xfrm>
                <a:prstGeom prst="straightConnector1">
                  <a:avLst/>
                </a:prstGeom>
                <a:noFill/>
                <a:ln cap="flat" cmpd="sng" w="9525">
                  <a:solidFill>
                    <a:schemeClr val="lt1"/>
                  </a:solidFill>
                  <a:prstDash val="solid"/>
                  <a:round/>
                  <a:headEnd len="sm" w="sm" type="none"/>
                  <a:tailEnd len="med" w="med" type="triangle"/>
                </a:ln>
              </p:spPr>
            </p:cxnSp>
          </p:grpSp>
        </p:grpSp>
        <p:cxnSp>
          <p:nvCxnSpPr>
            <p:cNvPr id="407" name="Google Shape;407;p19"/>
            <p:cNvCxnSpPr/>
            <p:nvPr/>
          </p:nvCxnSpPr>
          <p:spPr>
            <a:xfrm>
              <a:off x="5185255" y="3635180"/>
              <a:ext cx="0" cy="198120"/>
            </a:xfrm>
            <a:prstGeom prst="straightConnector1">
              <a:avLst/>
            </a:prstGeom>
            <a:noFill/>
            <a:ln cap="flat" cmpd="sng" w="9525">
              <a:solidFill>
                <a:schemeClr val="lt1"/>
              </a:solidFill>
              <a:prstDash val="solid"/>
              <a:round/>
              <a:headEnd len="sm" w="sm" type="none"/>
              <a:tailEnd len="med" w="med" type="triangle"/>
            </a:ln>
          </p:spPr>
        </p:cxnSp>
      </p:grpSp>
      <p:pic>
        <p:nvPicPr>
          <p:cNvPr descr="User" id="408" name="Google Shape;408;p19"/>
          <p:cNvPicPr preferRelativeResize="0"/>
          <p:nvPr/>
        </p:nvPicPr>
        <p:blipFill rotWithShape="1">
          <a:blip r:embed="rId3">
            <a:alphaModFix/>
          </a:blip>
          <a:srcRect b="0" l="0" r="0" t="0"/>
          <a:stretch/>
        </p:blipFill>
        <p:spPr>
          <a:xfrm>
            <a:off x="3635084" y="762000"/>
            <a:ext cx="367687" cy="432735"/>
          </a:xfrm>
          <a:prstGeom prst="rect">
            <a:avLst/>
          </a:prstGeom>
          <a:noFill/>
          <a:ln>
            <a:noFill/>
          </a:ln>
        </p:spPr>
      </p:pic>
      <p:cxnSp>
        <p:nvCxnSpPr>
          <p:cNvPr id="409" name="Google Shape;409;p19"/>
          <p:cNvCxnSpPr/>
          <p:nvPr/>
        </p:nvCxnSpPr>
        <p:spPr>
          <a:xfrm>
            <a:off x="3203054" y="2207291"/>
            <a:ext cx="7030732" cy="1563"/>
          </a:xfrm>
          <a:prstGeom prst="straightConnector1">
            <a:avLst/>
          </a:prstGeom>
          <a:noFill/>
          <a:ln cap="flat" cmpd="sng" w="9525">
            <a:solidFill>
              <a:srgbClr val="D3DB53"/>
            </a:solidFill>
            <a:prstDash val="lgDash"/>
            <a:round/>
            <a:headEnd len="sm" w="sm" type="none"/>
            <a:tailEnd len="sm" w="sm" type="none"/>
          </a:ln>
        </p:spPr>
      </p:cxnSp>
      <p:cxnSp>
        <p:nvCxnSpPr>
          <p:cNvPr id="410" name="Google Shape;410;p19"/>
          <p:cNvCxnSpPr/>
          <p:nvPr/>
        </p:nvCxnSpPr>
        <p:spPr>
          <a:xfrm>
            <a:off x="3312034" y="3662452"/>
            <a:ext cx="6711172" cy="0"/>
          </a:xfrm>
          <a:prstGeom prst="straightConnector1">
            <a:avLst/>
          </a:prstGeom>
          <a:noFill/>
          <a:ln cap="flat" cmpd="sng" w="9525">
            <a:solidFill>
              <a:srgbClr val="D7DF6D"/>
            </a:solidFill>
            <a:prstDash val="lgDash"/>
            <a:round/>
            <a:headEnd len="sm" w="sm" type="none"/>
            <a:tailEnd len="sm" w="sm" type="none"/>
          </a:ln>
        </p:spPr>
      </p:cxnSp>
      <p:sp>
        <p:nvSpPr>
          <p:cNvPr id="411" name="Google Shape;411;p19"/>
          <p:cNvSpPr txBox="1"/>
          <p:nvPr/>
        </p:nvSpPr>
        <p:spPr>
          <a:xfrm>
            <a:off x="9177781" y="2781292"/>
            <a:ext cx="1929719" cy="2667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Cambria"/>
                <a:ea typeface="Cambria"/>
                <a:cs typeface="Cambria"/>
                <a:sym typeface="Cambria"/>
              </a:rPr>
              <a:t>Implementation Layer</a:t>
            </a:r>
            <a:r>
              <a:rPr lang="en-US" sz="1000">
                <a:solidFill>
                  <a:schemeClr val="lt1"/>
                </a:solidFill>
                <a:latin typeface="Cambria"/>
                <a:ea typeface="Cambria"/>
                <a:cs typeface="Cambria"/>
                <a:sym typeface="Cambria"/>
              </a:rPr>
              <a:t> </a:t>
            </a:r>
            <a:endParaRPr/>
          </a:p>
        </p:txBody>
      </p:sp>
      <p:sp>
        <p:nvSpPr>
          <p:cNvPr id="412" name="Google Shape;412;p19"/>
          <p:cNvSpPr txBox="1"/>
          <p:nvPr/>
        </p:nvSpPr>
        <p:spPr>
          <a:xfrm>
            <a:off x="9465207" y="3663789"/>
            <a:ext cx="1585053" cy="2167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Cambria"/>
              <a:buNone/>
            </a:pPr>
            <a:r>
              <a:rPr b="1" i="0" lang="en-US" sz="1000" u="none" cap="none" strike="noStrike">
                <a:solidFill>
                  <a:schemeClr val="lt1"/>
                </a:solidFill>
                <a:latin typeface="Cambria"/>
                <a:ea typeface="Cambria"/>
                <a:cs typeface="Cambria"/>
                <a:sym typeface="Cambria"/>
              </a:rPr>
              <a:t>Infrastructure Layer</a:t>
            </a:r>
            <a:endParaRPr b="0" i="0" sz="1800" u="none" cap="none" strike="noStrike">
              <a:solidFill>
                <a:schemeClr val="lt1"/>
              </a:solidFill>
              <a:latin typeface="Cambria"/>
              <a:ea typeface="Cambria"/>
              <a:cs typeface="Cambria"/>
              <a:sym typeface="Cambria"/>
            </a:endParaRPr>
          </a:p>
        </p:txBody>
      </p:sp>
      <p:sp>
        <p:nvSpPr>
          <p:cNvPr id="413" name="Google Shape;413;p19"/>
          <p:cNvSpPr/>
          <p:nvPr/>
        </p:nvSpPr>
        <p:spPr>
          <a:xfrm>
            <a:off x="2486502" y="10691478"/>
            <a:ext cx="193764" cy="3693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CCE8A"/>
              </a:solidFill>
              <a:latin typeface="Constantia"/>
              <a:ea typeface="Constantia"/>
              <a:cs typeface="Constantia"/>
              <a:sym typeface="Constantia"/>
            </a:endParaRPr>
          </a:p>
        </p:txBody>
      </p:sp>
      <p:sp>
        <p:nvSpPr>
          <p:cNvPr id="414" name="Google Shape;414;p19"/>
          <p:cNvSpPr/>
          <p:nvPr/>
        </p:nvSpPr>
        <p:spPr>
          <a:xfrm>
            <a:off x="0" y="0"/>
            <a:ext cx="1751012" cy="6858000"/>
          </a:xfrm>
          <a:prstGeom prst="rect">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15" name="Google Shape;415;p19"/>
          <p:cNvSpPr/>
          <p:nvPr/>
        </p:nvSpPr>
        <p:spPr>
          <a:xfrm>
            <a:off x="744599" y="815419"/>
            <a:ext cx="1943963" cy="5045729"/>
          </a:xfrm>
          <a:prstGeom prst="rect">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2400">
                <a:solidFill>
                  <a:srgbClr val="FCCE8A"/>
                </a:solidFill>
                <a:latin typeface="Constantia"/>
                <a:ea typeface="Constantia"/>
                <a:cs typeface="Constantia"/>
                <a:sym typeface="Constantia"/>
              </a:rPr>
              <a:t>Detecting performance problems at design phase</a:t>
            </a:r>
            <a:endParaRPr sz="2400">
              <a:solidFill>
                <a:srgbClr val="FFFFFF"/>
              </a:solidFill>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pic>
        <p:nvPicPr>
          <p:cNvPr id="421" name="Google Shape;421;p20"/>
          <p:cNvPicPr preferRelativeResize="0"/>
          <p:nvPr/>
        </p:nvPicPr>
        <p:blipFill rotWithShape="1">
          <a:blip r:embed="rId3">
            <a:alphaModFix/>
          </a:blip>
          <a:srcRect b="0" l="0" r="0" t="0"/>
          <a:stretch/>
        </p:blipFill>
        <p:spPr>
          <a:xfrm>
            <a:off x="150812" y="1105817"/>
            <a:ext cx="5715000" cy="3923383"/>
          </a:xfrm>
          <a:prstGeom prst="rect">
            <a:avLst/>
          </a:prstGeom>
          <a:noFill/>
          <a:ln>
            <a:noFill/>
          </a:ln>
        </p:spPr>
      </p:pic>
      <p:sp>
        <p:nvSpPr>
          <p:cNvPr id="422" name="Google Shape;422;p20"/>
          <p:cNvSpPr txBox="1"/>
          <p:nvPr>
            <p:ph type="title"/>
          </p:nvPr>
        </p:nvSpPr>
        <p:spPr>
          <a:xfrm>
            <a:off x="150812" y="249876"/>
            <a:ext cx="11887200" cy="89311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CCE8A"/>
              </a:buClr>
              <a:buSzPts val="3200"/>
              <a:buFont typeface="Constantia"/>
              <a:buNone/>
            </a:pPr>
            <a:r>
              <a:rPr b="1" i="0" lang="en-US" sz="3200" u="none" cap="none" strike="noStrike">
                <a:solidFill>
                  <a:srgbClr val="FCCE8A"/>
                </a:solidFill>
                <a:latin typeface="Constantia"/>
                <a:ea typeface="Constantia"/>
                <a:cs typeface="Constantia"/>
                <a:sym typeface="Constantia"/>
              </a:rPr>
              <a:t>Workload Analysis</a:t>
            </a:r>
            <a:endParaRPr/>
          </a:p>
        </p:txBody>
      </p:sp>
      <p:cxnSp>
        <p:nvCxnSpPr>
          <p:cNvPr id="423" name="Google Shape;423;p20"/>
          <p:cNvCxnSpPr/>
          <p:nvPr/>
        </p:nvCxnSpPr>
        <p:spPr>
          <a:xfrm>
            <a:off x="0" y="1143000"/>
            <a:ext cx="12188825" cy="0"/>
          </a:xfrm>
          <a:prstGeom prst="straightConnector1">
            <a:avLst/>
          </a:prstGeom>
          <a:noFill/>
          <a:ln cap="flat" cmpd="sng" w="10775">
            <a:solidFill>
              <a:schemeClr val="accent1"/>
            </a:solidFill>
            <a:prstDash val="solid"/>
            <a:round/>
            <a:headEnd len="sm" w="sm" type="none"/>
            <a:tailEnd len="sm" w="sm" type="none"/>
          </a:ln>
        </p:spPr>
      </p:cxnSp>
      <p:graphicFrame>
        <p:nvGraphicFramePr>
          <p:cNvPr id="424" name="Google Shape;424;p20"/>
          <p:cNvGraphicFramePr/>
          <p:nvPr/>
        </p:nvGraphicFramePr>
        <p:xfrm>
          <a:off x="5713412" y="1523988"/>
          <a:ext cx="3000000" cy="3000000"/>
        </p:xfrm>
        <a:graphic>
          <a:graphicData uri="http://schemas.openxmlformats.org/drawingml/2006/table">
            <a:tbl>
              <a:tblPr bandRow="1" firstRow="1">
                <a:noFill/>
                <a:tableStyleId>{D9F8B23F-AFFA-4B9B-B240-2ED2B5191D9B}</a:tableStyleId>
              </a:tblPr>
              <a:tblGrid>
                <a:gridCol w="1752600"/>
                <a:gridCol w="1219200"/>
                <a:gridCol w="838200"/>
                <a:gridCol w="609600"/>
                <a:gridCol w="533400"/>
                <a:gridCol w="609600"/>
              </a:tblGrid>
              <a:tr h="370850">
                <a:tc>
                  <a:txBody>
                    <a:bodyPr>
                      <a:noAutofit/>
                    </a:bodyPr>
                    <a:lstStyle/>
                    <a:p>
                      <a:pPr indent="0" lvl="0" marL="0" marR="0" rtl="0" algn="ctr">
                        <a:spcBef>
                          <a:spcPts val="0"/>
                        </a:spcBef>
                        <a:spcAft>
                          <a:spcPts val="0"/>
                        </a:spcAft>
                        <a:buNone/>
                      </a:pPr>
                      <a:r>
                        <a:rPr lang="en-US" sz="1200" u="none" cap="none" strike="noStrike"/>
                        <a:t>Resource(r)</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Service(s)</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λ</a:t>
                      </a:r>
                      <a:endParaRPr sz="1200" u="none" cap="none" strike="noStrike"/>
                    </a:p>
                    <a:p>
                      <a:pPr indent="0" lvl="0" marL="0" marR="0" rtl="0" algn="ctr">
                        <a:spcBef>
                          <a:spcPts val="0"/>
                        </a:spcBef>
                        <a:spcAft>
                          <a:spcPts val="0"/>
                        </a:spcAft>
                        <a:buNone/>
                      </a:pPr>
                      <a:r>
                        <a:rPr lang="en-US" sz="1200" u="none" cap="none" strike="noStrike"/>
                        <a:t>(sec</a:t>
                      </a:r>
                      <a:r>
                        <a:rPr baseline="30000" lang="en-US" sz="1200" u="none" cap="none" strike="noStrike"/>
                        <a:t>-1</a:t>
                      </a:r>
                      <a:r>
                        <a:rPr lang="en-US" sz="1200" u="none" cap="none" strike="noStrike"/>
                        <a:t>)</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S</a:t>
                      </a:r>
                      <a:endParaRPr sz="1200" u="none" cap="none" strike="noStrike"/>
                    </a:p>
                    <a:p>
                      <a:pPr indent="0" lvl="0" marL="0" marR="0" rtl="0" algn="ctr">
                        <a:spcBef>
                          <a:spcPts val="0"/>
                        </a:spcBef>
                        <a:spcAft>
                          <a:spcPts val="0"/>
                        </a:spcAft>
                        <a:buNone/>
                      </a:pPr>
                      <a:r>
                        <a:rPr lang="en-US" sz="1200" u="none" cap="none" strike="noStrike"/>
                        <a:t>(sec)</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R</a:t>
                      </a:r>
                      <a:endParaRPr sz="1200" u="none" cap="none" strike="noStrike"/>
                    </a:p>
                    <a:p>
                      <a:pPr indent="0" lvl="0" marL="0" marR="0" rtl="0" algn="ctr">
                        <a:spcBef>
                          <a:spcPts val="0"/>
                        </a:spcBef>
                        <a:spcAft>
                          <a:spcPts val="0"/>
                        </a:spcAft>
                        <a:buNone/>
                      </a:pPr>
                      <a:r>
                        <a:rPr lang="en-US" sz="1200" u="none" cap="none" strike="noStrike"/>
                        <a:t>(sec)</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U</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Data Store</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Data access</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0.0382</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6.0</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7.8</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0.229</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Data Store</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Data upload</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0.0278</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0.2</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0.2</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0.006</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Data access Component</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Retrieve results</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0.0313</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12.8</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25.0</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0.488</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Data access Component</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Store events</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0.0069</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12.8</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25.0</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0.488</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DataStore Component</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DB query</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0.0278</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0.7</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0.7</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0.019</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DataStore Component</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DB update</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0.0069</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0.7</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0.7</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0.019</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Search Component</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Search results</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0.0278</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1.2</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1.2</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0.025</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View component</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View result</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0.0313</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27.0</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174</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0.843</a:t>
                      </a:r>
                      <a:endParaRPr sz="1200" u="none" cap="none" strike="noStrike">
                        <a:latin typeface="Calibri"/>
                        <a:ea typeface="Calibri"/>
                        <a:cs typeface="Calibri"/>
                        <a:sym typeface="Calibri"/>
                      </a:endParaRPr>
                    </a:p>
                  </a:txBody>
                  <a:tcPr marT="0" marB="0" marR="68575" marL="68575" anchor="ctr"/>
                </a:tc>
              </a:tr>
              <a:tr h="370850">
                <a:tc>
                  <a:txBody>
                    <a:bodyPr>
                      <a:noAutofit/>
                    </a:bodyPr>
                    <a:lstStyle/>
                    <a:p>
                      <a:pPr indent="0" lvl="0" marL="0" marR="0" rtl="0" algn="l">
                        <a:spcBef>
                          <a:spcPts val="0"/>
                        </a:spcBef>
                        <a:spcAft>
                          <a:spcPts val="0"/>
                        </a:spcAft>
                        <a:buNone/>
                      </a:pPr>
                      <a:r>
                        <a:rPr lang="en-US" sz="1200" u="none" cap="none" strike="noStrike"/>
                        <a:t>Event aggregator</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l">
                        <a:spcBef>
                          <a:spcPts val="0"/>
                        </a:spcBef>
                        <a:spcAft>
                          <a:spcPts val="0"/>
                        </a:spcAft>
                        <a:buNone/>
                      </a:pPr>
                      <a:r>
                        <a:rPr lang="en-US" sz="1200" u="none" cap="none" strike="noStrike"/>
                        <a:t>Event aggr.</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0.0069</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33.7</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44.0</a:t>
                      </a:r>
                      <a:endParaRPr sz="1200" u="none" cap="none" strike="noStrike">
                        <a:latin typeface="Calibri"/>
                        <a:ea typeface="Calibri"/>
                        <a:cs typeface="Calibri"/>
                        <a:sym typeface="Calibri"/>
                      </a:endParaRPr>
                    </a:p>
                  </a:txBody>
                  <a:tcPr marT="0" marB="0" marR="68575" marL="68575" anchor="ctr"/>
                </a:tc>
                <a:tc>
                  <a:txBody>
                    <a:bodyPr>
                      <a:noAutofit/>
                    </a:bodyPr>
                    <a:lstStyle/>
                    <a:p>
                      <a:pPr indent="0" lvl="0" marL="0" marR="0" rtl="0" algn="ctr">
                        <a:spcBef>
                          <a:spcPts val="0"/>
                        </a:spcBef>
                        <a:spcAft>
                          <a:spcPts val="0"/>
                        </a:spcAft>
                        <a:buNone/>
                      </a:pPr>
                      <a:r>
                        <a:rPr lang="en-US" sz="1200" u="none" cap="none" strike="noStrike"/>
                        <a:t>0.234</a:t>
                      </a:r>
                      <a:endParaRPr sz="1200" u="none" cap="none" strike="noStrike">
                        <a:latin typeface="Calibri"/>
                        <a:ea typeface="Calibri"/>
                        <a:cs typeface="Calibri"/>
                        <a:sym typeface="Calibri"/>
                      </a:endParaRPr>
                    </a:p>
                  </a:txBody>
                  <a:tcPr marT="0" marB="0" marR="68575" marL="68575" anchor="ct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21"/>
          <p:cNvSpPr/>
          <p:nvPr/>
        </p:nvSpPr>
        <p:spPr>
          <a:xfrm>
            <a:off x="2284412" y="313644"/>
            <a:ext cx="7772400" cy="7086748"/>
          </a:xfrm>
          <a:prstGeom prst="rect">
            <a:avLst/>
          </a:prstGeom>
          <a:blipFill rotWithShape="1">
            <a:blip r:embed="rId3">
              <a:alphaModFix/>
            </a:blip>
            <a:stretch>
              <a:fillRect b="0" l="-234" r="-234" t="-8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onstantia"/>
                <a:ea typeface="Constantia"/>
                <a:cs typeface="Constantia"/>
                <a:sym typeface="Constantia"/>
              </a:rPr>
              <a:t> </a:t>
            </a:r>
            <a:endParaRPr/>
          </a:p>
        </p:txBody>
      </p:sp>
      <p:sp>
        <p:nvSpPr>
          <p:cNvPr id="430" name="Google Shape;430;p21"/>
          <p:cNvSpPr txBox="1"/>
          <p:nvPr/>
        </p:nvSpPr>
        <p:spPr>
          <a:xfrm>
            <a:off x="5227310" y="685800"/>
            <a:ext cx="835613" cy="620106"/>
          </a:xfrm>
          <a:prstGeom prst="rect">
            <a:avLst/>
          </a:prstGeom>
          <a:blipFill rotWithShape="1">
            <a:blip r:embed="rId4">
              <a:alphaModFix/>
            </a:blip>
            <a:stretch>
              <a:fillRect b="-11879" l="0" r="-2172" t="-494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onstantia"/>
                <a:ea typeface="Constantia"/>
                <a:cs typeface="Constantia"/>
                <a:sym typeface="Constantia"/>
              </a:rPr>
              <a:t> </a:t>
            </a:r>
            <a:endParaRPr/>
          </a:p>
        </p:txBody>
      </p:sp>
      <p:sp>
        <p:nvSpPr>
          <p:cNvPr id="431" name="Google Shape;431;p21"/>
          <p:cNvSpPr/>
          <p:nvPr/>
        </p:nvSpPr>
        <p:spPr>
          <a:xfrm>
            <a:off x="0" y="0"/>
            <a:ext cx="1751012" cy="6858000"/>
          </a:xfrm>
          <a:prstGeom prst="rect">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32" name="Google Shape;432;p21"/>
          <p:cNvSpPr/>
          <p:nvPr/>
        </p:nvSpPr>
        <p:spPr>
          <a:xfrm>
            <a:off x="10437812" y="-7716"/>
            <a:ext cx="1751012" cy="6858000"/>
          </a:xfrm>
          <a:prstGeom prst="rect">
            <a:avLst/>
          </a:prstGeom>
          <a:solidFill>
            <a:schemeClr val="accent1"/>
          </a:solidFill>
          <a:ln cap="flat" cmpd="sng" w="10775">
            <a:solidFill>
              <a:srgbClr val="B159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urrency 16x9">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