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37"/>
  </p:notesMasterIdLst>
  <p:handoutMasterIdLst>
    <p:handoutMasterId r:id="rId38"/>
  </p:handoutMasterIdLst>
  <p:sldIdLst>
    <p:sldId id="256" r:id="rId3"/>
    <p:sldId id="319" r:id="rId4"/>
    <p:sldId id="321" r:id="rId5"/>
    <p:sldId id="297" r:id="rId6"/>
    <p:sldId id="257" r:id="rId7"/>
    <p:sldId id="277" r:id="rId8"/>
    <p:sldId id="278" r:id="rId9"/>
    <p:sldId id="279" r:id="rId10"/>
    <p:sldId id="280" r:id="rId11"/>
    <p:sldId id="298" r:id="rId12"/>
    <p:sldId id="304" r:id="rId13"/>
    <p:sldId id="300" r:id="rId14"/>
    <p:sldId id="307" r:id="rId15"/>
    <p:sldId id="316" r:id="rId16"/>
    <p:sldId id="281" r:id="rId17"/>
    <p:sldId id="299" r:id="rId18"/>
    <p:sldId id="301" r:id="rId19"/>
    <p:sldId id="323" r:id="rId20"/>
    <p:sldId id="327" r:id="rId21"/>
    <p:sldId id="326" r:id="rId22"/>
    <p:sldId id="293" r:id="rId23"/>
    <p:sldId id="292" r:id="rId24"/>
    <p:sldId id="294" r:id="rId25"/>
    <p:sldId id="295" r:id="rId26"/>
    <p:sldId id="282" r:id="rId27"/>
    <p:sldId id="284" r:id="rId28"/>
    <p:sldId id="285" r:id="rId29"/>
    <p:sldId id="287" r:id="rId30"/>
    <p:sldId id="288" r:id="rId31"/>
    <p:sldId id="291" r:id="rId32"/>
    <p:sldId id="290" r:id="rId33"/>
    <p:sldId id="289" r:id="rId34"/>
    <p:sldId id="328" r:id="rId35"/>
    <p:sldId id="314" r:id="rId36"/>
  </p:sldIdLst>
  <p:sldSz cx="12188825" cy="6858000"/>
  <p:notesSz cx="6858000" cy="9144000"/>
  <p:custDataLst>
    <p:tags r:id="rId3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37B20"/>
    <a:srgbClr val="E6C625"/>
    <a:srgbClr val="E0DDD3"/>
    <a:srgbClr val="CE652F"/>
    <a:srgbClr val="FDE3CE"/>
    <a:srgbClr val="D6854C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22" autoAdjust="0"/>
    <p:restoredTop sz="73333" autoAdjust="0"/>
  </p:normalViewPr>
  <p:slideViewPr>
    <p:cSldViewPr>
      <p:cViewPr>
        <p:scale>
          <a:sx n="71" d="100"/>
          <a:sy n="71" d="100"/>
        </p:scale>
        <p:origin x="1109" y="39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gs" Target="tags/tag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HFs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Sheet1!$A$2:$A$28</c:f>
              <c:strCache>
                <c:ptCount val="21"/>
                <c:pt idx="0">
                  <c:v>FY2017</c:v>
                </c:pt>
                <c:pt idx="10">
                  <c:v>FY2018</c:v>
                </c:pt>
                <c:pt idx="20">
                  <c:v>FY2019</c:v>
                </c:pt>
              </c:strCache>
            </c:strRef>
          </c:cat>
          <c:val>
            <c:numRef>
              <c:f>Sheet1!$B$2:$B$28</c:f>
              <c:numCache>
                <c:formatCode>General</c:formatCode>
                <c:ptCount val="27"/>
                <c:pt idx="0">
                  <c:v>22</c:v>
                </c:pt>
                <c:pt idx="1">
                  <c:v>16</c:v>
                </c:pt>
                <c:pt idx="2">
                  <c:v>32</c:v>
                </c:pt>
                <c:pt idx="3">
                  <c:v>25</c:v>
                </c:pt>
                <c:pt idx="4">
                  <c:v>21</c:v>
                </c:pt>
                <c:pt idx="5">
                  <c:v>17</c:v>
                </c:pt>
                <c:pt idx="6">
                  <c:v>23</c:v>
                </c:pt>
                <c:pt idx="7">
                  <c:v>23</c:v>
                </c:pt>
                <c:pt idx="8">
                  <c:v>29</c:v>
                </c:pt>
                <c:pt idx="9">
                  <c:v>29</c:v>
                </c:pt>
                <c:pt idx="10">
                  <c:v>20</c:v>
                </c:pt>
                <c:pt idx="11">
                  <c:v>25</c:v>
                </c:pt>
                <c:pt idx="12">
                  <c:v>17</c:v>
                </c:pt>
                <c:pt idx="13">
                  <c:v>13</c:v>
                </c:pt>
                <c:pt idx="14">
                  <c:v>18</c:v>
                </c:pt>
                <c:pt idx="15">
                  <c:v>18</c:v>
                </c:pt>
                <c:pt idx="16">
                  <c:v>17</c:v>
                </c:pt>
                <c:pt idx="17">
                  <c:v>9</c:v>
                </c:pt>
                <c:pt idx="18">
                  <c:v>6</c:v>
                </c:pt>
                <c:pt idx="19">
                  <c:v>12</c:v>
                </c:pt>
                <c:pt idx="20">
                  <c:v>16</c:v>
                </c:pt>
                <c:pt idx="21">
                  <c:v>1</c:v>
                </c:pt>
                <c:pt idx="22">
                  <c:v>8</c:v>
                </c:pt>
                <c:pt idx="23">
                  <c:v>2</c:v>
                </c:pt>
                <c:pt idx="24">
                  <c:v>1</c:v>
                </c:pt>
                <c:pt idx="25">
                  <c:v>0</c:v>
                </c:pt>
                <c:pt idx="26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50891616"/>
        <c:axId val="850892160"/>
      </c:lineChart>
      <c:catAx>
        <c:axId val="850891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892160"/>
        <c:crosses val="autoZero"/>
        <c:auto val="1"/>
        <c:lblAlgn val="ctr"/>
        <c:lblOffset val="100"/>
        <c:noMultiLvlLbl val="0"/>
      </c:catAx>
      <c:valAx>
        <c:axId val="850892160"/>
        <c:scaling>
          <c:orientation val="minMax"/>
          <c:max val="35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0891616"/>
        <c:crosses val="autoZero"/>
        <c:crossBetween val="between"/>
        <c:minorUnit val="1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A59002-4DAE-4021-A4B9-5B75EDA00EC8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7FDC10-3ABF-41D0-9034-3196E2BF4239}">
      <dgm:prSet phldrT="[Text]" custT="1"/>
      <dgm:spPr/>
      <dgm:t>
        <a:bodyPr/>
        <a:lstStyle/>
        <a:p>
          <a:r>
            <a:rPr lang="en-US" sz="1800" dirty="0" smtClean="0"/>
            <a:t>Volunteers Scrum QAs</a:t>
          </a:r>
          <a:endParaRPr lang="en-US" sz="1800" dirty="0"/>
        </a:p>
      </dgm:t>
    </dgm:pt>
    <dgm:pt modelId="{D5C4CC74-D6AA-4EA9-807A-D8EDC7070DFD}" type="parTrans" cxnId="{1F8F67BD-464B-4FAB-9E9E-9F7DC8565FA6}">
      <dgm:prSet/>
      <dgm:spPr/>
      <dgm:t>
        <a:bodyPr/>
        <a:lstStyle/>
        <a:p>
          <a:endParaRPr lang="en-US"/>
        </a:p>
      </dgm:t>
    </dgm:pt>
    <dgm:pt modelId="{372B7A1F-CA2F-4CDB-AEA7-C5ED36EBAC21}" type="sibTrans" cxnId="{1F8F67BD-464B-4FAB-9E9E-9F7DC8565FA6}">
      <dgm:prSet/>
      <dgm:spPr/>
      <dgm:t>
        <a:bodyPr/>
        <a:lstStyle/>
        <a:p>
          <a:endParaRPr lang="en-US"/>
        </a:p>
      </dgm:t>
    </dgm:pt>
    <dgm:pt modelId="{A287095E-1ADD-416A-8A47-C95FBD473328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1800" dirty="0" smtClean="0"/>
            <a:t>Two Contractors – 6 month Proof of Concept</a:t>
          </a:r>
          <a:endParaRPr lang="en-US" sz="1800" dirty="0"/>
        </a:p>
      </dgm:t>
    </dgm:pt>
    <dgm:pt modelId="{2B706C82-564A-40F7-8914-16C7A1DF3041}" type="parTrans" cxnId="{50FDB18E-1565-427C-9872-F5FA2278B35F}">
      <dgm:prSet/>
      <dgm:spPr/>
      <dgm:t>
        <a:bodyPr/>
        <a:lstStyle/>
        <a:p>
          <a:endParaRPr lang="en-US"/>
        </a:p>
      </dgm:t>
    </dgm:pt>
    <dgm:pt modelId="{D014B63D-F7F6-4F1A-ACD2-849319550318}" type="sibTrans" cxnId="{50FDB18E-1565-427C-9872-F5FA2278B35F}">
      <dgm:prSet/>
      <dgm:spPr/>
      <dgm:t>
        <a:bodyPr/>
        <a:lstStyle/>
        <a:p>
          <a:endParaRPr lang="en-US"/>
        </a:p>
      </dgm:t>
    </dgm:pt>
    <dgm:pt modelId="{C93C100C-F665-4A1A-B83B-306EC8F5EA46}">
      <dgm:prSet phldrT="[Text]" custT="1"/>
      <dgm:spPr>
        <a:solidFill>
          <a:schemeClr val="accent4"/>
        </a:solidFill>
      </dgm:spPr>
      <dgm:t>
        <a:bodyPr/>
        <a:lstStyle/>
        <a:p>
          <a:r>
            <a:rPr lang="en-US" sz="1800" dirty="0" smtClean="0"/>
            <a:t>3 FTEs SDETs – Dedicated Teams</a:t>
          </a:r>
          <a:endParaRPr lang="en-US" sz="1800" dirty="0"/>
        </a:p>
      </dgm:t>
    </dgm:pt>
    <dgm:pt modelId="{BD9BBF65-233E-4F1A-8540-685510972486}" type="parTrans" cxnId="{4D175AE4-1949-44AD-8086-10B27F1458BB}">
      <dgm:prSet/>
      <dgm:spPr/>
      <dgm:t>
        <a:bodyPr/>
        <a:lstStyle/>
        <a:p>
          <a:endParaRPr lang="en-US"/>
        </a:p>
      </dgm:t>
    </dgm:pt>
    <dgm:pt modelId="{A81CABDF-7186-464A-ACEF-7F6F2AE5D9D5}" type="sibTrans" cxnId="{4D175AE4-1949-44AD-8086-10B27F1458BB}">
      <dgm:prSet/>
      <dgm:spPr/>
      <dgm:t>
        <a:bodyPr/>
        <a:lstStyle/>
        <a:p>
          <a:endParaRPr lang="en-US"/>
        </a:p>
      </dgm:t>
    </dgm:pt>
    <dgm:pt modelId="{D7D9C936-D789-42D3-A081-9E36416E36A4}">
      <dgm:prSet phldrT="[Text]" custT="1"/>
      <dgm:spPr>
        <a:solidFill>
          <a:srgbClr val="E6C625"/>
        </a:solidFill>
      </dgm:spPr>
      <dgm:t>
        <a:bodyPr/>
        <a:lstStyle/>
        <a:p>
          <a:r>
            <a:rPr lang="en-US" sz="1800" dirty="0" smtClean="0"/>
            <a:t>Specialists – Performance&amp; Security</a:t>
          </a:r>
          <a:endParaRPr lang="en-US" sz="1800" dirty="0"/>
        </a:p>
      </dgm:t>
    </dgm:pt>
    <dgm:pt modelId="{1DB61A4A-BE93-4A7D-9C62-5FDEDE45EBE2}" type="parTrans" cxnId="{4B9C7FF5-E8AE-49E0-B429-72A9B27A815E}">
      <dgm:prSet/>
      <dgm:spPr/>
      <dgm:t>
        <a:bodyPr/>
        <a:lstStyle/>
        <a:p>
          <a:endParaRPr lang="en-US"/>
        </a:p>
      </dgm:t>
    </dgm:pt>
    <dgm:pt modelId="{29A24E06-EB9B-4B12-9FF6-0820B0AF5F3D}" type="sibTrans" cxnId="{4B9C7FF5-E8AE-49E0-B429-72A9B27A815E}">
      <dgm:prSet/>
      <dgm:spPr/>
      <dgm:t>
        <a:bodyPr/>
        <a:lstStyle/>
        <a:p>
          <a:endParaRPr lang="en-US"/>
        </a:p>
      </dgm:t>
    </dgm:pt>
    <dgm:pt modelId="{2AE2741B-15D2-4A7A-B90D-22705D3F5F33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US" sz="1800" dirty="0" smtClean="0"/>
            <a:t>Scrum Team SDETs</a:t>
          </a:r>
          <a:endParaRPr lang="en-US" sz="1800" dirty="0"/>
        </a:p>
      </dgm:t>
    </dgm:pt>
    <dgm:pt modelId="{4B1A0761-06E4-4497-8B8D-74A0E372FDE4}" type="parTrans" cxnId="{6A5A333A-A4BC-4ED7-A733-B56E9A404451}">
      <dgm:prSet/>
      <dgm:spPr/>
      <dgm:t>
        <a:bodyPr/>
        <a:lstStyle/>
        <a:p>
          <a:endParaRPr lang="en-US"/>
        </a:p>
      </dgm:t>
    </dgm:pt>
    <dgm:pt modelId="{2203B6AF-49B7-42B2-B675-A0C7ACC2E0CC}" type="sibTrans" cxnId="{6A5A333A-A4BC-4ED7-A733-B56E9A404451}">
      <dgm:prSet/>
      <dgm:spPr/>
      <dgm:t>
        <a:bodyPr/>
        <a:lstStyle/>
        <a:p>
          <a:endParaRPr lang="en-US"/>
        </a:p>
      </dgm:t>
    </dgm:pt>
    <dgm:pt modelId="{0E7054E8-A6A3-4AC8-9297-A88744B3692B}" type="pres">
      <dgm:prSet presAssocID="{80A59002-4DAE-4021-A4B9-5B75EDA00EC8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9D40DB-A4A3-40AB-8FD9-A40E4E69D371}" type="pres">
      <dgm:prSet presAssocID="{80A59002-4DAE-4021-A4B9-5B75EDA00EC8}" presName="arrow" presStyleLbl="bgShp" presStyleIdx="0" presStyleCnt="1"/>
      <dgm:spPr/>
    </dgm:pt>
    <dgm:pt modelId="{6B36F45D-54FA-40E6-8D93-3555679FB1B1}" type="pres">
      <dgm:prSet presAssocID="{80A59002-4DAE-4021-A4B9-5B75EDA00EC8}" presName="linearProcess" presStyleCnt="0"/>
      <dgm:spPr/>
    </dgm:pt>
    <dgm:pt modelId="{CD8B698F-4176-41AF-AB8A-14E2E3809508}" type="pres">
      <dgm:prSet presAssocID="{717FDC10-3ABF-41D0-9034-3196E2BF4239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BB67C-2787-4085-90C8-4E895DEDF61B}" type="pres">
      <dgm:prSet presAssocID="{372B7A1F-CA2F-4CDB-AEA7-C5ED36EBAC21}" presName="sibTrans" presStyleCnt="0"/>
      <dgm:spPr/>
    </dgm:pt>
    <dgm:pt modelId="{A8B4E03C-0724-42BE-9DC4-865D5CE84A24}" type="pres">
      <dgm:prSet presAssocID="{A287095E-1ADD-416A-8A47-C95FBD473328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C115C4-53F9-46E2-A996-37481ADF4ED4}" type="pres">
      <dgm:prSet presAssocID="{D014B63D-F7F6-4F1A-ACD2-849319550318}" presName="sibTrans" presStyleCnt="0"/>
      <dgm:spPr/>
    </dgm:pt>
    <dgm:pt modelId="{D5A20D96-85E2-47D7-B851-7F0C1FAFC9FA}" type="pres">
      <dgm:prSet presAssocID="{C93C100C-F665-4A1A-B83B-306EC8F5EA46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1A3395-6444-4F06-A2D6-DED6B99BCF62}" type="pres">
      <dgm:prSet presAssocID="{A81CABDF-7186-464A-ACEF-7F6F2AE5D9D5}" presName="sibTrans" presStyleCnt="0"/>
      <dgm:spPr/>
    </dgm:pt>
    <dgm:pt modelId="{8B95DEF4-1BCC-4C27-9D08-5F4CF86557FF}" type="pres">
      <dgm:prSet presAssocID="{D7D9C936-D789-42D3-A081-9E36416E36A4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A0029C-1D67-4B5D-9D14-46E309413879}" type="pres">
      <dgm:prSet presAssocID="{29A24E06-EB9B-4B12-9FF6-0820B0AF5F3D}" presName="sibTrans" presStyleCnt="0"/>
      <dgm:spPr/>
    </dgm:pt>
    <dgm:pt modelId="{D7B6FEA9-6337-4B98-A9AD-BA3D2BE6F4CD}" type="pres">
      <dgm:prSet presAssocID="{2AE2741B-15D2-4A7A-B90D-22705D3F5F33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AF3C63-4C4D-4BF2-ADD6-06A5A8D915F4}" type="presOf" srcId="{A287095E-1ADD-416A-8A47-C95FBD473328}" destId="{A8B4E03C-0724-42BE-9DC4-865D5CE84A24}" srcOrd="0" destOrd="0" presId="urn:microsoft.com/office/officeart/2005/8/layout/hProcess9"/>
    <dgm:cxn modelId="{1F8F67BD-464B-4FAB-9E9E-9F7DC8565FA6}" srcId="{80A59002-4DAE-4021-A4B9-5B75EDA00EC8}" destId="{717FDC10-3ABF-41D0-9034-3196E2BF4239}" srcOrd="0" destOrd="0" parTransId="{D5C4CC74-D6AA-4EA9-807A-D8EDC7070DFD}" sibTransId="{372B7A1F-CA2F-4CDB-AEA7-C5ED36EBAC21}"/>
    <dgm:cxn modelId="{CEDDA6CC-53D7-4AF9-A4E9-94945DDEA476}" type="presOf" srcId="{80A59002-4DAE-4021-A4B9-5B75EDA00EC8}" destId="{0E7054E8-A6A3-4AC8-9297-A88744B3692B}" srcOrd="0" destOrd="0" presId="urn:microsoft.com/office/officeart/2005/8/layout/hProcess9"/>
    <dgm:cxn modelId="{4B9C7FF5-E8AE-49E0-B429-72A9B27A815E}" srcId="{80A59002-4DAE-4021-A4B9-5B75EDA00EC8}" destId="{D7D9C936-D789-42D3-A081-9E36416E36A4}" srcOrd="3" destOrd="0" parTransId="{1DB61A4A-BE93-4A7D-9C62-5FDEDE45EBE2}" sibTransId="{29A24E06-EB9B-4B12-9FF6-0820B0AF5F3D}"/>
    <dgm:cxn modelId="{6A5A333A-A4BC-4ED7-A733-B56E9A404451}" srcId="{80A59002-4DAE-4021-A4B9-5B75EDA00EC8}" destId="{2AE2741B-15D2-4A7A-B90D-22705D3F5F33}" srcOrd="4" destOrd="0" parTransId="{4B1A0761-06E4-4497-8B8D-74A0E372FDE4}" sibTransId="{2203B6AF-49B7-42B2-B675-A0C7ACC2E0CC}"/>
    <dgm:cxn modelId="{50FDB18E-1565-427C-9872-F5FA2278B35F}" srcId="{80A59002-4DAE-4021-A4B9-5B75EDA00EC8}" destId="{A287095E-1ADD-416A-8A47-C95FBD473328}" srcOrd="1" destOrd="0" parTransId="{2B706C82-564A-40F7-8914-16C7A1DF3041}" sibTransId="{D014B63D-F7F6-4F1A-ACD2-849319550318}"/>
    <dgm:cxn modelId="{42E57CEF-ECAF-45FC-8F6E-1C93B02EFAB6}" type="presOf" srcId="{D7D9C936-D789-42D3-A081-9E36416E36A4}" destId="{8B95DEF4-1BCC-4C27-9D08-5F4CF86557FF}" srcOrd="0" destOrd="0" presId="urn:microsoft.com/office/officeart/2005/8/layout/hProcess9"/>
    <dgm:cxn modelId="{62040859-84A0-4EA8-92F0-FBCC39876EAB}" type="presOf" srcId="{C93C100C-F665-4A1A-B83B-306EC8F5EA46}" destId="{D5A20D96-85E2-47D7-B851-7F0C1FAFC9FA}" srcOrd="0" destOrd="0" presId="urn:microsoft.com/office/officeart/2005/8/layout/hProcess9"/>
    <dgm:cxn modelId="{39E84ABD-BD58-4718-A76E-664E1AC47B68}" type="presOf" srcId="{717FDC10-3ABF-41D0-9034-3196E2BF4239}" destId="{CD8B698F-4176-41AF-AB8A-14E2E3809508}" srcOrd="0" destOrd="0" presId="urn:microsoft.com/office/officeart/2005/8/layout/hProcess9"/>
    <dgm:cxn modelId="{4D175AE4-1949-44AD-8086-10B27F1458BB}" srcId="{80A59002-4DAE-4021-A4B9-5B75EDA00EC8}" destId="{C93C100C-F665-4A1A-B83B-306EC8F5EA46}" srcOrd="2" destOrd="0" parTransId="{BD9BBF65-233E-4F1A-8540-685510972486}" sibTransId="{A81CABDF-7186-464A-ACEF-7F6F2AE5D9D5}"/>
    <dgm:cxn modelId="{F6A194C7-4F24-4276-9D29-0BD8199330EB}" type="presOf" srcId="{2AE2741B-15D2-4A7A-B90D-22705D3F5F33}" destId="{D7B6FEA9-6337-4B98-A9AD-BA3D2BE6F4CD}" srcOrd="0" destOrd="0" presId="urn:microsoft.com/office/officeart/2005/8/layout/hProcess9"/>
    <dgm:cxn modelId="{9C439C09-7355-45E6-8B22-F7F0EFE47FED}" type="presParOf" srcId="{0E7054E8-A6A3-4AC8-9297-A88744B3692B}" destId="{919D40DB-A4A3-40AB-8FD9-A40E4E69D371}" srcOrd="0" destOrd="0" presId="urn:microsoft.com/office/officeart/2005/8/layout/hProcess9"/>
    <dgm:cxn modelId="{88BE123A-842A-4636-9729-BFE91BF71A74}" type="presParOf" srcId="{0E7054E8-A6A3-4AC8-9297-A88744B3692B}" destId="{6B36F45D-54FA-40E6-8D93-3555679FB1B1}" srcOrd="1" destOrd="0" presId="urn:microsoft.com/office/officeart/2005/8/layout/hProcess9"/>
    <dgm:cxn modelId="{97BFAFF6-C031-4FBB-8721-75DD5D7A64B0}" type="presParOf" srcId="{6B36F45D-54FA-40E6-8D93-3555679FB1B1}" destId="{CD8B698F-4176-41AF-AB8A-14E2E3809508}" srcOrd="0" destOrd="0" presId="urn:microsoft.com/office/officeart/2005/8/layout/hProcess9"/>
    <dgm:cxn modelId="{C301E81D-CD59-4AF6-B042-7228BD18D980}" type="presParOf" srcId="{6B36F45D-54FA-40E6-8D93-3555679FB1B1}" destId="{D01BB67C-2787-4085-90C8-4E895DEDF61B}" srcOrd="1" destOrd="0" presId="urn:microsoft.com/office/officeart/2005/8/layout/hProcess9"/>
    <dgm:cxn modelId="{14A7B920-2058-4AF1-BEC2-3B836F9A6303}" type="presParOf" srcId="{6B36F45D-54FA-40E6-8D93-3555679FB1B1}" destId="{A8B4E03C-0724-42BE-9DC4-865D5CE84A24}" srcOrd="2" destOrd="0" presId="urn:microsoft.com/office/officeart/2005/8/layout/hProcess9"/>
    <dgm:cxn modelId="{DB101FD2-E354-457E-BE2B-00E9ECC29906}" type="presParOf" srcId="{6B36F45D-54FA-40E6-8D93-3555679FB1B1}" destId="{47C115C4-53F9-46E2-A996-37481ADF4ED4}" srcOrd="3" destOrd="0" presId="urn:microsoft.com/office/officeart/2005/8/layout/hProcess9"/>
    <dgm:cxn modelId="{F94D4899-EF12-40AC-B005-5154E4BFE27B}" type="presParOf" srcId="{6B36F45D-54FA-40E6-8D93-3555679FB1B1}" destId="{D5A20D96-85E2-47D7-B851-7F0C1FAFC9FA}" srcOrd="4" destOrd="0" presId="urn:microsoft.com/office/officeart/2005/8/layout/hProcess9"/>
    <dgm:cxn modelId="{57B4B49C-1FDC-4499-BF89-E50C5308E515}" type="presParOf" srcId="{6B36F45D-54FA-40E6-8D93-3555679FB1B1}" destId="{101A3395-6444-4F06-A2D6-DED6B99BCF62}" srcOrd="5" destOrd="0" presId="urn:microsoft.com/office/officeart/2005/8/layout/hProcess9"/>
    <dgm:cxn modelId="{B653CF03-0489-43CF-8573-D2402FC53C2D}" type="presParOf" srcId="{6B36F45D-54FA-40E6-8D93-3555679FB1B1}" destId="{8B95DEF4-1BCC-4C27-9D08-5F4CF86557FF}" srcOrd="6" destOrd="0" presId="urn:microsoft.com/office/officeart/2005/8/layout/hProcess9"/>
    <dgm:cxn modelId="{BA1D20DD-1352-4763-9A7D-F327A0862A15}" type="presParOf" srcId="{6B36F45D-54FA-40E6-8D93-3555679FB1B1}" destId="{73A0029C-1D67-4B5D-9D14-46E309413879}" srcOrd="7" destOrd="0" presId="urn:microsoft.com/office/officeart/2005/8/layout/hProcess9"/>
    <dgm:cxn modelId="{21DD378C-190D-4F03-938C-12AB982D0C34}" type="presParOf" srcId="{6B36F45D-54FA-40E6-8D93-3555679FB1B1}" destId="{D7B6FEA9-6337-4B98-A9AD-BA3D2BE6F4CD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9D40DB-A4A3-40AB-8FD9-A40E4E69D371}">
      <dsp:nvSpPr>
        <dsp:cNvPr id="0" name=""/>
        <dsp:cNvSpPr/>
      </dsp:nvSpPr>
      <dsp:spPr>
        <a:xfrm>
          <a:off x="659050" y="0"/>
          <a:ext cx="7469240" cy="4572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2700" dir="13500000" algn="t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D8B698F-4176-41AF-AB8A-14E2E3809508}">
      <dsp:nvSpPr>
        <dsp:cNvPr id="0" name=""/>
        <dsp:cNvSpPr/>
      </dsp:nvSpPr>
      <dsp:spPr>
        <a:xfrm>
          <a:off x="2574" y="1371599"/>
          <a:ext cx="1549798" cy="1828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lin ang="18900000" scaled="0"/>
        </a:gradFill>
        <a:ln>
          <a:noFill/>
        </a:ln>
        <a:effectLst>
          <a:outerShdw blurRad="50800" dist="12700" dir="13500000" algn="tl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Volunteers Scrum QAs</a:t>
          </a:r>
          <a:endParaRPr lang="en-US" sz="1800" kern="1200" dirty="0"/>
        </a:p>
      </dsp:txBody>
      <dsp:txXfrm>
        <a:off x="78229" y="1447254"/>
        <a:ext cx="1398488" cy="1677490"/>
      </dsp:txXfrm>
    </dsp:sp>
    <dsp:sp modelId="{A8B4E03C-0724-42BE-9DC4-865D5CE84A24}">
      <dsp:nvSpPr>
        <dsp:cNvPr id="0" name=""/>
        <dsp:cNvSpPr/>
      </dsp:nvSpPr>
      <dsp:spPr>
        <a:xfrm>
          <a:off x="1810673" y="1371599"/>
          <a:ext cx="1549798" cy="1828800"/>
        </a:xfrm>
        <a:prstGeom prst="roundRect">
          <a:avLst/>
        </a:prstGeom>
        <a:solidFill>
          <a:schemeClr val="accent2"/>
        </a:solidFill>
        <a:ln>
          <a:noFill/>
        </a:ln>
        <a:effectLst>
          <a:outerShdw blurRad="50800" dist="12700" dir="13500000" algn="tl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Two Contractors – 6 month Proof of Concept</a:t>
          </a:r>
          <a:endParaRPr lang="en-US" sz="1800" kern="1200" dirty="0"/>
        </a:p>
      </dsp:txBody>
      <dsp:txXfrm>
        <a:off x="1886328" y="1447254"/>
        <a:ext cx="1398488" cy="1677490"/>
      </dsp:txXfrm>
    </dsp:sp>
    <dsp:sp modelId="{D5A20D96-85E2-47D7-B851-7F0C1FAFC9FA}">
      <dsp:nvSpPr>
        <dsp:cNvPr id="0" name=""/>
        <dsp:cNvSpPr/>
      </dsp:nvSpPr>
      <dsp:spPr>
        <a:xfrm>
          <a:off x="3618771" y="1371599"/>
          <a:ext cx="1549798" cy="1828800"/>
        </a:xfrm>
        <a:prstGeom prst="roundRect">
          <a:avLst/>
        </a:prstGeom>
        <a:solidFill>
          <a:schemeClr val="accent4"/>
        </a:solidFill>
        <a:ln>
          <a:noFill/>
        </a:ln>
        <a:effectLst>
          <a:outerShdw blurRad="50800" dist="12700" dir="13500000" algn="tl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 FTEs SDETs – Dedicated Teams</a:t>
          </a:r>
          <a:endParaRPr lang="en-US" sz="1800" kern="1200" dirty="0"/>
        </a:p>
      </dsp:txBody>
      <dsp:txXfrm>
        <a:off x="3694426" y="1447254"/>
        <a:ext cx="1398488" cy="1677490"/>
      </dsp:txXfrm>
    </dsp:sp>
    <dsp:sp modelId="{8B95DEF4-1BCC-4C27-9D08-5F4CF86557FF}">
      <dsp:nvSpPr>
        <dsp:cNvPr id="0" name=""/>
        <dsp:cNvSpPr/>
      </dsp:nvSpPr>
      <dsp:spPr>
        <a:xfrm>
          <a:off x="5426870" y="1371599"/>
          <a:ext cx="1549798" cy="1828800"/>
        </a:xfrm>
        <a:prstGeom prst="roundRect">
          <a:avLst/>
        </a:prstGeom>
        <a:solidFill>
          <a:srgbClr val="E6C625"/>
        </a:solidFill>
        <a:ln>
          <a:noFill/>
        </a:ln>
        <a:effectLst>
          <a:outerShdw blurRad="50800" dist="12700" dir="13500000" algn="tl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Specialists – Performance&amp; Security</a:t>
          </a:r>
          <a:endParaRPr lang="en-US" sz="1800" kern="1200" dirty="0"/>
        </a:p>
      </dsp:txBody>
      <dsp:txXfrm>
        <a:off x="5502525" y="1447254"/>
        <a:ext cx="1398488" cy="1677490"/>
      </dsp:txXfrm>
    </dsp:sp>
    <dsp:sp modelId="{D7B6FEA9-6337-4B98-A9AD-BA3D2BE6F4CD}">
      <dsp:nvSpPr>
        <dsp:cNvPr id="0" name=""/>
        <dsp:cNvSpPr/>
      </dsp:nvSpPr>
      <dsp:spPr>
        <a:xfrm>
          <a:off x="7234968" y="1371599"/>
          <a:ext cx="1549798" cy="1828800"/>
        </a:xfrm>
        <a:prstGeom prst="roundRect">
          <a:avLst/>
        </a:prstGeom>
        <a:solidFill>
          <a:schemeClr val="accent3"/>
        </a:solidFill>
        <a:ln>
          <a:noFill/>
        </a:ln>
        <a:effectLst>
          <a:outerShdw blurRad="50800" dist="12700" dir="13500000" algn="tl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flat" dir="t">
            <a:rot lat="0" lon="0" rev="3600000"/>
          </a:lightRig>
        </a:scene3d>
        <a:sp3d prstMaterial="flat">
          <a:bevelT w="34925" h="47625" prst="coolSlan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Scrum Team SDETs</a:t>
          </a:r>
          <a:endParaRPr lang="en-US" sz="1800" kern="1200" dirty="0"/>
        </a:p>
      </dsp:txBody>
      <dsp:txXfrm>
        <a:off x="7310623" y="1447254"/>
        <a:ext cx="1398488" cy="1677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59ACC-BB8B-40BD-9C3D-7515A99833BA}" type="datetimeFigureOut">
              <a:rPr lang="en-US"/>
              <a:t>10/11/2019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2B09C-4EB4-4858-8C5D-928515EB5FA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B3F5D-6129-4745-AD27-E1F8E3F0C4BE}" type="datetimeFigureOut">
              <a:rPr lang="en-US"/>
              <a:t>10/11/2019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40D2E-0C1A-4418-8763-9BB732EB1D2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4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Waterfall by Andrey </a:t>
            </a:r>
            <a:r>
              <a:rPr lang="en-US" dirty="0" err="1" smtClean="0"/>
              <a:t>Vasiliev</a:t>
            </a:r>
            <a:r>
              <a:rPr lang="en-US" dirty="0" smtClean="0"/>
              <a:t> from the Noun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35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Waterfall by Andrey </a:t>
            </a:r>
            <a:r>
              <a:rPr lang="en-US" dirty="0" err="1" smtClean="0"/>
              <a:t>Vasiliev</a:t>
            </a:r>
            <a:r>
              <a:rPr lang="en-US" dirty="0" smtClean="0"/>
              <a:t> from the Noun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Waterfall by Andrey </a:t>
            </a:r>
            <a:r>
              <a:rPr lang="en-US" dirty="0" err="1" smtClean="0"/>
              <a:t>Vasiliev</a:t>
            </a:r>
            <a:r>
              <a:rPr lang="en-US" dirty="0" smtClean="0"/>
              <a:t> from the Noun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07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Waterfall by Andrey </a:t>
            </a:r>
            <a:r>
              <a:rPr lang="en-US" dirty="0" err="1" smtClean="0"/>
              <a:t>Vasiliev</a:t>
            </a:r>
            <a:r>
              <a:rPr lang="en-US" dirty="0" smtClean="0"/>
              <a:t> from the Noun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86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Waterfall by Andrey </a:t>
            </a:r>
            <a:r>
              <a:rPr lang="en-US" dirty="0" err="1" smtClean="0"/>
              <a:t>Vasiliev</a:t>
            </a:r>
            <a:r>
              <a:rPr lang="en-US" dirty="0" smtClean="0"/>
              <a:t> from the Noun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385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Waterfall by Andrey </a:t>
            </a:r>
            <a:r>
              <a:rPr lang="en-US" dirty="0" err="1" smtClean="0"/>
              <a:t>Vasiliev</a:t>
            </a:r>
            <a:r>
              <a:rPr lang="en-US" dirty="0" smtClean="0"/>
              <a:t> from the Noun Project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05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</a:t>
            </a:r>
            <a:r>
              <a:rPr lang="en-US" baseline="0" dirty="0" smtClean="0"/>
              <a:t> about length of security tests. Anyone can run these now.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03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Joke about doing performance testing</a:t>
            </a:r>
            <a:r>
              <a:rPr lang="en-US" baseline="0" dirty="0" smtClean="0"/>
              <a:t> in the same environment as you do security tests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754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r>
              <a:rPr lang="en-US" baseline="0" dirty="0" smtClean="0"/>
              <a:t> problems came in, it was often too late to react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38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Freeform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85" name="Freeform 176"/>
          <p:cNvSpPr>
            <a:spLocks/>
          </p:cNvSpPr>
          <p:nvPr userDrawn="1"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53" name="Group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Freeform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1" name="Freeform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2" name="Freeform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3" name="Freeform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4" name="Freeform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5" name="Freeform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6" name="Freeform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8" name="Freeform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9" name="Freeform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0" name="Freeform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1" name="Freeform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2" name="Freeform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3" name="Freeform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4" name="Freeform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5" name="Freeform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6" name="Freeform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7" name="Freeform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8" name="Freeform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9" name="Freeform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0" name="Freeform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1" name="Freeform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2" name="Freeform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3" name="Freeform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4" name="Freeform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5" name="Freeform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6" name="Freeform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7" name="Freeform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8" name="Freeform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9" name="Freeform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0" name="Freeform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1" name="Freeform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2" name="Freeform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3" name="Freeform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4" name="Freeform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5" name="Freeform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6" name="Freeform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7" name="Freeform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8" name="Freeform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9" name="Freeform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0" name="Freeform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1" name="Freeform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2" name="Freeform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3" name="Freeform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4" name="Freeform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5" name="Freeform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6" name="Freeform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7" name="Freeform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8" name="Freeform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9" name="Freeform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0" name="Freeform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1" name="Freeform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2" name="Freeform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3" name="Freeform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4" name="Freeform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5" name="Freeform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6" name="Freeform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7" name="Freeform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8" name="Freeform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9" name="Freeform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0" name="Freeform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1" name="Freeform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2" name="Freeform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3" name="Freeform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4" name="Freeform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5" name="Freeform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6" name="Freeform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7" name="Freeform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8" name="Freeform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9" name="Freeform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0" name="Freeform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1" name="Freeform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2" name="Freeform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3" name="Freeform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4" name="Freeform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5" name="Freeform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6" name="Freeform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7" name="Freeform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8" name="Freeform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9" name="Freeform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0" name="Freeform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1" name="Freeform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2" name="Freeform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3" name="Freeform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4" name="Freeform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5" name="Freeform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6" name="Freeform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7" name="Freeform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8" name="Freeform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9" name="Freeform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0" name="Freeform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1" name="Freeform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2" name="Freeform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3" name="Freeform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4" name="Freeform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5" name="Freeform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6" name="Freeform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7" name="Freeform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8" name="Freeform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9" name="Freeform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0" name="Freeform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1" name="Freeform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2" name="Freeform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3" name="Freeform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4" name="Freeform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5" name="Freeform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6" name="Freeform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7" name="Freeform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8" name="Freeform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9" name="Freeform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0" name="Freeform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1" name="Freeform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2" name="Freeform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3" name="Freeform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4" name="Freeform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5" name="Freeform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6" name="Freeform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7" name="Freeform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8" name="Freeform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9" name="Freeform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5" name="Freeform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6" name="Freeform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1" name="Freeform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86" name="Freeform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48" name="Group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Freeform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8" name="Freeform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9" name="Freeform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0" name="Freeform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1" name="Freeform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2" name="Freeform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3" name="Freeform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4" name="Freeform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5" name="Freeform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6" name="Freeform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8" name="Freeform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9" name="Freeform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0" name="Freeform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1" name="Freeform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2" name="Freeform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3" name="Freeform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4" name="Freeform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5" name="Freeform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6" name="Freeform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7" name="Freeform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8" name="Freeform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9" name="Freeform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0" name="Freeform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1" name="Freeform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2" name="Freeform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3" name="Freeform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4" name="Freeform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5" name="Freeform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6" name="Freeform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8" name="Freeform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9" name="Freeform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341" name="Freeform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343" name="Freeform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51" name="Group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Freeform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0" name="Freeform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2" name="Freeform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>
              <a:lnSpc>
                <a:spcPct val="90000"/>
              </a:lnSpc>
              <a:defRPr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Californian FB" panose="0207040306080B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10/11/2019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70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10/11/2019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05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en-US"/>
              <a:t>10/11/2019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401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>
              <a:defRPr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10/11/2019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10/11/2019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4832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10/11/2019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2632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40" name="Date Placeholder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10/11/2019</a:t>
            </a:fld>
            <a:endParaRPr/>
          </a:p>
        </p:txBody>
      </p:sp>
      <p:sp>
        <p:nvSpPr>
          <p:cNvPr id="241" name="Footer Placeholder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2" name="Slide Number Placeholder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en-US"/>
              <a:t>10/11/2019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en-US"/>
              <a:t>10/11/2019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844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6" name="Date Placeholder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en-US"/>
              <a:t>10/11/2019</a:t>
            </a:fld>
            <a:endParaRPr/>
          </a:p>
        </p:txBody>
      </p:sp>
      <p:sp>
        <p:nvSpPr>
          <p:cNvPr id="87" name="Footer Placeholder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4000">
              <a:srgbClr val="663300"/>
            </a:gs>
            <a:gs pos="100000">
              <a:schemeClr val="bg2">
                <a:shade val="100000"/>
                <a:satMod val="100000"/>
                <a:lumMod val="80000"/>
              </a:schemeClr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Freeform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rPr lang="en-US"/>
              <a:pPr/>
              <a:t>10/11/2019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/>
              <a:pPr/>
              <a:t>‹#›</a:t>
            </a:fld>
            <a:endParaRPr/>
          </a:p>
        </p:txBody>
      </p:sp>
      <p:sp>
        <p:nvSpPr>
          <p:cNvPr id="8" name="TextBox 2"/>
          <p:cNvSpPr txBox="1"/>
          <p:nvPr userDrawn="1"/>
        </p:nvSpPr>
        <p:spPr>
          <a:xfrm>
            <a:off x="10862085" y="33488"/>
            <a:ext cx="1244059" cy="85869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0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SOFTWARE</a:t>
            </a: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/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QUALITY</a:t>
            </a:r>
            <a:br>
              <a:rPr lang="en-US" sz="2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</a:b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CONFERENCE</a:t>
            </a:r>
          </a:p>
        </p:txBody>
      </p:sp>
      <p:sp>
        <p:nvSpPr>
          <p:cNvPr id="9" name="TextBox 3"/>
          <p:cNvSpPr txBox="1"/>
          <p:nvPr userDrawn="1"/>
        </p:nvSpPr>
        <p:spPr>
          <a:xfrm rot="16200000">
            <a:off x="10354397" y="339735"/>
            <a:ext cx="838199" cy="1938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4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PACIFIC   NW</a:t>
            </a:r>
          </a:p>
        </p:txBody>
      </p:sp>
      <p:sp>
        <p:nvSpPr>
          <p:cNvPr id="12" name="TextBox 5"/>
          <p:cNvSpPr txBox="1"/>
          <p:nvPr userDrawn="1"/>
        </p:nvSpPr>
        <p:spPr>
          <a:xfrm>
            <a:off x="4274" y="6514463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Bahnschrift SemiBold" panose="020B0502040204020203" pitchFamily="34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Californian FB" panose="0207040306080B030204" pitchFamily="18" charset="0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Californian FB" panose="0207040306080B030204" pitchFamily="18" charset="0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Californian FB" panose="0207040306080B030204" pitchFamily="18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Californian FB" panose="0207040306080B030204" pitchFamily="18" charset="0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Californian FB" panose="0207040306080B030204" pitchFamily="18" charset="0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costcotravel.com/" TargetMode="External"/><Relationship Id="rId5" Type="http://schemas.openxmlformats.org/officeDocument/2006/relationships/hyperlink" Target="http://www.linkedin.com/in/apete" TargetMode="External"/><Relationship Id="rId4" Type="http://schemas.openxmlformats.org/officeDocument/2006/relationships/hyperlink" Target="mailto:andrew.peterson@costcotravel.com?subject=PNSQC:%2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22412" y="2362200"/>
            <a:ext cx="9144000" cy="1219200"/>
          </a:xfrm>
        </p:spPr>
        <p:txBody>
          <a:bodyPr/>
          <a:lstStyle/>
          <a:p>
            <a:r>
              <a:rPr lang="en-US" dirty="0">
                <a:effectLst/>
              </a:rPr>
              <a:t>Moving to a Continuous Delivery Culture: Cutting Releases Cadence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latin typeface="Constantia" pitchFamily="18" charset="0"/>
              </a:rPr>
              <a:t>Andrew Peterson</a:t>
            </a:r>
            <a:r>
              <a:rPr lang="en-US" sz="2400" dirty="0">
                <a:latin typeface="Constantia" pitchFamily="18" charset="0"/>
              </a:rPr>
              <a:t/>
            </a:r>
            <a:br>
              <a:rPr lang="en-US" sz="2400" dirty="0">
                <a:latin typeface="Constantia" pitchFamily="18" charset="0"/>
              </a:rPr>
            </a:br>
            <a:r>
              <a:rPr lang="en-US" sz="2400" dirty="0" smtClean="0">
                <a:latin typeface="Constantia" pitchFamily="18" charset="0"/>
              </a:rPr>
              <a:t>October 15, 2019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2450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 Implications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Big Surprise….more automation, but how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7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SDET Discipline</a:t>
            </a:r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486760937"/>
              </p:ext>
            </p:extLst>
          </p:nvPr>
        </p:nvGraphicFramePr>
        <p:xfrm>
          <a:off x="1700741" y="1676400"/>
          <a:ext cx="8787342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988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Automation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01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Automation…….</a:t>
            </a:r>
            <a:r>
              <a:rPr lang="en-US" dirty="0" smtClean="0"/>
              <a:t>Run way more frequently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22413" y="19050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2413" y="48006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2413" y="33528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313112" y="2219135"/>
            <a:ext cx="5562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Smoke Tested Pipeline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13112" y="3666935"/>
            <a:ext cx="5562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Acceptance Testing Daily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40832" y="5114735"/>
            <a:ext cx="595398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Detail Regression – 2x week </a:t>
            </a:r>
          </a:p>
        </p:txBody>
      </p:sp>
    </p:spTree>
    <p:extLst>
      <p:ext uri="{BB962C8B-B14F-4D97-AF65-F5344CB8AC3E}">
        <p14:creationId xmlns:p14="http://schemas.microsoft.com/office/powerpoint/2010/main" val="231900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Availability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22413" y="19050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2413" y="48006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2413" y="33528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13112" y="2219135"/>
            <a:ext cx="63627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New Automation Environment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13112" y="3666935"/>
            <a:ext cx="5562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Added to pipeline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40832" y="5114735"/>
            <a:ext cx="6944580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Prevents bad builds in main QA environment</a:t>
            </a:r>
          </a:p>
        </p:txBody>
      </p:sp>
    </p:spTree>
    <p:extLst>
      <p:ext uri="{BB962C8B-B14F-4D97-AF65-F5344CB8AC3E}">
        <p14:creationId xmlns:p14="http://schemas.microsoft.com/office/powerpoint/2010/main" val="4173667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</a:t>
            </a:r>
            <a:r>
              <a:rPr lang="en-US" dirty="0" smtClean="0"/>
              <a:t>Tests – Focus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22413" y="1905000"/>
            <a:ext cx="1219200" cy="1219200"/>
          </a:xfrm>
          <a:prstGeom prst="ellipse">
            <a:avLst/>
          </a:prstGeom>
          <a:solidFill>
            <a:srgbClr val="E0DD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2413" y="4800600"/>
            <a:ext cx="1219200" cy="1219200"/>
          </a:xfrm>
          <a:prstGeom prst="ellipse">
            <a:avLst/>
          </a:prstGeom>
          <a:solidFill>
            <a:srgbClr val="E0DD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Wingdings" panose="05000000000000000000" pitchFamily="2" charset="2"/>
            </a:endParaRPr>
          </a:p>
        </p:txBody>
      </p:sp>
      <p:sp>
        <p:nvSpPr>
          <p:cNvPr id="6" name="Oval 5"/>
          <p:cNvSpPr/>
          <p:nvPr/>
        </p:nvSpPr>
        <p:spPr>
          <a:xfrm>
            <a:off x="1522413" y="3352800"/>
            <a:ext cx="1219200" cy="1219200"/>
          </a:xfrm>
          <a:prstGeom prst="ellipse">
            <a:avLst/>
          </a:prstGeom>
          <a:solidFill>
            <a:srgbClr val="E0DD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Wingdings" panose="05000000000000000000" pitchFamily="2" charset="2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665287" y="2314164"/>
            <a:ext cx="446961" cy="400872"/>
            <a:chOff x="1674812" y="2250148"/>
            <a:chExt cx="446961" cy="400872"/>
          </a:xfrm>
        </p:grpSpPr>
        <p:sp>
          <p:nvSpPr>
            <p:cNvPr id="3" name="Oval 2"/>
            <p:cNvSpPr/>
            <p:nvPr/>
          </p:nvSpPr>
          <p:spPr>
            <a:xfrm>
              <a:off x="1674812" y="2250148"/>
              <a:ext cx="446961" cy="40087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751012" y="2331277"/>
              <a:ext cx="277502" cy="23025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 flipV="1">
              <a:off x="1843640" y="2389202"/>
              <a:ext cx="135972" cy="1061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 flipV="1">
              <a:off x="1906597" y="2397855"/>
              <a:ext cx="45719" cy="28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153343" y="2314164"/>
            <a:ext cx="446961" cy="400872"/>
            <a:chOff x="2124768" y="2250148"/>
            <a:chExt cx="446961" cy="400872"/>
          </a:xfrm>
        </p:grpSpPr>
        <p:sp>
          <p:nvSpPr>
            <p:cNvPr id="13" name="Oval 12"/>
            <p:cNvSpPr/>
            <p:nvPr/>
          </p:nvSpPr>
          <p:spPr>
            <a:xfrm>
              <a:off x="2124768" y="2250148"/>
              <a:ext cx="446961" cy="40087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200968" y="2331277"/>
              <a:ext cx="277502" cy="23025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 flipV="1">
              <a:off x="2293596" y="2389202"/>
              <a:ext cx="135972" cy="1061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 flipV="1">
              <a:off x="2356553" y="2397855"/>
              <a:ext cx="45719" cy="2838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Heart 18"/>
          <p:cNvSpPr/>
          <p:nvPr/>
        </p:nvSpPr>
        <p:spPr>
          <a:xfrm>
            <a:off x="1819999" y="3673327"/>
            <a:ext cx="624028" cy="578145"/>
          </a:xfrm>
          <a:prstGeom prst="heart">
            <a:avLst/>
          </a:prstGeom>
          <a:solidFill>
            <a:schemeClr val="accent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774627" y="5410149"/>
            <a:ext cx="751468" cy="446662"/>
          </a:xfrm>
          <a:custGeom>
            <a:avLst/>
            <a:gdLst>
              <a:gd name="connsiteX0" fmla="*/ 0 w 732418"/>
              <a:gd name="connsiteY0" fmla="*/ 381000 h 762000"/>
              <a:gd name="connsiteX1" fmla="*/ 366209 w 732418"/>
              <a:gd name="connsiteY1" fmla="*/ 0 h 762000"/>
              <a:gd name="connsiteX2" fmla="*/ 732418 w 732418"/>
              <a:gd name="connsiteY2" fmla="*/ 381000 h 762000"/>
              <a:gd name="connsiteX3" fmla="*/ 366209 w 732418"/>
              <a:gd name="connsiteY3" fmla="*/ 762000 h 762000"/>
              <a:gd name="connsiteX4" fmla="*/ 0 w 732418"/>
              <a:gd name="connsiteY4" fmla="*/ 381000 h 762000"/>
              <a:gd name="connsiteX0" fmla="*/ 0 w 732418"/>
              <a:gd name="connsiteY0" fmla="*/ 381000 h 469824"/>
              <a:gd name="connsiteX1" fmla="*/ 366209 w 732418"/>
              <a:gd name="connsiteY1" fmla="*/ 0 h 469824"/>
              <a:gd name="connsiteX2" fmla="*/ 732418 w 732418"/>
              <a:gd name="connsiteY2" fmla="*/ 381000 h 469824"/>
              <a:gd name="connsiteX3" fmla="*/ 366209 w 732418"/>
              <a:gd name="connsiteY3" fmla="*/ 361950 h 469824"/>
              <a:gd name="connsiteX4" fmla="*/ 0 w 732418"/>
              <a:gd name="connsiteY4" fmla="*/ 381000 h 469824"/>
              <a:gd name="connsiteX0" fmla="*/ 0 w 732418"/>
              <a:gd name="connsiteY0" fmla="*/ 381000 h 479727"/>
              <a:gd name="connsiteX1" fmla="*/ 366209 w 732418"/>
              <a:gd name="connsiteY1" fmla="*/ 0 h 479727"/>
              <a:gd name="connsiteX2" fmla="*/ 732418 w 732418"/>
              <a:gd name="connsiteY2" fmla="*/ 381000 h 479727"/>
              <a:gd name="connsiteX3" fmla="*/ 366209 w 732418"/>
              <a:gd name="connsiteY3" fmla="*/ 400050 h 479727"/>
              <a:gd name="connsiteX4" fmla="*/ 0 w 732418"/>
              <a:gd name="connsiteY4" fmla="*/ 381000 h 479727"/>
              <a:gd name="connsiteX0" fmla="*/ 0 w 732418"/>
              <a:gd name="connsiteY0" fmla="*/ 381000 h 482087"/>
              <a:gd name="connsiteX1" fmla="*/ 366209 w 732418"/>
              <a:gd name="connsiteY1" fmla="*/ 0 h 482087"/>
              <a:gd name="connsiteX2" fmla="*/ 732418 w 732418"/>
              <a:gd name="connsiteY2" fmla="*/ 381000 h 482087"/>
              <a:gd name="connsiteX3" fmla="*/ 366209 w 732418"/>
              <a:gd name="connsiteY3" fmla="*/ 400050 h 482087"/>
              <a:gd name="connsiteX4" fmla="*/ 0 w 732418"/>
              <a:gd name="connsiteY4" fmla="*/ 381000 h 482087"/>
              <a:gd name="connsiteX0" fmla="*/ 0 w 732418"/>
              <a:gd name="connsiteY0" fmla="*/ 381000 h 413821"/>
              <a:gd name="connsiteX1" fmla="*/ 366209 w 732418"/>
              <a:gd name="connsiteY1" fmla="*/ 0 h 413821"/>
              <a:gd name="connsiteX2" fmla="*/ 732418 w 732418"/>
              <a:gd name="connsiteY2" fmla="*/ 381000 h 413821"/>
              <a:gd name="connsiteX3" fmla="*/ 366209 w 732418"/>
              <a:gd name="connsiteY3" fmla="*/ 400050 h 413821"/>
              <a:gd name="connsiteX4" fmla="*/ 0 w 732418"/>
              <a:gd name="connsiteY4" fmla="*/ 381000 h 413821"/>
              <a:gd name="connsiteX0" fmla="*/ 0 w 732418"/>
              <a:gd name="connsiteY0" fmla="*/ 381000 h 416529"/>
              <a:gd name="connsiteX1" fmla="*/ 366209 w 732418"/>
              <a:gd name="connsiteY1" fmla="*/ 0 h 416529"/>
              <a:gd name="connsiteX2" fmla="*/ 732418 w 732418"/>
              <a:gd name="connsiteY2" fmla="*/ 381000 h 416529"/>
              <a:gd name="connsiteX3" fmla="*/ 366209 w 732418"/>
              <a:gd name="connsiteY3" fmla="*/ 400050 h 416529"/>
              <a:gd name="connsiteX4" fmla="*/ 0 w 732418"/>
              <a:gd name="connsiteY4" fmla="*/ 381000 h 416529"/>
              <a:gd name="connsiteX0" fmla="*/ 0 w 751468"/>
              <a:gd name="connsiteY0" fmla="*/ 381052 h 415191"/>
              <a:gd name="connsiteX1" fmla="*/ 366209 w 751468"/>
              <a:gd name="connsiteY1" fmla="*/ 52 h 415191"/>
              <a:gd name="connsiteX2" fmla="*/ 751468 w 751468"/>
              <a:gd name="connsiteY2" fmla="*/ 409627 h 415191"/>
              <a:gd name="connsiteX3" fmla="*/ 366209 w 751468"/>
              <a:gd name="connsiteY3" fmla="*/ 400102 h 415191"/>
              <a:gd name="connsiteX4" fmla="*/ 0 w 751468"/>
              <a:gd name="connsiteY4" fmla="*/ 381052 h 415191"/>
              <a:gd name="connsiteX0" fmla="*/ 0 w 751468"/>
              <a:gd name="connsiteY0" fmla="*/ 381052 h 446662"/>
              <a:gd name="connsiteX1" fmla="*/ 366209 w 751468"/>
              <a:gd name="connsiteY1" fmla="*/ 52 h 446662"/>
              <a:gd name="connsiteX2" fmla="*/ 751468 w 751468"/>
              <a:gd name="connsiteY2" fmla="*/ 409627 h 446662"/>
              <a:gd name="connsiteX3" fmla="*/ 0 w 751468"/>
              <a:gd name="connsiteY3" fmla="*/ 381052 h 446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1468" h="446662">
                <a:moveTo>
                  <a:pt x="0" y="381052"/>
                </a:moveTo>
                <a:cubicBezTo>
                  <a:pt x="0" y="314377"/>
                  <a:pt x="240964" y="-4710"/>
                  <a:pt x="366209" y="52"/>
                </a:cubicBezTo>
                <a:cubicBezTo>
                  <a:pt x="491454" y="4814"/>
                  <a:pt x="751468" y="199207"/>
                  <a:pt x="751468" y="409627"/>
                </a:cubicBezTo>
                <a:cubicBezTo>
                  <a:pt x="690433" y="473127"/>
                  <a:pt x="64210" y="449314"/>
                  <a:pt x="0" y="381052"/>
                </a:cubicBezTo>
                <a:close/>
              </a:path>
            </a:pathLst>
          </a:cu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891800" y="5041087"/>
            <a:ext cx="493328" cy="566777"/>
          </a:xfrm>
          <a:prstGeom prst="ellipse">
            <a:avLst/>
          </a:prstGeom>
          <a:solidFill>
            <a:srgbClr val="E0DD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loud 25"/>
          <p:cNvSpPr/>
          <p:nvPr/>
        </p:nvSpPr>
        <p:spPr>
          <a:xfrm>
            <a:off x="1964796" y="5133990"/>
            <a:ext cx="339018" cy="276159"/>
          </a:xfrm>
          <a:prstGeom prst="cloud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313112" y="2219135"/>
            <a:ext cx="5562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Perceptions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13112" y="3666935"/>
            <a:ext cx="5562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Emotions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40832" y="5114735"/>
            <a:ext cx="5562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Opinions &amp; Curiosity </a:t>
            </a:r>
          </a:p>
        </p:txBody>
      </p:sp>
    </p:spTree>
    <p:extLst>
      <p:ext uri="{BB962C8B-B14F-4D97-AF65-F5344CB8AC3E}">
        <p14:creationId xmlns:p14="http://schemas.microsoft.com/office/powerpoint/2010/main" val="460209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Manual Tests - Time </a:t>
            </a:r>
            <a:r>
              <a:rPr lang="en-US" dirty="0" smtClean="0"/>
              <a:t>Boxed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756029" y="2438400"/>
            <a:ext cx="6676766" cy="2614519"/>
            <a:chOff x="515175" y="3430681"/>
            <a:chExt cx="6676766" cy="1762897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3775770" y="3498054"/>
              <a:ext cx="1" cy="1695524"/>
            </a:xfrm>
            <a:prstGeom prst="line">
              <a:avLst/>
            </a:prstGeom>
            <a:ln w="101600" cap="rnd">
              <a:solidFill>
                <a:srgbClr val="E0DDD3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515175" y="3430681"/>
              <a:ext cx="3130378" cy="17628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u="sng" dirty="0" smtClean="0">
                  <a:solidFill>
                    <a:srgbClr val="E0DDD3"/>
                  </a:solidFill>
                </a:rPr>
                <a:t>Release</a:t>
              </a:r>
            </a:p>
            <a:p>
              <a:pPr algn="ctr"/>
              <a:r>
                <a:rPr lang="en-US" sz="9600" dirty="0" smtClean="0">
                  <a:solidFill>
                    <a:srgbClr val="E0DDD3"/>
                  </a:solidFill>
                </a:rPr>
                <a:t>3</a:t>
              </a:r>
            </a:p>
            <a:p>
              <a:pPr algn="ctr"/>
              <a:r>
                <a:rPr lang="en-US" sz="4000" dirty="0" smtClean="0">
                  <a:solidFill>
                    <a:srgbClr val="E0DDD3"/>
                  </a:solidFill>
                </a:rPr>
                <a:t>Hours</a:t>
              </a:r>
              <a:endParaRPr lang="en-US" sz="4000" dirty="0">
                <a:solidFill>
                  <a:srgbClr val="E0DDD3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061563" y="3430681"/>
              <a:ext cx="3130378" cy="17628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u="sng" dirty="0" smtClean="0">
                  <a:solidFill>
                    <a:srgbClr val="E0DDD3"/>
                  </a:solidFill>
                </a:rPr>
                <a:t>Tester</a:t>
              </a:r>
            </a:p>
            <a:p>
              <a:pPr algn="ctr"/>
              <a:r>
                <a:rPr lang="en-US" sz="9600" dirty="0" smtClean="0">
                  <a:solidFill>
                    <a:srgbClr val="E0DDD3"/>
                  </a:solidFill>
                </a:rPr>
                <a:t>15</a:t>
              </a:r>
            </a:p>
            <a:p>
              <a:pPr algn="ctr"/>
              <a:r>
                <a:rPr lang="en-US" sz="4000" dirty="0" smtClean="0">
                  <a:solidFill>
                    <a:srgbClr val="E0DDD3"/>
                  </a:solidFill>
                </a:rPr>
                <a:t>Minutes</a:t>
              </a:r>
              <a:endParaRPr lang="en-US" sz="4000" dirty="0">
                <a:solidFill>
                  <a:srgbClr val="E0DDD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9612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Non-Functional Testing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Performance/Security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281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Non-Functional Tests </a:t>
            </a:r>
            <a:r>
              <a:rPr lang="en-US" dirty="0" smtClean="0"/>
              <a:t>- Who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756029" y="2438400"/>
            <a:ext cx="6676766" cy="2614519"/>
            <a:chOff x="515175" y="3430681"/>
            <a:chExt cx="6676766" cy="1762897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3775770" y="3498054"/>
              <a:ext cx="1" cy="1695524"/>
            </a:xfrm>
            <a:prstGeom prst="line">
              <a:avLst/>
            </a:prstGeom>
            <a:ln w="101600" cap="rnd">
              <a:solidFill>
                <a:srgbClr val="E0DDD3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515175" y="3430681"/>
              <a:ext cx="3130378" cy="17628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4000" u="sng" dirty="0" smtClean="0">
                <a:solidFill>
                  <a:srgbClr val="E0DDD3"/>
                </a:solidFill>
              </a:endParaRPr>
            </a:p>
            <a:p>
              <a:pPr algn="ctr"/>
              <a:endParaRPr lang="en-US" sz="4000" u="sng" dirty="0" smtClean="0">
                <a:solidFill>
                  <a:srgbClr val="E0DDD3"/>
                </a:solidFill>
              </a:endParaRPr>
            </a:p>
            <a:p>
              <a:r>
                <a:rPr lang="en-US" sz="2400" dirty="0" smtClean="0">
                  <a:solidFill>
                    <a:srgbClr val="E0DDD3"/>
                  </a:solidFill>
                  <a:latin typeface="Californian FB" panose="0207040306080B030204" pitchFamily="18" charset="0"/>
                </a:rPr>
                <a:t>Manually</a:t>
              </a:r>
              <a:r>
                <a:rPr lang="en-US" sz="2400" dirty="0">
                  <a:solidFill>
                    <a:srgbClr val="E0DDD3"/>
                  </a:solidFill>
                  <a:latin typeface="Californian FB" panose="0207040306080B030204" pitchFamily="18" charset="0"/>
                </a:rPr>
                <a:t> </a:t>
              </a:r>
              <a:r>
                <a:rPr lang="en-US" sz="2400" dirty="0" smtClean="0">
                  <a:solidFill>
                    <a:srgbClr val="E0DDD3"/>
                  </a:solidFill>
                  <a:latin typeface="Californian FB" panose="0207040306080B030204" pitchFamily="18" charset="0"/>
                </a:rPr>
                <a:t>executed scripts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061563" y="3430681"/>
              <a:ext cx="3130378" cy="17628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endParaRPr lang="en-US" sz="4000" u="sng" dirty="0" smtClean="0">
                <a:solidFill>
                  <a:srgbClr val="E0DDD3"/>
                </a:solidFill>
              </a:endParaRPr>
            </a:p>
            <a:p>
              <a:pPr algn="ctr"/>
              <a:endParaRPr lang="en-US" sz="4000" u="sng" dirty="0" smtClean="0">
                <a:solidFill>
                  <a:srgbClr val="E0DDD3"/>
                </a:solidFill>
              </a:endParaRPr>
            </a:p>
            <a:p>
              <a:pPr lvl="0"/>
              <a:r>
                <a:rPr lang="en-US" sz="2400" dirty="0" smtClean="0">
                  <a:solidFill>
                    <a:srgbClr val="E0DDD3"/>
                  </a:solidFill>
                  <a:latin typeface="Californian FB" panose="0207040306080B030204" pitchFamily="18" charset="0"/>
                </a:rPr>
                <a:t>Scheduled and </a:t>
              </a:r>
            </a:p>
            <a:p>
              <a:pPr lvl="0"/>
              <a:r>
                <a:rPr lang="en-US" sz="2400" dirty="0" smtClean="0">
                  <a:solidFill>
                    <a:srgbClr val="E0DDD3"/>
                  </a:solidFill>
                  <a:latin typeface="Californian FB" panose="0207040306080B030204" pitchFamily="18" charset="0"/>
                </a:rPr>
                <a:t>Push-Button</a:t>
              </a:r>
              <a:endParaRPr lang="en-US" sz="2400" dirty="0">
                <a:solidFill>
                  <a:srgbClr val="E0DDD3"/>
                </a:solidFill>
                <a:latin typeface="Californian FB" panose="0207040306080B030204" pitchFamily="18" charset="0"/>
              </a:endParaRPr>
            </a:p>
            <a:p>
              <a:pPr lvl="0"/>
              <a:endParaRPr lang="en-US" sz="2000" dirty="0" smtClean="0">
                <a:solidFill>
                  <a:srgbClr val="E0DDD3"/>
                </a:solidFill>
                <a:latin typeface="Californian FB" panose="0207040306080B030204" pitchFamily="18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7405" y="1904245"/>
            <a:ext cx="4338613" cy="189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09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Non-Functional Tests </a:t>
            </a:r>
            <a:r>
              <a:rPr lang="en-US" dirty="0" smtClean="0"/>
              <a:t>- Where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756029" y="2438400"/>
            <a:ext cx="6676766" cy="2614519"/>
            <a:chOff x="515175" y="3430681"/>
            <a:chExt cx="6676766" cy="1762897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3775770" y="3498054"/>
              <a:ext cx="1" cy="1695524"/>
            </a:xfrm>
            <a:prstGeom prst="line">
              <a:avLst/>
            </a:prstGeom>
            <a:ln w="101600" cap="rnd">
              <a:solidFill>
                <a:srgbClr val="E0DDD3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515175" y="3430681"/>
              <a:ext cx="3130378" cy="17628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lang="en-US" sz="4000" u="sng" dirty="0" smtClean="0">
                <a:solidFill>
                  <a:srgbClr val="E0DDD3"/>
                </a:solidFill>
              </a:endParaRPr>
            </a:p>
            <a:p>
              <a:pPr algn="ctr"/>
              <a:endParaRPr lang="en-US" sz="4000" u="sng" dirty="0" smtClean="0">
                <a:solidFill>
                  <a:srgbClr val="E0DDD3"/>
                </a:solidFill>
              </a:endParaRPr>
            </a:p>
            <a:p>
              <a:r>
                <a:rPr lang="en-US" sz="2400" dirty="0" smtClean="0">
                  <a:solidFill>
                    <a:srgbClr val="E0DDD3"/>
                  </a:solidFill>
                  <a:latin typeface="Californian FB" panose="0207040306080B030204" pitchFamily="18" charset="0"/>
                </a:rPr>
                <a:t>Shared </a:t>
              </a:r>
              <a:r>
                <a:rPr lang="en-US" sz="2400" dirty="0">
                  <a:solidFill>
                    <a:srgbClr val="E0DDD3"/>
                  </a:solidFill>
                  <a:latin typeface="Californian FB" panose="0207040306080B030204" pitchFamily="18" charset="0"/>
                </a:rPr>
                <a:t>environm</a:t>
              </a:r>
              <a:r>
                <a:rPr lang="en-US" sz="2400" dirty="0">
                  <a:solidFill>
                    <a:srgbClr val="E0DDD3"/>
                  </a:solidFill>
                </a:rPr>
                <a:t>ent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061563" y="3430681"/>
              <a:ext cx="3130378" cy="17628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lang="en-US" sz="4000" u="sng" dirty="0" smtClean="0">
                <a:solidFill>
                  <a:srgbClr val="E0DDD3"/>
                </a:solidFill>
              </a:endParaRPr>
            </a:p>
            <a:p>
              <a:pPr algn="ctr"/>
              <a:endParaRPr lang="en-US" sz="4000" u="sng" dirty="0" smtClean="0">
                <a:solidFill>
                  <a:srgbClr val="E0DDD3"/>
                </a:solidFill>
              </a:endParaRPr>
            </a:p>
            <a:p>
              <a:pPr lvl="0"/>
              <a:r>
                <a:rPr lang="en-US" sz="2400" dirty="0">
                  <a:solidFill>
                    <a:srgbClr val="E0DDD3"/>
                  </a:solidFill>
                  <a:latin typeface="Californian FB" panose="0207040306080B030204" pitchFamily="18" charset="0"/>
                </a:rPr>
                <a:t>Dedicated Perf Environment</a:t>
              </a:r>
            </a:p>
            <a:p>
              <a:pPr lvl="0"/>
              <a:endParaRPr lang="en-US" sz="2000" dirty="0" smtClean="0">
                <a:solidFill>
                  <a:srgbClr val="E0DDD3"/>
                </a:solidFill>
                <a:latin typeface="Californian FB" panose="0207040306080B030204" pitchFamily="18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7405" y="1904245"/>
            <a:ext cx="4338613" cy="189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06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en-US" dirty="0" smtClean="0"/>
              <a:t>What We’re in for: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2413" y="2219135"/>
            <a:ext cx="5562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Timelines</a:t>
            </a:r>
            <a:endParaRPr lang="en-US" sz="2800" dirty="0"/>
          </a:p>
          <a:p>
            <a:r>
              <a:rPr lang="en-US" sz="2800" dirty="0"/>
              <a:t>QA </a:t>
            </a:r>
            <a:r>
              <a:rPr lang="en-US" sz="2800" dirty="0" smtClean="0"/>
              <a:t>Implications</a:t>
            </a:r>
          </a:p>
          <a:p>
            <a:r>
              <a:rPr lang="en-US" sz="2800" dirty="0" smtClean="0"/>
              <a:t>Missteps</a:t>
            </a:r>
            <a:endParaRPr lang="en-US" sz="2800" dirty="0"/>
          </a:p>
          <a:p>
            <a:r>
              <a:rPr lang="en-US" sz="2800" dirty="0" smtClean="0"/>
              <a:t>Benefits</a:t>
            </a:r>
            <a:endParaRPr lang="en-US" sz="2800" dirty="0"/>
          </a:p>
          <a:p>
            <a:r>
              <a:rPr lang="en-US" sz="2800" dirty="0"/>
              <a:t>Where to go from here</a:t>
            </a:r>
          </a:p>
        </p:txBody>
      </p:sp>
    </p:spTree>
    <p:extLst>
      <p:ext uri="{BB962C8B-B14F-4D97-AF65-F5344CB8AC3E}">
        <p14:creationId xmlns:p14="http://schemas.microsoft.com/office/powerpoint/2010/main" val="167541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Non-Functional Tests </a:t>
            </a:r>
            <a:r>
              <a:rPr lang="en-US" dirty="0" smtClean="0"/>
              <a:t>- Frequency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756029" y="2438400"/>
            <a:ext cx="6676766" cy="2614519"/>
            <a:chOff x="515175" y="3430681"/>
            <a:chExt cx="6676766" cy="1762897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3775770" y="3498054"/>
              <a:ext cx="1" cy="1695524"/>
            </a:xfrm>
            <a:prstGeom prst="line">
              <a:avLst/>
            </a:prstGeom>
            <a:ln w="101600" cap="rnd">
              <a:solidFill>
                <a:srgbClr val="E0DDD3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515175" y="3430681"/>
              <a:ext cx="3130378" cy="17628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lang="en-US" sz="4000" u="sng" dirty="0" smtClean="0">
                <a:solidFill>
                  <a:srgbClr val="E0DDD3"/>
                </a:solidFill>
              </a:endParaRPr>
            </a:p>
            <a:p>
              <a:pPr algn="ctr"/>
              <a:endParaRPr lang="en-US" sz="4000" u="sng" dirty="0" smtClean="0">
                <a:solidFill>
                  <a:srgbClr val="E0DDD3"/>
                </a:solidFill>
              </a:endParaRPr>
            </a:p>
            <a:p>
              <a:r>
                <a:rPr lang="en-US" sz="2400" dirty="0">
                  <a:solidFill>
                    <a:srgbClr val="E0DDD3"/>
                  </a:solidFill>
                  <a:latin typeface="Californian FB" panose="0207040306080B030204" pitchFamily="18" charset="0"/>
                </a:rPr>
                <a:t>Once </a:t>
              </a:r>
              <a:r>
                <a:rPr lang="en-US" sz="2400" dirty="0" smtClean="0">
                  <a:solidFill>
                    <a:srgbClr val="E0DDD3"/>
                  </a:solidFill>
                  <a:latin typeface="Californian FB" panose="0207040306080B030204" pitchFamily="18" charset="0"/>
                </a:rPr>
                <a:t>Late </a:t>
              </a:r>
              <a:r>
                <a:rPr lang="en-US" sz="2400" dirty="0">
                  <a:solidFill>
                    <a:srgbClr val="E0DDD3"/>
                  </a:solidFill>
                  <a:latin typeface="Californian FB" panose="0207040306080B030204" pitchFamily="18" charset="0"/>
                </a:rPr>
                <a:t>in a Release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4061563" y="3430681"/>
              <a:ext cx="3130378" cy="17628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lang="en-US" sz="4000" u="sng" dirty="0" smtClean="0">
                <a:solidFill>
                  <a:srgbClr val="E0DDD3"/>
                </a:solidFill>
              </a:endParaRPr>
            </a:p>
            <a:p>
              <a:pPr algn="ctr"/>
              <a:endParaRPr lang="en-US" sz="2400" u="sng" dirty="0" smtClean="0">
                <a:solidFill>
                  <a:srgbClr val="E0DDD3"/>
                </a:solidFill>
              </a:endParaRPr>
            </a:p>
            <a:p>
              <a:pPr lvl="0"/>
              <a:r>
                <a:rPr lang="en-US" sz="2400" dirty="0">
                  <a:solidFill>
                    <a:srgbClr val="E0DDD3"/>
                  </a:solidFill>
                  <a:latin typeface="Californian FB" panose="0207040306080B030204" pitchFamily="18" charset="0"/>
                </a:rPr>
                <a:t>Daily Chunks</a:t>
              </a:r>
            </a:p>
            <a:p>
              <a:pPr lvl="0"/>
              <a:r>
                <a:rPr lang="en-US" sz="2400" dirty="0">
                  <a:solidFill>
                    <a:srgbClr val="E0DDD3"/>
                  </a:solidFill>
                  <a:latin typeface="Californian FB" panose="0207040306080B030204" pitchFamily="18" charset="0"/>
                </a:rPr>
                <a:t>More Full </a:t>
              </a:r>
              <a:r>
                <a:rPr lang="en-US" sz="2400" dirty="0" smtClean="0">
                  <a:solidFill>
                    <a:srgbClr val="E0DDD3"/>
                  </a:solidFill>
                  <a:latin typeface="Californian FB" panose="0207040306080B030204" pitchFamily="18" charset="0"/>
                </a:rPr>
                <a:t>Scans</a:t>
              </a:r>
            </a:p>
            <a:p>
              <a:pPr lvl="0"/>
              <a:r>
                <a:rPr lang="en-US" sz="2400" dirty="0" smtClean="0">
                  <a:solidFill>
                    <a:srgbClr val="E0DDD3"/>
                  </a:solidFill>
                  <a:latin typeface="Californian FB" panose="0207040306080B030204" pitchFamily="18" charset="0"/>
                </a:rPr>
                <a:t>Project Ad-hoc</a:t>
              </a:r>
              <a:endParaRPr lang="en-US" sz="2400" dirty="0">
                <a:solidFill>
                  <a:srgbClr val="E0DDD3"/>
                </a:solidFill>
                <a:latin typeface="Californian FB" panose="0207040306080B030204" pitchFamily="18" charset="0"/>
              </a:endParaRPr>
            </a:p>
            <a:p>
              <a:pPr lvl="0"/>
              <a:endParaRPr lang="en-US" sz="2000" dirty="0" smtClean="0">
                <a:solidFill>
                  <a:srgbClr val="E0DDD3"/>
                </a:solidFill>
                <a:latin typeface="Californian FB" panose="0207040306080B030204" pitchFamily="18" charset="0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7405" y="1904245"/>
            <a:ext cx="4338613" cy="189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05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195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experience to create you framework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22413" y="19050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2413" y="48006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2413" y="33528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13112" y="2219135"/>
            <a:ext cx="5562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Well designed - success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13112" y="3666935"/>
            <a:ext cx="5562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Maintenance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40832" y="5114735"/>
            <a:ext cx="5562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Standards</a:t>
            </a:r>
          </a:p>
        </p:txBody>
      </p:sp>
    </p:spTree>
    <p:extLst>
      <p:ext uri="{BB962C8B-B14F-4D97-AF65-F5344CB8AC3E}">
        <p14:creationId xmlns:p14="http://schemas.microsoft.com/office/powerpoint/2010/main" val="232258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BDD is tough to add to a mature system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22413" y="19050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2413" y="48006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2413" y="33528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13112" y="2219135"/>
            <a:ext cx="5562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Too much debt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13112" y="3666935"/>
            <a:ext cx="68961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Inconsistent moving forward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40832" y="5114735"/>
            <a:ext cx="5562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Culture shift too large</a:t>
            </a:r>
          </a:p>
        </p:txBody>
      </p:sp>
    </p:spTree>
    <p:extLst>
      <p:ext uri="{BB962C8B-B14F-4D97-AF65-F5344CB8AC3E}">
        <p14:creationId xmlns:p14="http://schemas.microsoft.com/office/powerpoint/2010/main" val="229631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your test run times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22413" y="19050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2413" y="48006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2413" y="33528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13111" y="2219135"/>
            <a:ext cx="735330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Only so much hardware/</a:t>
            </a:r>
            <a:r>
              <a:rPr lang="en-US" sz="3600" dirty="0" err="1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cloudware</a:t>
            </a:r>
            <a:endParaRPr lang="en-US" sz="3600" dirty="0" smtClean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3112" y="3666935"/>
            <a:ext cx="73533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We need to deploy the next build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40832" y="5114735"/>
            <a:ext cx="5562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Really, is it good enough…</a:t>
            </a:r>
          </a:p>
        </p:txBody>
      </p:sp>
    </p:spTree>
    <p:extLst>
      <p:ext uri="{BB962C8B-B14F-4D97-AF65-F5344CB8AC3E}">
        <p14:creationId xmlns:p14="http://schemas.microsoft.com/office/powerpoint/2010/main" val="2478970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0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Delivered to Customer Frequency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55" b="25000"/>
          <a:stretch/>
        </p:blipFill>
        <p:spPr bwMode="auto">
          <a:xfrm>
            <a:off x="1827212" y="1981200"/>
            <a:ext cx="9517428" cy="2514600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1598611" y="4822669"/>
            <a:ext cx="9746029" cy="710635"/>
            <a:chOff x="1103843" y="4483235"/>
            <a:chExt cx="11120576" cy="710635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586458" y="4485622"/>
              <a:ext cx="10174383" cy="24870"/>
            </a:xfrm>
            <a:prstGeom prst="line">
              <a:avLst/>
            </a:prstGeom>
            <a:ln w="101600" cap="rnd">
              <a:solidFill>
                <a:srgbClr val="E0DDD3"/>
              </a:solidFill>
              <a:headEnd type="oval" w="sm" len="sm"/>
              <a:tailEnd type="oval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1103843" y="4483235"/>
              <a:ext cx="965230" cy="71063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E0DDD3"/>
                  </a:solidFill>
                </a:rPr>
                <a:t>JAN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1259189" y="4483235"/>
              <a:ext cx="965230" cy="71063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E0DDD3"/>
                  </a:solidFill>
                </a:rPr>
                <a:t>JAN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181517" y="4483235"/>
              <a:ext cx="965230" cy="71063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E0DDD3"/>
                  </a:solidFill>
                </a:rPr>
                <a:t>JUL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642680" y="4483235"/>
              <a:ext cx="965230" cy="71063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E0DDD3"/>
                  </a:solidFill>
                </a:rPr>
                <a:t>APR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720354" y="4483235"/>
              <a:ext cx="965230" cy="71063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E0DDD3"/>
                  </a:solidFill>
                </a:rPr>
                <a:t>OCT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409762" y="1908657"/>
            <a:ext cx="1752955" cy="7106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E0DDD3"/>
                </a:solidFill>
              </a:rPr>
              <a:t>5 week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17699" y="2824220"/>
            <a:ext cx="1752955" cy="7106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E0DDD3"/>
                </a:solidFill>
              </a:rPr>
              <a:t>4</a:t>
            </a:r>
            <a:r>
              <a:rPr lang="en-US" sz="2400" b="1" dirty="0" smtClean="0">
                <a:solidFill>
                  <a:srgbClr val="E0DDD3"/>
                </a:solidFill>
              </a:rPr>
              <a:t> week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7699" y="3689294"/>
            <a:ext cx="1752955" cy="7106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E0DDD3"/>
                </a:solidFill>
              </a:rPr>
              <a:t>2</a:t>
            </a:r>
            <a:r>
              <a:rPr lang="en-US" sz="2400" b="1" dirty="0" smtClean="0">
                <a:solidFill>
                  <a:srgbClr val="E0DDD3"/>
                </a:solidFill>
              </a:rPr>
              <a:t> week</a:t>
            </a:r>
          </a:p>
        </p:txBody>
      </p:sp>
    </p:spTree>
    <p:extLst>
      <p:ext uri="{BB962C8B-B14F-4D97-AF65-F5344CB8AC3E}">
        <p14:creationId xmlns:p14="http://schemas.microsoft.com/office/powerpoint/2010/main" val="395211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 Defects Fixed/Week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757617" y="2719481"/>
            <a:ext cx="6676766" cy="1762897"/>
            <a:chOff x="515175" y="3430681"/>
            <a:chExt cx="6676766" cy="1762897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3791775" y="3710088"/>
              <a:ext cx="0" cy="1204083"/>
            </a:xfrm>
            <a:prstGeom prst="line">
              <a:avLst/>
            </a:prstGeom>
            <a:ln w="101600" cap="rnd">
              <a:solidFill>
                <a:srgbClr val="E0DDD3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515175" y="3430681"/>
              <a:ext cx="3130378" cy="17628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u="sng" dirty="0" smtClean="0">
                  <a:solidFill>
                    <a:srgbClr val="E0DDD3"/>
                  </a:solidFill>
                </a:rPr>
                <a:t>2:2:1</a:t>
              </a:r>
            </a:p>
            <a:p>
              <a:pPr algn="ctr"/>
              <a:r>
                <a:rPr lang="en-US" sz="9600" dirty="0" smtClean="0">
                  <a:solidFill>
                    <a:srgbClr val="E0DDD3"/>
                  </a:solidFill>
                </a:rPr>
                <a:t>15</a:t>
              </a:r>
              <a:endParaRPr lang="en-US" sz="9600" dirty="0">
                <a:solidFill>
                  <a:srgbClr val="E0DDD3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061563" y="3430681"/>
              <a:ext cx="3130378" cy="176289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u="sng" dirty="0" smtClean="0">
                  <a:solidFill>
                    <a:srgbClr val="E0DDD3"/>
                  </a:solidFill>
                </a:rPr>
                <a:t>2:2</a:t>
              </a:r>
            </a:p>
            <a:p>
              <a:pPr algn="ctr"/>
              <a:r>
                <a:rPr lang="en-US" sz="9600" dirty="0" smtClean="0">
                  <a:solidFill>
                    <a:srgbClr val="E0DDD3"/>
                  </a:solidFill>
                </a:rPr>
                <a:t>12</a:t>
              </a:r>
              <a:endParaRPr lang="en-US" sz="9600" dirty="0">
                <a:solidFill>
                  <a:srgbClr val="E0DDD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433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Hot Fix Tickets/Release</a:t>
            </a:r>
            <a:endParaRPr lang="en-US" dirty="0"/>
          </a:p>
        </p:txBody>
      </p:sp>
      <p:graphicFrame>
        <p:nvGraphicFramePr>
          <p:cNvPr id="19" name="Content Placeholder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592689"/>
              </p:ext>
            </p:extLst>
          </p:nvPr>
        </p:nvGraphicFramePr>
        <p:xfrm>
          <a:off x="1065212" y="1562738"/>
          <a:ext cx="10363200" cy="4914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327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go from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690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Testing?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522413" y="19050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2413" y="48006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2413" y="3352800"/>
            <a:ext cx="1219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313112" y="2219135"/>
            <a:ext cx="5562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Consumer Web App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13112" y="3666935"/>
            <a:ext cx="5562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Backend Web App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40832" y="5114735"/>
            <a:ext cx="747798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Scrum </a:t>
            </a:r>
            <a:r>
              <a:rPr lang="en-US" sz="3600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</a:rPr>
              <a:t>based – Dev/QA/PO </a:t>
            </a:r>
            <a:endParaRPr lang="en-US" sz="3600" dirty="0" smtClean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1335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990600" y="2855167"/>
            <a:ext cx="10004642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251591" y="2859858"/>
            <a:ext cx="1937234" cy="13286"/>
          </a:xfrm>
          <a:prstGeom prst="line">
            <a:avLst/>
          </a:prstGeom>
          <a:ln w="76200" cap="rnd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373898" y="2562559"/>
            <a:ext cx="585216" cy="585216"/>
          </a:xfrm>
          <a:prstGeom prst="ellipse">
            <a:avLst/>
          </a:prstGeom>
          <a:noFill/>
          <a:ln w="57150"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520202" y="2708863"/>
            <a:ext cx="292608" cy="292608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2284" y="2472239"/>
            <a:ext cx="765856" cy="765856"/>
          </a:xfrm>
          <a:prstGeom prst="ellipse">
            <a:avLst/>
          </a:prstGeom>
          <a:solidFill>
            <a:schemeClr val="tx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0505572" y="2472239"/>
            <a:ext cx="765856" cy="765856"/>
          </a:xfrm>
          <a:prstGeom prst="ellipse">
            <a:avLst/>
          </a:prstGeom>
          <a:solidFill>
            <a:schemeClr val="tx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080490" y="2562559"/>
            <a:ext cx="585216" cy="585216"/>
          </a:xfrm>
          <a:prstGeom prst="ellipse">
            <a:avLst/>
          </a:prstGeom>
          <a:noFill/>
          <a:ln w="57150"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226794" y="2708863"/>
            <a:ext cx="292608" cy="292608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735150" y="2562559"/>
            <a:ext cx="585216" cy="585216"/>
          </a:xfrm>
          <a:prstGeom prst="ellipse">
            <a:avLst/>
          </a:prstGeom>
          <a:noFill/>
          <a:ln w="57150"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881454" y="2708863"/>
            <a:ext cx="292608" cy="292608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9364408" y="2562559"/>
            <a:ext cx="585216" cy="585216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510712" y="2708863"/>
            <a:ext cx="292608" cy="2926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73"/>
          <a:stretch/>
        </p:blipFill>
        <p:spPr>
          <a:xfrm>
            <a:off x="798082" y="2638185"/>
            <a:ext cx="534261" cy="433964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6" name="TextBox 65"/>
          <p:cNvSpPr txBox="1"/>
          <p:nvPr/>
        </p:nvSpPr>
        <p:spPr>
          <a:xfrm>
            <a:off x="9829511" y="1636862"/>
            <a:ext cx="726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tx1">
                    <a:alpha val="50000"/>
                  </a:schemeClr>
                </a:solidFill>
                <a:latin typeface="Bahnschrift SemiBold" panose="020B0502040204020203" pitchFamily="34" charset="0"/>
              </a:rPr>
              <a:t>4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262694" y="1636862"/>
            <a:ext cx="726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tx1">
                    <a:alpha val="50000"/>
                  </a:schemeClr>
                </a:solidFill>
                <a:latin typeface="Bahnschrift SemiBold" panose="020B0502040204020203" pitchFamily="34" charset="0"/>
              </a:rPr>
              <a:t>3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655685" y="1636862"/>
            <a:ext cx="726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tx1">
                    <a:alpha val="50000"/>
                  </a:schemeClr>
                </a:solidFill>
                <a:latin typeface="Bahnschrift SemiBold" panose="020B0502040204020203" pitchFamily="34" charset="0"/>
              </a:rPr>
              <a:t>2</a:t>
            </a:r>
            <a:endParaRPr lang="en-US" sz="7200" dirty="0">
              <a:solidFill>
                <a:schemeClr val="tx1">
                  <a:alpha val="50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954113" y="1636862"/>
            <a:ext cx="726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tx1">
                    <a:alpha val="50000"/>
                  </a:schemeClr>
                </a:solidFill>
                <a:latin typeface="Bahnschrift SemiBold" panose="020B0502040204020203" pitchFamily="34" charset="0"/>
              </a:rPr>
              <a:t>1</a:t>
            </a:r>
          </a:p>
        </p:txBody>
      </p:sp>
      <p:sp>
        <p:nvSpPr>
          <p:cNvPr id="71" name="Oval 70"/>
          <p:cNvSpPr/>
          <p:nvPr/>
        </p:nvSpPr>
        <p:spPr>
          <a:xfrm>
            <a:off x="10656157" y="2593776"/>
            <a:ext cx="464687" cy="522783"/>
          </a:xfrm>
          <a:custGeom>
            <a:avLst/>
            <a:gdLst>
              <a:gd name="connsiteX0" fmla="*/ 0 w 523262"/>
              <a:gd name="connsiteY0" fmla="*/ 261631 h 523262"/>
              <a:gd name="connsiteX1" fmla="*/ 261631 w 523262"/>
              <a:gd name="connsiteY1" fmla="*/ 0 h 523262"/>
              <a:gd name="connsiteX2" fmla="*/ 523262 w 523262"/>
              <a:gd name="connsiteY2" fmla="*/ 261631 h 523262"/>
              <a:gd name="connsiteX3" fmla="*/ 261631 w 523262"/>
              <a:gd name="connsiteY3" fmla="*/ 523262 h 523262"/>
              <a:gd name="connsiteX4" fmla="*/ 0 w 523262"/>
              <a:gd name="connsiteY4" fmla="*/ 261631 h 523262"/>
              <a:gd name="connsiteX0" fmla="*/ 10 w 523272"/>
              <a:gd name="connsiteY0" fmla="*/ 261631 h 843302"/>
              <a:gd name="connsiteX1" fmla="*/ 261641 w 523272"/>
              <a:gd name="connsiteY1" fmla="*/ 0 h 843302"/>
              <a:gd name="connsiteX2" fmla="*/ 523272 w 523272"/>
              <a:gd name="connsiteY2" fmla="*/ 261631 h 843302"/>
              <a:gd name="connsiteX3" fmla="*/ 254021 w 523272"/>
              <a:gd name="connsiteY3" fmla="*/ 843302 h 843302"/>
              <a:gd name="connsiteX4" fmla="*/ 10 w 523272"/>
              <a:gd name="connsiteY4" fmla="*/ 261631 h 843302"/>
              <a:gd name="connsiteX0" fmla="*/ 9 w 523271"/>
              <a:gd name="connsiteY0" fmla="*/ 261631 h 848409"/>
              <a:gd name="connsiteX1" fmla="*/ 261640 w 523271"/>
              <a:gd name="connsiteY1" fmla="*/ 0 h 848409"/>
              <a:gd name="connsiteX2" fmla="*/ 523271 w 523271"/>
              <a:gd name="connsiteY2" fmla="*/ 261631 h 848409"/>
              <a:gd name="connsiteX3" fmla="*/ 254020 w 523271"/>
              <a:gd name="connsiteY3" fmla="*/ 843302 h 848409"/>
              <a:gd name="connsiteX4" fmla="*/ 9 w 523271"/>
              <a:gd name="connsiteY4" fmla="*/ 261631 h 848409"/>
              <a:gd name="connsiteX0" fmla="*/ 5 w 523267"/>
              <a:gd name="connsiteY0" fmla="*/ 261631 h 843397"/>
              <a:gd name="connsiteX1" fmla="*/ 261636 w 523267"/>
              <a:gd name="connsiteY1" fmla="*/ 0 h 843397"/>
              <a:gd name="connsiteX2" fmla="*/ 523267 w 523267"/>
              <a:gd name="connsiteY2" fmla="*/ 261631 h 843397"/>
              <a:gd name="connsiteX3" fmla="*/ 254016 w 523267"/>
              <a:gd name="connsiteY3" fmla="*/ 843302 h 843397"/>
              <a:gd name="connsiteX4" fmla="*/ 5 w 523267"/>
              <a:gd name="connsiteY4" fmla="*/ 261631 h 843397"/>
              <a:gd name="connsiteX0" fmla="*/ 5 w 523267"/>
              <a:gd name="connsiteY0" fmla="*/ 261631 h 843308"/>
              <a:gd name="connsiteX1" fmla="*/ 261636 w 523267"/>
              <a:gd name="connsiteY1" fmla="*/ 0 h 843308"/>
              <a:gd name="connsiteX2" fmla="*/ 523267 w 523267"/>
              <a:gd name="connsiteY2" fmla="*/ 261631 h 843308"/>
              <a:gd name="connsiteX3" fmla="*/ 254016 w 523267"/>
              <a:gd name="connsiteY3" fmla="*/ 843302 h 843308"/>
              <a:gd name="connsiteX4" fmla="*/ 5 w 523267"/>
              <a:gd name="connsiteY4" fmla="*/ 261631 h 84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267" h="843308">
                <a:moveTo>
                  <a:pt x="5" y="261631"/>
                </a:moveTo>
                <a:cubicBezTo>
                  <a:pt x="1275" y="121081"/>
                  <a:pt x="117141" y="0"/>
                  <a:pt x="261636" y="0"/>
                </a:cubicBezTo>
                <a:cubicBezTo>
                  <a:pt x="406131" y="0"/>
                  <a:pt x="523267" y="117136"/>
                  <a:pt x="523267" y="261631"/>
                </a:cubicBezTo>
                <a:cubicBezTo>
                  <a:pt x="523267" y="406126"/>
                  <a:pt x="289450" y="845207"/>
                  <a:pt x="254016" y="843302"/>
                </a:cubicBezTo>
                <a:cubicBezTo>
                  <a:pt x="218582" y="841397"/>
                  <a:pt x="-1265" y="402181"/>
                  <a:pt x="5" y="261631"/>
                </a:cubicBezTo>
                <a:close/>
              </a:path>
            </a:pathLst>
          </a:custGeom>
          <a:solidFill>
            <a:schemeClr val="tx1"/>
          </a:solidFill>
          <a:ln w="38100">
            <a:solidFill>
              <a:srgbClr val="D685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600" dirty="0" smtClean="0">
              <a:solidFill>
                <a:schemeClr val="accent1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en-US" sz="600" dirty="0" smtClean="0">
                <a:solidFill>
                  <a:schemeClr val="accent1"/>
                </a:solidFill>
                <a:latin typeface="Bahnschrift SemiBold" panose="020B0502040204020203" pitchFamily="34" charset="0"/>
              </a:rPr>
              <a:t>You are Here</a:t>
            </a:r>
            <a:endParaRPr lang="en-US" sz="600" dirty="0">
              <a:solidFill>
                <a:schemeClr val="accent1"/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101" name="Title 10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Timeline…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0227965" y="1879262"/>
            <a:ext cx="1957091" cy="1930737"/>
          </a:xfrm>
          <a:prstGeom prst="ellipse">
            <a:avLst/>
          </a:prstGeom>
          <a:noFill/>
          <a:ln w="508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0" y="3765327"/>
            <a:ext cx="5256212" cy="2"/>
          </a:xfrm>
          <a:prstGeom prst="line">
            <a:avLst/>
          </a:prstGeom>
          <a:ln w="7620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Mindset Shift Needs to Happen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3824183" y="3738456"/>
            <a:ext cx="8364642" cy="53745"/>
          </a:xfrm>
          <a:prstGeom prst="line">
            <a:avLst/>
          </a:prstGeom>
          <a:ln w="76200" cap="rnd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3714189" y="2886695"/>
            <a:ext cx="1757266" cy="1757267"/>
          </a:xfrm>
          <a:prstGeom prst="ellipse">
            <a:avLst/>
          </a:prstGeom>
          <a:solidFill>
            <a:schemeClr val="tx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70"/>
          <p:cNvSpPr/>
          <p:nvPr/>
        </p:nvSpPr>
        <p:spPr>
          <a:xfrm>
            <a:off x="4059708" y="3165560"/>
            <a:ext cx="1066228" cy="1199536"/>
          </a:xfrm>
          <a:custGeom>
            <a:avLst/>
            <a:gdLst>
              <a:gd name="connsiteX0" fmla="*/ 0 w 523262"/>
              <a:gd name="connsiteY0" fmla="*/ 261631 h 523262"/>
              <a:gd name="connsiteX1" fmla="*/ 261631 w 523262"/>
              <a:gd name="connsiteY1" fmla="*/ 0 h 523262"/>
              <a:gd name="connsiteX2" fmla="*/ 523262 w 523262"/>
              <a:gd name="connsiteY2" fmla="*/ 261631 h 523262"/>
              <a:gd name="connsiteX3" fmla="*/ 261631 w 523262"/>
              <a:gd name="connsiteY3" fmla="*/ 523262 h 523262"/>
              <a:gd name="connsiteX4" fmla="*/ 0 w 523262"/>
              <a:gd name="connsiteY4" fmla="*/ 261631 h 523262"/>
              <a:gd name="connsiteX0" fmla="*/ 10 w 523272"/>
              <a:gd name="connsiteY0" fmla="*/ 261631 h 843302"/>
              <a:gd name="connsiteX1" fmla="*/ 261641 w 523272"/>
              <a:gd name="connsiteY1" fmla="*/ 0 h 843302"/>
              <a:gd name="connsiteX2" fmla="*/ 523272 w 523272"/>
              <a:gd name="connsiteY2" fmla="*/ 261631 h 843302"/>
              <a:gd name="connsiteX3" fmla="*/ 254021 w 523272"/>
              <a:gd name="connsiteY3" fmla="*/ 843302 h 843302"/>
              <a:gd name="connsiteX4" fmla="*/ 10 w 523272"/>
              <a:gd name="connsiteY4" fmla="*/ 261631 h 843302"/>
              <a:gd name="connsiteX0" fmla="*/ 9 w 523271"/>
              <a:gd name="connsiteY0" fmla="*/ 261631 h 848409"/>
              <a:gd name="connsiteX1" fmla="*/ 261640 w 523271"/>
              <a:gd name="connsiteY1" fmla="*/ 0 h 848409"/>
              <a:gd name="connsiteX2" fmla="*/ 523271 w 523271"/>
              <a:gd name="connsiteY2" fmla="*/ 261631 h 848409"/>
              <a:gd name="connsiteX3" fmla="*/ 254020 w 523271"/>
              <a:gd name="connsiteY3" fmla="*/ 843302 h 848409"/>
              <a:gd name="connsiteX4" fmla="*/ 9 w 523271"/>
              <a:gd name="connsiteY4" fmla="*/ 261631 h 848409"/>
              <a:gd name="connsiteX0" fmla="*/ 5 w 523267"/>
              <a:gd name="connsiteY0" fmla="*/ 261631 h 843397"/>
              <a:gd name="connsiteX1" fmla="*/ 261636 w 523267"/>
              <a:gd name="connsiteY1" fmla="*/ 0 h 843397"/>
              <a:gd name="connsiteX2" fmla="*/ 523267 w 523267"/>
              <a:gd name="connsiteY2" fmla="*/ 261631 h 843397"/>
              <a:gd name="connsiteX3" fmla="*/ 254016 w 523267"/>
              <a:gd name="connsiteY3" fmla="*/ 843302 h 843397"/>
              <a:gd name="connsiteX4" fmla="*/ 5 w 523267"/>
              <a:gd name="connsiteY4" fmla="*/ 261631 h 843397"/>
              <a:gd name="connsiteX0" fmla="*/ 5 w 523267"/>
              <a:gd name="connsiteY0" fmla="*/ 261631 h 843308"/>
              <a:gd name="connsiteX1" fmla="*/ 261636 w 523267"/>
              <a:gd name="connsiteY1" fmla="*/ 0 h 843308"/>
              <a:gd name="connsiteX2" fmla="*/ 523267 w 523267"/>
              <a:gd name="connsiteY2" fmla="*/ 261631 h 843308"/>
              <a:gd name="connsiteX3" fmla="*/ 254016 w 523267"/>
              <a:gd name="connsiteY3" fmla="*/ 843302 h 843308"/>
              <a:gd name="connsiteX4" fmla="*/ 5 w 523267"/>
              <a:gd name="connsiteY4" fmla="*/ 261631 h 84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267" h="843308">
                <a:moveTo>
                  <a:pt x="5" y="261631"/>
                </a:moveTo>
                <a:cubicBezTo>
                  <a:pt x="1275" y="121081"/>
                  <a:pt x="117141" y="0"/>
                  <a:pt x="261636" y="0"/>
                </a:cubicBezTo>
                <a:cubicBezTo>
                  <a:pt x="406131" y="0"/>
                  <a:pt x="523267" y="117136"/>
                  <a:pt x="523267" y="261631"/>
                </a:cubicBezTo>
                <a:cubicBezTo>
                  <a:pt x="523267" y="406126"/>
                  <a:pt x="289450" y="845207"/>
                  <a:pt x="254016" y="843302"/>
                </a:cubicBezTo>
                <a:cubicBezTo>
                  <a:pt x="218582" y="841397"/>
                  <a:pt x="-1265" y="402181"/>
                  <a:pt x="5" y="261631"/>
                </a:cubicBezTo>
                <a:close/>
              </a:path>
            </a:pathLst>
          </a:custGeom>
          <a:solidFill>
            <a:schemeClr val="tx1"/>
          </a:solidFill>
          <a:ln w="76200">
            <a:solidFill>
              <a:srgbClr val="D685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600" dirty="0" smtClean="0">
              <a:solidFill>
                <a:schemeClr val="accent1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en-US" dirty="0" smtClean="0">
                <a:solidFill>
                  <a:srgbClr val="D6854C"/>
                </a:solidFill>
                <a:latin typeface="Bahnschrift SemiBold" panose="020B0502040204020203" pitchFamily="34" charset="0"/>
              </a:rPr>
              <a:t>You are Here</a:t>
            </a:r>
            <a:endParaRPr lang="en-US" dirty="0">
              <a:solidFill>
                <a:srgbClr val="D6854C"/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39" name="Picture 2" descr="Welcome to Your Premium Accou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7812" y="2127587"/>
            <a:ext cx="3275483" cy="3275483"/>
          </a:xfrm>
          <a:prstGeom prst="rect">
            <a:avLst/>
          </a:prstGeom>
          <a:noFill/>
          <a:effectLst>
            <a:glow rad="406400">
              <a:srgbClr val="CE652F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51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Pyramid</a:t>
            </a:r>
            <a:endParaRPr lang="en-US" dirty="0"/>
          </a:p>
        </p:txBody>
      </p:sp>
      <p:sp>
        <p:nvSpPr>
          <p:cNvPr id="4" name="Isosceles Triangle 3"/>
          <p:cNvSpPr/>
          <p:nvPr/>
        </p:nvSpPr>
        <p:spPr>
          <a:xfrm>
            <a:off x="6801515" y="2107194"/>
            <a:ext cx="3584448" cy="2793990"/>
          </a:xfrm>
          <a:prstGeom prst="triangle">
            <a:avLst/>
          </a:prstGeom>
          <a:solidFill>
            <a:srgbClr val="E0DD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824325" y="2107194"/>
            <a:ext cx="3171153" cy="2793990"/>
            <a:chOff x="1527047" y="2237302"/>
            <a:chExt cx="3364993" cy="2650299"/>
          </a:xfrm>
          <a:solidFill>
            <a:srgbClr val="E0DDD3"/>
          </a:solidFill>
        </p:grpSpPr>
        <p:sp>
          <p:nvSpPr>
            <p:cNvPr id="6" name="Isosceles Triangle 5"/>
            <p:cNvSpPr>
              <a:spLocks noChangeAspect="1"/>
            </p:cNvSpPr>
            <p:nvPr/>
          </p:nvSpPr>
          <p:spPr>
            <a:xfrm>
              <a:off x="1527048" y="3872617"/>
              <a:ext cx="3364992" cy="10149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Isosceles Triangle 6"/>
            <p:cNvSpPr>
              <a:spLocks noChangeAspect="1"/>
            </p:cNvSpPr>
            <p:nvPr/>
          </p:nvSpPr>
          <p:spPr>
            <a:xfrm rot="10800000">
              <a:off x="1527047" y="2237302"/>
              <a:ext cx="3364992" cy="10149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898648" y="2953513"/>
              <a:ext cx="621792" cy="12527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" name="Straight Connector 8"/>
          <p:cNvCxnSpPr/>
          <p:nvPr/>
        </p:nvCxnSpPr>
        <p:spPr>
          <a:xfrm>
            <a:off x="797223" y="2953676"/>
            <a:ext cx="10615843" cy="0"/>
          </a:xfrm>
          <a:prstGeom prst="line">
            <a:avLst/>
          </a:prstGeom>
          <a:ln w="28575">
            <a:solidFill>
              <a:srgbClr val="CE652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97223" y="4018291"/>
            <a:ext cx="10615843" cy="0"/>
          </a:xfrm>
          <a:prstGeom prst="line">
            <a:avLst/>
          </a:prstGeom>
          <a:ln w="28575">
            <a:solidFill>
              <a:srgbClr val="CE652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07693" y="3255151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E652F"/>
                </a:solidFill>
              </a:rPr>
              <a:t>Service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71198" y="4319765"/>
            <a:ext cx="798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E652F"/>
                </a:solidFill>
              </a:rPr>
              <a:t>Unit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91698" y="2190537"/>
            <a:ext cx="529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E652F"/>
                </a:solidFill>
              </a:rPr>
              <a:t>UI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50716" y="5175062"/>
            <a:ext cx="1318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Current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2370" y="5175062"/>
            <a:ext cx="862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Goal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03212" y="1562738"/>
            <a:ext cx="11506200" cy="4152262"/>
          </a:xfrm>
          <a:prstGeom prst="roundRect">
            <a:avLst/>
          </a:prstGeom>
          <a:solidFill>
            <a:srgbClr val="FDE3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6801515" y="2107194"/>
            <a:ext cx="3584448" cy="279399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824325" y="2107194"/>
            <a:ext cx="3171153" cy="2793990"/>
            <a:chOff x="1527047" y="2237302"/>
            <a:chExt cx="3364993" cy="2650299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0" name="Isosceles Triangle 19"/>
            <p:cNvSpPr>
              <a:spLocks noChangeAspect="1"/>
            </p:cNvSpPr>
            <p:nvPr/>
          </p:nvSpPr>
          <p:spPr>
            <a:xfrm>
              <a:off x="1527048" y="3872617"/>
              <a:ext cx="3364992" cy="10149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sosceles Triangle 20"/>
            <p:cNvSpPr>
              <a:spLocks noChangeAspect="1"/>
            </p:cNvSpPr>
            <p:nvPr/>
          </p:nvSpPr>
          <p:spPr>
            <a:xfrm rot="10800000">
              <a:off x="1527047" y="2237302"/>
              <a:ext cx="3364992" cy="10149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898648" y="2953513"/>
              <a:ext cx="621792" cy="12527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3" name="Straight Connector 22"/>
          <p:cNvCxnSpPr/>
          <p:nvPr/>
        </p:nvCxnSpPr>
        <p:spPr>
          <a:xfrm>
            <a:off x="797223" y="2953676"/>
            <a:ext cx="10615843" cy="0"/>
          </a:xfrm>
          <a:prstGeom prst="line">
            <a:avLst/>
          </a:prstGeom>
          <a:ln w="28575">
            <a:solidFill>
              <a:srgbClr val="CE652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97223" y="4018291"/>
            <a:ext cx="10615843" cy="0"/>
          </a:xfrm>
          <a:prstGeom prst="line">
            <a:avLst/>
          </a:prstGeom>
          <a:ln w="28575">
            <a:solidFill>
              <a:srgbClr val="CE652F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07693" y="3255151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E652F"/>
                </a:solidFill>
              </a:rPr>
              <a:t>Service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771198" y="4319765"/>
            <a:ext cx="798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E652F"/>
                </a:solidFill>
              </a:rPr>
              <a:t>Unit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91698" y="2190537"/>
            <a:ext cx="529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E652F"/>
                </a:solidFill>
              </a:rPr>
              <a:t>UI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750716" y="5175062"/>
            <a:ext cx="1318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E652F"/>
                </a:solidFill>
              </a:rPr>
              <a:t>Current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8162370" y="5175062"/>
            <a:ext cx="862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E652F"/>
                </a:solidFill>
              </a:rPr>
              <a:t>Goal</a:t>
            </a:r>
          </a:p>
        </p:txBody>
      </p:sp>
    </p:spTree>
    <p:extLst>
      <p:ext uri="{BB962C8B-B14F-4D97-AF65-F5344CB8AC3E}">
        <p14:creationId xmlns:p14="http://schemas.microsoft.com/office/powerpoint/2010/main" val="64846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Questions?</a:t>
            </a:r>
            <a:endParaRPr lang="en-US" sz="5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3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3212" y="1751477"/>
            <a:ext cx="11506200" cy="3774784"/>
          </a:xfrm>
          <a:prstGeom prst="roundRect">
            <a:avLst/>
          </a:prstGeom>
          <a:solidFill>
            <a:srgbClr val="FDE3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Google Shape;540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49691" y="3220336"/>
            <a:ext cx="977674" cy="8651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ostco Travel US homep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73" y="4157780"/>
            <a:ext cx="2105336" cy="1047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 flipH="1">
            <a:off x="1286721" y="2017469"/>
            <a:ext cx="1052719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6600" dirty="0" smtClean="0">
                <a:solidFill>
                  <a:srgbClr val="0070C0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sym typeface="Wingdings" panose="05000000000000000000" pitchFamily="2" charset="2"/>
              </a:rPr>
              <a:t></a:t>
            </a:r>
            <a:endParaRPr lang="en-US" sz="2400" dirty="0" smtClean="0">
              <a:solidFill>
                <a:srgbClr val="0070C0"/>
              </a:solidFill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Andrew Peterson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13111" y="2225218"/>
            <a:ext cx="7353301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0070C0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hlinkClick r:id="rId4"/>
              </a:rPr>
              <a:t>andrew.peterson@costcotravel.com</a:t>
            </a:r>
            <a:endParaRPr lang="en-US" sz="3600" dirty="0" smtClean="0">
              <a:solidFill>
                <a:srgbClr val="0070C0"/>
              </a:solidFill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13112" y="3305624"/>
            <a:ext cx="58293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0070C0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hlinkClick r:id="rId5"/>
              </a:rPr>
              <a:t>www.linkedin.com/in/apete</a:t>
            </a:r>
            <a:endParaRPr lang="en-US" sz="3600" dirty="0" smtClean="0">
              <a:solidFill>
                <a:srgbClr val="0070C0"/>
              </a:solidFill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46693" y="4386030"/>
            <a:ext cx="55626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0070C0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hlinkClick r:id="rId6"/>
              </a:rPr>
              <a:t>www.costcotravel.com</a:t>
            </a:r>
            <a:endParaRPr lang="en-US" sz="3600" dirty="0" smtClean="0">
              <a:solidFill>
                <a:srgbClr val="0070C0"/>
              </a:solidFill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23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76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516368"/>
            <a:ext cx="9906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600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PNSQC</a:t>
            </a:r>
            <a:r>
              <a:rPr lang="en-US" spc="-200" dirty="0">
                <a:solidFill>
                  <a:schemeClr val="bg1"/>
                </a:solidFill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onstantia" panose="02030602050306030303" pitchFamily="18" charset="0"/>
              </a:rPr>
              <a:t> ™</a:t>
            </a:r>
            <a:endParaRPr lang="en-US" dirty="0">
              <a:effectLst>
                <a:outerShdw blurRad="50800" dist="38100" dir="2700000" algn="tl">
                  <a:schemeClr val="bg2">
                    <a:lumMod val="50000"/>
                    <a:alpha val="43000"/>
                  </a:schemeClr>
                </a:outerShdw>
              </a:effectLst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990600" y="2872752"/>
            <a:ext cx="10004642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251591" y="2859858"/>
            <a:ext cx="1937234" cy="13286"/>
          </a:xfrm>
          <a:prstGeom prst="line">
            <a:avLst/>
          </a:prstGeom>
          <a:ln w="76200" cap="rnd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373898" y="2562559"/>
            <a:ext cx="585216" cy="585216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520202" y="2708863"/>
            <a:ext cx="292608" cy="2926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2284" y="2472239"/>
            <a:ext cx="765856" cy="765856"/>
          </a:xfrm>
          <a:prstGeom prst="ellipse">
            <a:avLst/>
          </a:prstGeom>
          <a:solidFill>
            <a:schemeClr val="tx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0505572" y="2472239"/>
            <a:ext cx="765856" cy="765856"/>
          </a:xfrm>
          <a:prstGeom prst="ellipse">
            <a:avLst/>
          </a:prstGeom>
          <a:solidFill>
            <a:schemeClr val="tx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080490" y="2562559"/>
            <a:ext cx="585216" cy="585216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226794" y="2708863"/>
            <a:ext cx="292608" cy="2926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735150" y="2562559"/>
            <a:ext cx="585216" cy="585216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881454" y="2708863"/>
            <a:ext cx="292608" cy="2926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9364408" y="2562559"/>
            <a:ext cx="585216" cy="585216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510712" y="2708863"/>
            <a:ext cx="292608" cy="2926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73"/>
          <a:stretch/>
        </p:blipFill>
        <p:spPr>
          <a:xfrm>
            <a:off x="798082" y="2638185"/>
            <a:ext cx="534261" cy="433964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6" name="TextBox 65"/>
          <p:cNvSpPr txBox="1"/>
          <p:nvPr/>
        </p:nvSpPr>
        <p:spPr>
          <a:xfrm>
            <a:off x="9829511" y="1636862"/>
            <a:ext cx="726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tx1">
                    <a:alpha val="50000"/>
                  </a:schemeClr>
                </a:solidFill>
                <a:latin typeface="Bahnschrift SemiBold" panose="020B0502040204020203" pitchFamily="34" charset="0"/>
              </a:rPr>
              <a:t>4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262694" y="1636862"/>
            <a:ext cx="726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tx1">
                    <a:alpha val="50000"/>
                  </a:schemeClr>
                </a:solidFill>
                <a:latin typeface="Bahnschrift SemiBold" panose="020B0502040204020203" pitchFamily="34" charset="0"/>
              </a:rPr>
              <a:t>3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655685" y="1636862"/>
            <a:ext cx="726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tx1">
                    <a:alpha val="50000"/>
                  </a:schemeClr>
                </a:solidFill>
                <a:latin typeface="Bahnschrift SemiBold" panose="020B0502040204020203" pitchFamily="34" charset="0"/>
              </a:rPr>
              <a:t>2</a:t>
            </a:r>
            <a:endParaRPr lang="en-US" sz="7200" dirty="0">
              <a:solidFill>
                <a:schemeClr val="tx1">
                  <a:alpha val="50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954113" y="1636862"/>
            <a:ext cx="726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tx1">
                    <a:alpha val="50000"/>
                  </a:schemeClr>
                </a:solidFill>
                <a:latin typeface="Bahnschrift SemiBold" panose="020B0502040204020203" pitchFamily="34" charset="0"/>
              </a:rPr>
              <a:t>1</a:t>
            </a:r>
          </a:p>
        </p:txBody>
      </p:sp>
      <p:sp>
        <p:nvSpPr>
          <p:cNvPr id="71" name="Oval 70"/>
          <p:cNvSpPr/>
          <p:nvPr/>
        </p:nvSpPr>
        <p:spPr>
          <a:xfrm>
            <a:off x="10656157" y="2593776"/>
            <a:ext cx="464687" cy="522783"/>
          </a:xfrm>
          <a:custGeom>
            <a:avLst/>
            <a:gdLst>
              <a:gd name="connsiteX0" fmla="*/ 0 w 523262"/>
              <a:gd name="connsiteY0" fmla="*/ 261631 h 523262"/>
              <a:gd name="connsiteX1" fmla="*/ 261631 w 523262"/>
              <a:gd name="connsiteY1" fmla="*/ 0 h 523262"/>
              <a:gd name="connsiteX2" fmla="*/ 523262 w 523262"/>
              <a:gd name="connsiteY2" fmla="*/ 261631 h 523262"/>
              <a:gd name="connsiteX3" fmla="*/ 261631 w 523262"/>
              <a:gd name="connsiteY3" fmla="*/ 523262 h 523262"/>
              <a:gd name="connsiteX4" fmla="*/ 0 w 523262"/>
              <a:gd name="connsiteY4" fmla="*/ 261631 h 523262"/>
              <a:gd name="connsiteX0" fmla="*/ 10 w 523272"/>
              <a:gd name="connsiteY0" fmla="*/ 261631 h 843302"/>
              <a:gd name="connsiteX1" fmla="*/ 261641 w 523272"/>
              <a:gd name="connsiteY1" fmla="*/ 0 h 843302"/>
              <a:gd name="connsiteX2" fmla="*/ 523272 w 523272"/>
              <a:gd name="connsiteY2" fmla="*/ 261631 h 843302"/>
              <a:gd name="connsiteX3" fmla="*/ 254021 w 523272"/>
              <a:gd name="connsiteY3" fmla="*/ 843302 h 843302"/>
              <a:gd name="connsiteX4" fmla="*/ 10 w 523272"/>
              <a:gd name="connsiteY4" fmla="*/ 261631 h 843302"/>
              <a:gd name="connsiteX0" fmla="*/ 9 w 523271"/>
              <a:gd name="connsiteY0" fmla="*/ 261631 h 848409"/>
              <a:gd name="connsiteX1" fmla="*/ 261640 w 523271"/>
              <a:gd name="connsiteY1" fmla="*/ 0 h 848409"/>
              <a:gd name="connsiteX2" fmla="*/ 523271 w 523271"/>
              <a:gd name="connsiteY2" fmla="*/ 261631 h 848409"/>
              <a:gd name="connsiteX3" fmla="*/ 254020 w 523271"/>
              <a:gd name="connsiteY3" fmla="*/ 843302 h 848409"/>
              <a:gd name="connsiteX4" fmla="*/ 9 w 523271"/>
              <a:gd name="connsiteY4" fmla="*/ 261631 h 848409"/>
              <a:gd name="connsiteX0" fmla="*/ 5 w 523267"/>
              <a:gd name="connsiteY0" fmla="*/ 261631 h 843397"/>
              <a:gd name="connsiteX1" fmla="*/ 261636 w 523267"/>
              <a:gd name="connsiteY1" fmla="*/ 0 h 843397"/>
              <a:gd name="connsiteX2" fmla="*/ 523267 w 523267"/>
              <a:gd name="connsiteY2" fmla="*/ 261631 h 843397"/>
              <a:gd name="connsiteX3" fmla="*/ 254016 w 523267"/>
              <a:gd name="connsiteY3" fmla="*/ 843302 h 843397"/>
              <a:gd name="connsiteX4" fmla="*/ 5 w 523267"/>
              <a:gd name="connsiteY4" fmla="*/ 261631 h 843397"/>
              <a:gd name="connsiteX0" fmla="*/ 5 w 523267"/>
              <a:gd name="connsiteY0" fmla="*/ 261631 h 843308"/>
              <a:gd name="connsiteX1" fmla="*/ 261636 w 523267"/>
              <a:gd name="connsiteY1" fmla="*/ 0 h 843308"/>
              <a:gd name="connsiteX2" fmla="*/ 523267 w 523267"/>
              <a:gd name="connsiteY2" fmla="*/ 261631 h 843308"/>
              <a:gd name="connsiteX3" fmla="*/ 254016 w 523267"/>
              <a:gd name="connsiteY3" fmla="*/ 843302 h 843308"/>
              <a:gd name="connsiteX4" fmla="*/ 5 w 523267"/>
              <a:gd name="connsiteY4" fmla="*/ 261631 h 84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267" h="843308">
                <a:moveTo>
                  <a:pt x="5" y="261631"/>
                </a:moveTo>
                <a:cubicBezTo>
                  <a:pt x="1275" y="121081"/>
                  <a:pt x="117141" y="0"/>
                  <a:pt x="261636" y="0"/>
                </a:cubicBezTo>
                <a:cubicBezTo>
                  <a:pt x="406131" y="0"/>
                  <a:pt x="523267" y="117136"/>
                  <a:pt x="523267" y="261631"/>
                </a:cubicBezTo>
                <a:cubicBezTo>
                  <a:pt x="523267" y="406126"/>
                  <a:pt x="289450" y="845207"/>
                  <a:pt x="254016" y="843302"/>
                </a:cubicBezTo>
                <a:cubicBezTo>
                  <a:pt x="218582" y="841397"/>
                  <a:pt x="-1265" y="402181"/>
                  <a:pt x="5" y="261631"/>
                </a:cubicBezTo>
                <a:close/>
              </a:path>
            </a:pathLst>
          </a:custGeom>
          <a:solidFill>
            <a:schemeClr val="tx1"/>
          </a:solidFill>
          <a:ln w="38100">
            <a:solidFill>
              <a:srgbClr val="D685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600" dirty="0" smtClean="0">
              <a:solidFill>
                <a:schemeClr val="accent1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en-US" sz="600" dirty="0" smtClean="0">
                <a:solidFill>
                  <a:schemeClr val="accent1"/>
                </a:solidFill>
                <a:latin typeface="Bahnschrift SemiBold" panose="020B0502040204020203" pitchFamily="34" charset="0"/>
              </a:rPr>
              <a:t>You are Here</a:t>
            </a:r>
            <a:endParaRPr lang="en-US" sz="600" dirty="0">
              <a:solidFill>
                <a:schemeClr val="accent1"/>
              </a:solidFill>
              <a:latin typeface="Bahnschrift SemiBold" panose="020B0502040204020203" pitchFamily="34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 flipH="1">
            <a:off x="844705" y="3458374"/>
            <a:ext cx="1818626" cy="1775581"/>
          </a:xfrm>
          <a:prstGeom prst="line">
            <a:avLst/>
          </a:prstGeom>
          <a:ln w="2222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 rot="18885467">
            <a:off x="370174" y="4058092"/>
            <a:ext cx="2538601" cy="341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</a:rPr>
              <a:t>The Agile Beginnings</a:t>
            </a:r>
          </a:p>
        </p:txBody>
      </p:sp>
      <p:cxnSp>
        <p:nvCxnSpPr>
          <p:cNvPr id="90" name="Straight Connector 89"/>
          <p:cNvCxnSpPr>
            <a:stCxn id="20" idx="4"/>
          </p:cNvCxnSpPr>
          <p:nvPr/>
        </p:nvCxnSpPr>
        <p:spPr>
          <a:xfrm flipH="1">
            <a:off x="2665412" y="3162078"/>
            <a:ext cx="1094" cy="286060"/>
          </a:xfrm>
          <a:prstGeom prst="line">
            <a:avLst/>
          </a:prstGeom>
          <a:ln w="22225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3559646" y="3489151"/>
            <a:ext cx="1818626" cy="1775581"/>
          </a:xfrm>
          <a:prstGeom prst="line">
            <a:avLst/>
          </a:prstGeom>
          <a:ln w="2222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 rot="18885467">
            <a:off x="3085115" y="4088869"/>
            <a:ext cx="2538601" cy="341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</a:rPr>
              <a:t>The First Disruption</a:t>
            </a:r>
          </a:p>
        </p:txBody>
      </p:sp>
      <p:cxnSp>
        <p:nvCxnSpPr>
          <p:cNvPr id="94" name="Straight Connector 93"/>
          <p:cNvCxnSpPr/>
          <p:nvPr/>
        </p:nvCxnSpPr>
        <p:spPr>
          <a:xfrm flipH="1">
            <a:off x="5380353" y="3178552"/>
            <a:ext cx="1094" cy="301075"/>
          </a:xfrm>
          <a:prstGeom prst="line">
            <a:avLst/>
          </a:prstGeom>
          <a:ln w="22225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6241948" y="3483193"/>
            <a:ext cx="1818626" cy="1775581"/>
          </a:xfrm>
          <a:prstGeom prst="line">
            <a:avLst/>
          </a:prstGeom>
          <a:ln w="2222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 rot="18885467">
            <a:off x="5767417" y="4082911"/>
            <a:ext cx="2538601" cy="341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</a:rPr>
              <a:t>Un-Stabilization</a:t>
            </a:r>
          </a:p>
        </p:txBody>
      </p:sp>
      <p:cxnSp>
        <p:nvCxnSpPr>
          <p:cNvPr id="97" name="Straight Connector 96"/>
          <p:cNvCxnSpPr/>
          <p:nvPr/>
        </p:nvCxnSpPr>
        <p:spPr>
          <a:xfrm flipH="1">
            <a:off x="8062655" y="3172594"/>
            <a:ext cx="1094" cy="301075"/>
          </a:xfrm>
          <a:prstGeom prst="line">
            <a:avLst/>
          </a:prstGeom>
          <a:ln w="22225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7821751" y="3467146"/>
            <a:ext cx="1818626" cy="1775581"/>
          </a:xfrm>
          <a:prstGeom prst="line">
            <a:avLst/>
          </a:prstGeom>
          <a:ln w="2222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 rot="18885467">
            <a:off x="7347220" y="4066864"/>
            <a:ext cx="2538601" cy="341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</a:rPr>
              <a:t>Sprint is a Release</a:t>
            </a:r>
          </a:p>
        </p:txBody>
      </p:sp>
      <p:cxnSp>
        <p:nvCxnSpPr>
          <p:cNvPr id="100" name="Straight Connector 99"/>
          <p:cNvCxnSpPr/>
          <p:nvPr/>
        </p:nvCxnSpPr>
        <p:spPr>
          <a:xfrm flipH="1">
            <a:off x="9642458" y="3156547"/>
            <a:ext cx="1094" cy="301075"/>
          </a:xfrm>
          <a:prstGeom prst="line">
            <a:avLst/>
          </a:prstGeom>
          <a:ln w="22225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itle 10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11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990600" y="2872155"/>
            <a:ext cx="10004642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251591" y="2859858"/>
            <a:ext cx="1937234" cy="13286"/>
          </a:xfrm>
          <a:prstGeom prst="line">
            <a:avLst/>
          </a:prstGeom>
          <a:ln w="76200" cap="rnd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373898" y="2562559"/>
            <a:ext cx="585216" cy="585216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520202" y="2708863"/>
            <a:ext cx="292608" cy="2926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2284" y="2472239"/>
            <a:ext cx="765856" cy="765856"/>
          </a:xfrm>
          <a:prstGeom prst="ellipse">
            <a:avLst/>
          </a:prstGeom>
          <a:solidFill>
            <a:schemeClr val="tx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0505572" y="2472239"/>
            <a:ext cx="765856" cy="765856"/>
          </a:xfrm>
          <a:prstGeom prst="ellipse">
            <a:avLst/>
          </a:prstGeom>
          <a:solidFill>
            <a:schemeClr val="tx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080490" y="2562559"/>
            <a:ext cx="585216" cy="585216"/>
          </a:xfrm>
          <a:prstGeom prst="ellipse">
            <a:avLst/>
          </a:prstGeom>
          <a:noFill/>
          <a:ln w="57150"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226794" y="2708863"/>
            <a:ext cx="292608" cy="292608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735150" y="2562559"/>
            <a:ext cx="585216" cy="585216"/>
          </a:xfrm>
          <a:prstGeom prst="ellipse">
            <a:avLst/>
          </a:prstGeom>
          <a:noFill/>
          <a:ln w="57150"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881454" y="2708863"/>
            <a:ext cx="292608" cy="292608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9364408" y="2562559"/>
            <a:ext cx="585216" cy="585216"/>
          </a:xfrm>
          <a:prstGeom prst="ellipse">
            <a:avLst/>
          </a:prstGeom>
          <a:noFill/>
          <a:ln w="57150"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510712" y="2708863"/>
            <a:ext cx="292608" cy="292608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73"/>
          <a:stretch/>
        </p:blipFill>
        <p:spPr>
          <a:xfrm>
            <a:off x="798082" y="2638185"/>
            <a:ext cx="534261" cy="433964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6" name="TextBox 65"/>
          <p:cNvSpPr txBox="1"/>
          <p:nvPr/>
        </p:nvSpPr>
        <p:spPr>
          <a:xfrm>
            <a:off x="9829511" y="1636862"/>
            <a:ext cx="726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tx1">
                    <a:alpha val="50000"/>
                  </a:schemeClr>
                </a:solidFill>
                <a:latin typeface="Bahnschrift SemiBold" panose="020B0502040204020203" pitchFamily="34" charset="0"/>
              </a:rPr>
              <a:t>4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262694" y="1636862"/>
            <a:ext cx="726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tx1">
                    <a:alpha val="50000"/>
                  </a:schemeClr>
                </a:solidFill>
                <a:latin typeface="Bahnschrift SemiBold" panose="020B0502040204020203" pitchFamily="34" charset="0"/>
              </a:rPr>
              <a:t>3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655685" y="1636862"/>
            <a:ext cx="726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tx1">
                    <a:alpha val="50000"/>
                  </a:schemeClr>
                </a:solidFill>
                <a:latin typeface="Bahnschrift SemiBold" panose="020B0502040204020203" pitchFamily="34" charset="0"/>
              </a:rPr>
              <a:t>2</a:t>
            </a:r>
            <a:endParaRPr lang="en-US" sz="7200" dirty="0">
              <a:solidFill>
                <a:schemeClr val="tx1">
                  <a:alpha val="50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954113" y="1636862"/>
            <a:ext cx="726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tx1">
                    <a:alpha val="50000"/>
                  </a:schemeClr>
                </a:solidFill>
                <a:latin typeface="Bahnschrift SemiBold" panose="020B0502040204020203" pitchFamily="34" charset="0"/>
              </a:rPr>
              <a:t>1</a:t>
            </a:r>
          </a:p>
        </p:txBody>
      </p:sp>
      <p:sp>
        <p:nvSpPr>
          <p:cNvPr id="71" name="Oval 70"/>
          <p:cNvSpPr/>
          <p:nvPr/>
        </p:nvSpPr>
        <p:spPr>
          <a:xfrm>
            <a:off x="10656157" y="2593776"/>
            <a:ext cx="464687" cy="522783"/>
          </a:xfrm>
          <a:custGeom>
            <a:avLst/>
            <a:gdLst>
              <a:gd name="connsiteX0" fmla="*/ 0 w 523262"/>
              <a:gd name="connsiteY0" fmla="*/ 261631 h 523262"/>
              <a:gd name="connsiteX1" fmla="*/ 261631 w 523262"/>
              <a:gd name="connsiteY1" fmla="*/ 0 h 523262"/>
              <a:gd name="connsiteX2" fmla="*/ 523262 w 523262"/>
              <a:gd name="connsiteY2" fmla="*/ 261631 h 523262"/>
              <a:gd name="connsiteX3" fmla="*/ 261631 w 523262"/>
              <a:gd name="connsiteY3" fmla="*/ 523262 h 523262"/>
              <a:gd name="connsiteX4" fmla="*/ 0 w 523262"/>
              <a:gd name="connsiteY4" fmla="*/ 261631 h 523262"/>
              <a:gd name="connsiteX0" fmla="*/ 10 w 523272"/>
              <a:gd name="connsiteY0" fmla="*/ 261631 h 843302"/>
              <a:gd name="connsiteX1" fmla="*/ 261641 w 523272"/>
              <a:gd name="connsiteY1" fmla="*/ 0 h 843302"/>
              <a:gd name="connsiteX2" fmla="*/ 523272 w 523272"/>
              <a:gd name="connsiteY2" fmla="*/ 261631 h 843302"/>
              <a:gd name="connsiteX3" fmla="*/ 254021 w 523272"/>
              <a:gd name="connsiteY3" fmla="*/ 843302 h 843302"/>
              <a:gd name="connsiteX4" fmla="*/ 10 w 523272"/>
              <a:gd name="connsiteY4" fmla="*/ 261631 h 843302"/>
              <a:gd name="connsiteX0" fmla="*/ 9 w 523271"/>
              <a:gd name="connsiteY0" fmla="*/ 261631 h 848409"/>
              <a:gd name="connsiteX1" fmla="*/ 261640 w 523271"/>
              <a:gd name="connsiteY1" fmla="*/ 0 h 848409"/>
              <a:gd name="connsiteX2" fmla="*/ 523271 w 523271"/>
              <a:gd name="connsiteY2" fmla="*/ 261631 h 848409"/>
              <a:gd name="connsiteX3" fmla="*/ 254020 w 523271"/>
              <a:gd name="connsiteY3" fmla="*/ 843302 h 848409"/>
              <a:gd name="connsiteX4" fmla="*/ 9 w 523271"/>
              <a:gd name="connsiteY4" fmla="*/ 261631 h 848409"/>
              <a:gd name="connsiteX0" fmla="*/ 5 w 523267"/>
              <a:gd name="connsiteY0" fmla="*/ 261631 h 843397"/>
              <a:gd name="connsiteX1" fmla="*/ 261636 w 523267"/>
              <a:gd name="connsiteY1" fmla="*/ 0 h 843397"/>
              <a:gd name="connsiteX2" fmla="*/ 523267 w 523267"/>
              <a:gd name="connsiteY2" fmla="*/ 261631 h 843397"/>
              <a:gd name="connsiteX3" fmla="*/ 254016 w 523267"/>
              <a:gd name="connsiteY3" fmla="*/ 843302 h 843397"/>
              <a:gd name="connsiteX4" fmla="*/ 5 w 523267"/>
              <a:gd name="connsiteY4" fmla="*/ 261631 h 843397"/>
              <a:gd name="connsiteX0" fmla="*/ 5 w 523267"/>
              <a:gd name="connsiteY0" fmla="*/ 261631 h 843308"/>
              <a:gd name="connsiteX1" fmla="*/ 261636 w 523267"/>
              <a:gd name="connsiteY1" fmla="*/ 0 h 843308"/>
              <a:gd name="connsiteX2" fmla="*/ 523267 w 523267"/>
              <a:gd name="connsiteY2" fmla="*/ 261631 h 843308"/>
              <a:gd name="connsiteX3" fmla="*/ 254016 w 523267"/>
              <a:gd name="connsiteY3" fmla="*/ 843302 h 843308"/>
              <a:gd name="connsiteX4" fmla="*/ 5 w 523267"/>
              <a:gd name="connsiteY4" fmla="*/ 261631 h 84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267" h="843308">
                <a:moveTo>
                  <a:pt x="5" y="261631"/>
                </a:moveTo>
                <a:cubicBezTo>
                  <a:pt x="1275" y="121081"/>
                  <a:pt x="117141" y="0"/>
                  <a:pt x="261636" y="0"/>
                </a:cubicBezTo>
                <a:cubicBezTo>
                  <a:pt x="406131" y="0"/>
                  <a:pt x="523267" y="117136"/>
                  <a:pt x="523267" y="261631"/>
                </a:cubicBezTo>
                <a:cubicBezTo>
                  <a:pt x="523267" y="406126"/>
                  <a:pt x="289450" y="845207"/>
                  <a:pt x="254016" y="843302"/>
                </a:cubicBezTo>
                <a:cubicBezTo>
                  <a:pt x="218582" y="841397"/>
                  <a:pt x="-1265" y="402181"/>
                  <a:pt x="5" y="261631"/>
                </a:cubicBezTo>
                <a:close/>
              </a:path>
            </a:pathLst>
          </a:custGeom>
          <a:solidFill>
            <a:schemeClr val="tx1">
              <a:alpha val="50000"/>
            </a:schemeClr>
          </a:solidFill>
          <a:ln w="38100">
            <a:solidFill>
              <a:srgbClr val="D685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600" dirty="0" smtClean="0">
              <a:solidFill>
                <a:schemeClr val="accent1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en-US" sz="600" dirty="0" smtClean="0">
                <a:solidFill>
                  <a:schemeClr val="accent1"/>
                </a:solidFill>
                <a:latin typeface="Bahnschrift SemiBold" panose="020B0502040204020203" pitchFamily="34" charset="0"/>
              </a:rPr>
              <a:t>You are Here</a:t>
            </a:r>
            <a:endParaRPr lang="en-US" sz="600" dirty="0">
              <a:solidFill>
                <a:schemeClr val="accent1"/>
              </a:solidFill>
              <a:latin typeface="Bahnschrift SemiBold" panose="020B0502040204020203" pitchFamily="34" charset="0"/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 flipH="1">
            <a:off x="844705" y="3458374"/>
            <a:ext cx="1818626" cy="1775581"/>
          </a:xfrm>
          <a:prstGeom prst="line">
            <a:avLst/>
          </a:prstGeom>
          <a:ln w="2222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 rot="18885467">
            <a:off x="370174" y="4058092"/>
            <a:ext cx="2538601" cy="341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</a:rPr>
              <a:t>The Agile Beginnings</a:t>
            </a:r>
          </a:p>
        </p:txBody>
      </p:sp>
      <p:cxnSp>
        <p:nvCxnSpPr>
          <p:cNvPr id="90" name="Straight Connector 89"/>
          <p:cNvCxnSpPr>
            <a:stCxn id="20" idx="4"/>
          </p:cNvCxnSpPr>
          <p:nvPr/>
        </p:nvCxnSpPr>
        <p:spPr>
          <a:xfrm flipH="1">
            <a:off x="2665412" y="3162078"/>
            <a:ext cx="1094" cy="286060"/>
          </a:xfrm>
          <a:prstGeom prst="line">
            <a:avLst/>
          </a:prstGeom>
          <a:ln w="22225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itle 10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– The Agile Beginnings (3:2)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1756095" y="1693218"/>
            <a:ext cx="2357602" cy="2302826"/>
          </a:xfrm>
          <a:prstGeom prst="ellipse">
            <a:avLst/>
          </a:prstGeom>
          <a:noFill/>
          <a:ln w="508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ontent Placeholder 1"/>
          <p:cNvSpPr txBox="1">
            <a:spLocks/>
          </p:cNvSpPr>
          <p:nvPr/>
        </p:nvSpPr>
        <p:spPr>
          <a:xfrm>
            <a:off x="7270432" y="3684291"/>
            <a:ext cx="4480560" cy="177269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Arial" pitchFamily="34" charset="0"/>
              <a:buChar char="•"/>
              <a:tabLst/>
              <a:defRPr sz="16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  <a:ea typeface="+mn-ea"/>
                <a:cs typeface="+mn-cs"/>
              </a:defRPr>
            </a:lvl4pPr>
            <a:lvl5pPr marL="105156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  <a:ea typeface="+mn-ea"/>
                <a:cs typeface="+mn-cs"/>
              </a:defRPr>
            </a:lvl5pPr>
            <a:lvl6pPr marL="123444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141732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160020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178308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</a:rPr>
              <a:t>Getting feet wet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2 weeks of </a:t>
            </a:r>
            <a:r>
              <a:rPr lang="en-US" dirty="0" err="1" smtClean="0">
                <a:latin typeface="Calibri" panose="020F0502020204030204" pitchFamily="34" charset="0"/>
              </a:rPr>
              <a:t>stablization</a:t>
            </a:r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No automation -&gt; Automation</a:t>
            </a:r>
          </a:p>
          <a:p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46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990600" y="2872752"/>
            <a:ext cx="10004642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251591" y="2859858"/>
            <a:ext cx="1937234" cy="13286"/>
          </a:xfrm>
          <a:prstGeom prst="line">
            <a:avLst/>
          </a:prstGeom>
          <a:ln w="76200" cap="rnd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373898" y="2562559"/>
            <a:ext cx="585216" cy="585216"/>
          </a:xfrm>
          <a:prstGeom prst="ellipse">
            <a:avLst/>
          </a:prstGeom>
          <a:noFill/>
          <a:ln w="57150"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520202" y="2708863"/>
            <a:ext cx="292608" cy="292608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2284" y="2472239"/>
            <a:ext cx="765856" cy="765856"/>
          </a:xfrm>
          <a:prstGeom prst="ellipse">
            <a:avLst/>
          </a:prstGeom>
          <a:solidFill>
            <a:schemeClr val="tx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0505572" y="2472239"/>
            <a:ext cx="765856" cy="765856"/>
          </a:xfrm>
          <a:prstGeom prst="ellipse">
            <a:avLst/>
          </a:prstGeom>
          <a:solidFill>
            <a:schemeClr val="tx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080490" y="2562559"/>
            <a:ext cx="585216" cy="585216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226794" y="2708863"/>
            <a:ext cx="292608" cy="2926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735150" y="2562559"/>
            <a:ext cx="585216" cy="585216"/>
          </a:xfrm>
          <a:prstGeom prst="ellipse">
            <a:avLst/>
          </a:prstGeom>
          <a:noFill/>
          <a:ln w="57150"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881454" y="2708863"/>
            <a:ext cx="292608" cy="292608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9364408" y="2562559"/>
            <a:ext cx="585216" cy="585216"/>
          </a:xfrm>
          <a:prstGeom prst="ellipse">
            <a:avLst/>
          </a:prstGeom>
          <a:noFill/>
          <a:ln w="57150"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510712" y="2708863"/>
            <a:ext cx="292608" cy="292608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73"/>
          <a:stretch/>
        </p:blipFill>
        <p:spPr>
          <a:xfrm>
            <a:off x="798082" y="2638185"/>
            <a:ext cx="534261" cy="433964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6" name="TextBox 65"/>
          <p:cNvSpPr txBox="1"/>
          <p:nvPr/>
        </p:nvSpPr>
        <p:spPr>
          <a:xfrm>
            <a:off x="9829511" y="1636862"/>
            <a:ext cx="726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tx1">
                    <a:alpha val="50000"/>
                  </a:schemeClr>
                </a:solidFill>
                <a:latin typeface="Bahnschrift SemiBold" panose="020B0502040204020203" pitchFamily="34" charset="0"/>
              </a:rPr>
              <a:t>4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262694" y="1636862"/>
            <a:ext cx="726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tx1">
                    <a:alpha val="50000"/>
                  </a:schemeClr>
                </a:solidFill>
                <a:latin typeface="Bahnschrift SemiBold" panose="020B0502040204020203" pitchFamily="34" charset="0"/>
              </a:rPr>
              <a:t>3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655685" y="1636862"/>
            <a:ext cx="726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tx1">
                    <a:alpha val="50000"/>
                  </a:schemeClr>
                </a:solidFill>
                <a:latin typeface="Bahnschrift SemiBold" panose="020B0502040204020203" pitchFamily="34" charset="0"/>
              </a:rPr>
              <a:t>2</a:t>
            </a:r>
            <a:endParaRPr lang="en-US" sz="7200" dirty="0">
              <a:solidFill>
                <a:schemeClr val="tx1">
                  <a:alpha val="50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954113" y="1636862"/>
            <a:ext cx="726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tx1">
                    <a:alpha val="50000"/>
                  </a:schemeClr>
                </a:solidFill>
                <a:latin typeface="Bahnschrift SemiBold" panose="020B0502040204020203" pitchFamily="34" charset="0"/>
              </a:rPr>
              <a:t>1</a:t>
            </a:r>
          </a:p>
        </p:txBody>
      </p:sp>
      <p:sp>
        <p:nvSpPr>
          <p:cNvPr id="71" name="Oval 70"/>
          <p:cNvSpPr/>
          <p:nvPr/>
        </p:nvSpPr>
        <p:spPr>
          <a:xfrm>
            <a:off x="10656157" y="2593776"/>
            <a:ext cx="464687" cy="522783"/>
          </a:xfrm>
          <a:custGeom>
            <a:avLst/>
            <a:gdLst>
              <a:gd name="connsiteX0" fmla="*/ 0 w 523262"/>
              <a:gd name="connsiteY0" fmla="*/ 261631 h 523262"/>
              <a:gd name="connsiteX1" fmla="*/ 261631 w 523262"/>
              <a:gd name="connsiteY1" fmla="*/ 0 h 523262"/>
              <a:gd name="connsiteX2" fmla="*/ 523262 w 523262"/>
              <a:gd name="connsiteY2" fmla="*/ 261631 h 523262"/>
              <a:gd name="connsiteX3" fmla="*/ 261631 w 523262"/>
              <a:gd name="connsiteY3" fmla="*/ 523262 h 523262"/>
              <a:gd name="connsiteX4" fmla="*/ 0 w 523262"/>
              <a:gd name="connsiteY4" fmla="*/ 261631 h 523262"/>
              <a:gd name="connsiteX0" fmla="*/ 10 w 523272"/>
              <a:gd name="connsiteY0" fmla="*/ 261631 h 843302"/>
              <a:gd name="connsiteX1" fmla="*/ 261641 w 523272"/>
              <a:gd name="connsiteY1" fmla="*/ 0 h 843302"/>
              <a:gd name="connsiteX2" fmla="*/ 523272 w 523272"/>
              <a:gd name="connsiteY2" fmla="*/ 261631 h 843302"/>
              <a:gd name="connsiteX3" fmla="*/ 254021 w 523272"/>
              <a:gd name="connsiteY3" fmla="*/ 843302 h 843302"/>
              <a:gd name="connsiteX4" fmla="*/ 10 w 523272"/>
              <a:gd name="connsiteY4" fmla="*/ 261631 h 843302"/>
              <a:gd name="connsiteX0" fmla="*/ 9 w 523271"/>
              <a:gd name="connsiteY0" fmla="*/ 261631 h 848409"/>
              <a:gd name="connsiteX1" fmla="*/ 261640 w 523271"/>
              <a:gd name="connsiteY1" fmla="*/ 0 h 848409"/>
              <a:gd name="connsiteX2" fmla="*/ 523271 w 523271"/>
              <a:gd name="connsiteY2" fmla="*/ 261631 h 848409"/>
              <a:gd name="connsiteX3" fmla="*/ 254020 w 523271"/>
              <a:gd name="connsiteY3" fmla="*/ 843302 h 848409"/>
              <a:gd name="connsiteX4" fmla="*/ 9 w 523271"/>
              <a:gd name="connsiteY4" fmla="*/ 261631 h 848409"/>
              <a:gd name="connsiteX0" fmla="*/ 5 w 523267"/>
              <a:gd name="connsiteY0" fmla="*/ 261631 h 843397"/>
              <a:gd name="connsiteX1" fmla="*/ 261636 w 523267"/>
              <a:gd name="connsiteY1" fmla="*/ 0 h 843397"/>
              <a:gd name="connsiteX2" fmla="*/ 523267 w 523267"/>
              <a:gd name="connsiteY2" fmla="*/ 261631 h 843397"/>
              <a:gd name="connsiteX3" fmla="*/ 254016 w 523267"/>
              <a:gd name="connsiteY3" fmla="*/ 843302 h 843397"/>
              <a:gd name="connsiteX4" fmla="*/ 5 w 523267"/>
              <a:gd name="connsiteY4" fmla="*/ 261631 h 843397"/>
              <a:gd name="connsiteX0" fmla="*/ 5 w 523267"/>
              <a:gd name="connsiteY0" fmla="*/ 261631 h 843308"/>
              <a:gd name="connsiteX1" fmla="*/ 261636 w 523267"/>
              <a:gd name="connsiteY1" fmla="*/ 0 h 843308"/>
              <a:gd name="connsiteX2" fmla="*/ 523267 w 523267"/>
              <a:gd name="connsiteY2" fmla="*/ 261631 h 843308"/>
              <a:gd name="connsiteX3" fmla="*/ 254016 w 523267"/>
              <a:gd name="connsiteY3" fmla="*/ 843302 h 843308"/>
              <a:gd name="connsiteX4" fmla="*/ 5 w 523267"/>
              <a:gd name="connsiteY4" fmla="*/ 261631 h 84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267" h="843308">
                <a:moveTo>
                  <a:pt x="5" y="261631"/>
                </a:moveTo>
                <a:cubicBezTo>
                  <a:pt x="1275" y="121081"/>
                  <a:pt x="117141" y="0"/>
                  <a:pt x="261636" y="0"/>
                </a:cubicBezTo>
                <a:cubicBezTo>
                  <a:pt x="406131" y="0"/>
                  <a:pt x="523267" y="117136"/>
                  <a:pt x="523267" y="261631"/>
                </a:cubicBezTo>
                <a:cubicBezTo>
                  <a:pt x="523267" y="406126"/>
                  <a:pt x="289450" y="845207"/>
                  <a:pt x="254016" y="843302"/>
                </a:cubicBezTo>
                <a:cubicBezTo>
                  <a:pt x="218582" y="841397"/>
                  <a:pt x="-1265" y="402181"/>
                  <a:pt x="5" y="261631"/>
                </a:cubicBezTo>
                <a:close/>
              </a:path>
            </a:pathLst>
          </a:custGeom>
          <a:solidFill>
            <a:schemeClr val="tx1"/>
          </a:solidFill>
          <a:ln w="38100">
            <a:solidFill>
              <a:srgbClr val="D685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600" dirty="0" smtClean="0">
              <a:solidFill>
                <a:schemeClr val="accent1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en-US" sz="600" dirty="0" smtClean="0">
                <a:solidFill>
                  <a:schemeClr val="accent1"/>
                </a:solidFill>
                <a:latin typeface="Bahnschrift SemiBold" panose="020B0502040204020203" pitchFamily="34" charset="0"/>
              </a:rPr>
              <a:t>You are Here</a:t>
            </a:r>
            <a:endParaRPr lang="en-US" sz="600" dirty="0">
              <a:solidFill>
                <a:schemeClr val="accent1"/>
              </a:solidFill>
              <a:latin typeface="Bahnschrift SemiBold" panose="020B0502040204020203" pitchFamily="34" charset="0"/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 flipH="1">
            <a:off x="3559646" y="3489151"/>
            <a:ext cx="1818626" cy="1775581"/>
          </a:xfrm>
          <a:prstGeom prst="line">
            <a:avLst/>
          </a:prstGeom>
          <a:ln w="2222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 rot="18885467">
            <a:off x="3085115" y="4088869"/>
            <a:ext cx="2538601" cy="341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</a:rPr>
              <a:t>The First Disruption</a:t>
            </a:r>
          </a:p>
        </p:txBody>
      </p:sp>
      <p:cxnSp>
        <p:nvCxnSpPr>
          <p:cNvPr id="94" name="Straight Connector 93"/>
          <p:cNvCxnSpPr/>
          <p:nvPr/>
        </p:nvCxnSpPr>
        <p:spPr>
          <a:xfrm flipH="1">
            <a:off x="5380353" y="3178552"/>
            <a:ext cx="1094" cy="301075"/>
          </a:xfrm>
          <a:prstGeom prst="line">
            <a:avLst/>
          </a:prstGeom>
          <a:ln w="22225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itle 10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2 - The First Disruption (2:2:1)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4520305" y="1693218"/>
            <a:ext cx="2357603" cy="2302826"/>
          </a:xfrm>
          <a:prstGeom prst="ellipse">
            <a:avLst/>
          </a:prstGeom>
          <a:noFill/>
          <a:ln w="508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ontent Placeholder 1"/>
          <p:cNvSpPr txBox="1">
            <a:spLocks/>
          </p:cNvSpPr>
          <p:nvPr/>
        </p:nvSpPr>
        <p:spPr>
          <a:xfrm>
            <a:off x="7270432" y="3684291"/>
            <a:ext cx="4480560" cy="177269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Arial" pitchFamily="34" charset="0"/>
              <a:buChar char="•"/>
              <a:tabLst/>
              <a:defRPr sz="16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  <a:ea typeface="+mn-ea"/>
                <a:cs typeface="+mn-cs"/>
              </a:defRPr>
            </a:lvl4pPr>
            <a:lvl5pPr marL="105156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  <a:ea typeface="+mn-ea"/>
                <a:cs typeface="+mn-cs"/>
              </a:defRPr>
            </a:lvl5pPr>
            <a:lvl6pPr marL="123444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141732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160020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178308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</a:rPr>
              <a:t>Built stability into automation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No Downtime Deployments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Feature Flags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65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990600" y="2872752"/>
            <a:ext cx="10004642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251591" y="2859858"/>
            <a:ext cx="1937234" cy="13286"/>
          </a:xfrm>
          <a:prstGeom prst="line">
            <a:avLst/>
          </a:prstGeom>
          <a:ln w="76200" cap="rnd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373898" y="2562559"/>
            <a:ext cx="585216" cy="585216"/>
          </a:xfrm>
          <a:prstGeom prst="ellipse">
            <a:avLst/>
          </a:prstGeom>
          <a:noFill/>
          <a:ln w="57150"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520202" y="2708863"/>
            <a:ext cx="292608" cy="292608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2284" y="2472239"/>
            <a:ext cx="765856" cy="765856"/>
          </a:xfrm>
          <a:prstGeom prst="ellipse">
            <a:avLst/>
          </a:prstGeom>
          <a:solidFill>
            <a:schemeClr val="tx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0505572" y="2472239"/>
            <a:ext cx="765856" cy="765856"/>
          </a:xfrm>
          <a:prstGeom prst="ellipse">
            <a:avLst/>
          </a:prstGeom>
          <a:solidFill>
            <a:schemeClr val="tx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080490" y="2562559"/>
            <a:ext cx="585216" cy="585216"/>
          </a:xfrm>
          <a:prstGeom prst="ellipse">
            <a:avLst/>
          </a:prstGeom>
          <a:noFill/>
          <a:ln w="57150"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226794" y="2708863"/>
            <a:ext cx="292608" cy="292608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735150" y="2562559"/>
            <a:ext cx="585216" cy="585216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881454" y="2708863"/>
            <a:ext cx="292608" cy="2926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9364408" y="2562559"/>
            <a:ext cx="585216" cy="585216"/>
          </a:xfrm>
          <a:prstGeom prst="ellipse">
            <a:avLst/>
          </a:prstGeom>
          <a:noFill/>
          <a:ln w="57150"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510712" y="2708863"/>
            <a:ext cx="292608" cy="292608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73"/>
          <a:stretch/>
        </p:blipFill>
        <p:spPr>
          <a:xfrm>
            <a:off x="798082" y="2638185"/>
            <a:ext cx="534261" cy="433964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6" name="TextBox 65"/>
          <p:cNvSpPr txBox="1"/>
          <p:nvPr/>
        </p:nvSpPr>
        <p:spPr>
          <a:xfrm>
            <a:off x="9829511" y="1636862"/>
            <a:ext cx="726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tx1">
                    <a:alpha val="50000"/>
                  </a:schemeClr>
                </a:solidFill>
                <a:latin typeface="Bahnschrift SemiBold" panose="020B0502040204020203" pitchFamily="34" charset="0"/>
              </a:rPr>
              <a:t>4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262694" y="1636862"/>
            <a:ext cx="726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tx1">
                    <a:alpha val="50000"/>
                  </a:schemeClr>
                </a:solidFill>
                <a:latin typeface="Bahnschrift SemiBold" panose="020B0502040204020203" pitchFamily="34" charset="0"/>
              </a:rPr>
              <a:t>3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620516" y="1636862"/>
            <a:ext cx="726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tx1">
                    <a:alpha val="50000"/>
                  </a:schemeClr>
                </a:solidFill>
                <a:latin typeface="Bahnschrift SemiBold" panose="020B0502040204020203" pitchFamily="34" charset="0"/>
              </a:rPr>
              <a:t>2</a:t>
            </a:r>
            <a:endParaRPr lang="en-US" sz="7200" dirty="0">
              <a:solidFill>
                <a:schemeClr val="tx1">
                  <a:alpha val="50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954113" y="1636862"/>
            <a:ext cx="726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tx1">
                    <a:alpha val="50000"/>
                  </a:schemeClr>
                </a:solidFill>
                <a:latin typeface="Bahnschrift SemiBold" panose="020B0502040204020203" pitchFamily="34" charset="0"/>
              </a:rPr>
              <a:t>1</a:t>
            </a:r>
          </a:p>
        </p:txBody>
      </p:sp>
      <p:sp>
        <p:nvSpPr>
          <p:cNvPr id="71" name="Oval 70"/>
          <p:cNvSpPr/>
          <p:nvPr/>
        </p:nvSpPr>
        <p:spPr>
          <a:xfrm>
            <a:off x="10656157" y="2593776"/>
            <a:ext cx="464687" cy="522783"/>
          </a:xfrm>
          <a:custGeom>
            <a:avLst/>
            <a:gdLst>
              <a:gd name="connsiteX0" fmla="*/ 0 w 523262"/>
              <a:gd name="connsiteY0" fmla="*/ 261631 h 523262"/>
              <a:gd name="connsiteX1" fmla="*/ 261631 w 523262"/>
              <a:gd name="connsiteY1" fmla="*/ 0 h 523262"/>
              <a:gd name="connsiteX2" fmla="*/ 523262 w 523262"/>
              <a:gd name="connsiteY2" fmla="*/ 261631 h 523262"/>
              <a:gd name="connsiteX3" fmla="*/ 261631 w 523262"/>
              <a:gd name="connsiteY3" fmla="*/ 523262 h 523262"/>
              <a:gd name="connsiteX4" fmla="*/ 0 w 523262"/>
              <a:gd name="connsiteY4" fmla="*/ 261631 h 523262"/>
              <a:gd name="connsiteX0" fmla="*/ 10 w 523272"/>
              <a:gd name="connsiteY0" fmla="*/ 261631 h 843302"/>
              <a:gd name="connsiteX1" fmla="*/ 261641 w 523272"/>
              <a:gd name="connsiteY1" fmla="*/ 0 h 843302"/>
              <a:gd name="connsiteX2" fmla="*/ 523272 w 523272"/>
              <a:gd name="connsiteY2" fmla="*/ 261631 h 843302"/>
              <a:gd name="connsiteX3" fmla="*/ 254021 w 523272"/>
              <a:gd name="connsiteY3" fmla="*/ 843302 h 843302"/>
              <a:gd name="connsiteX4" fmla="*/ 10 w 523272"/>
              <a:gd name="connsiteY4" fmla="*/ 261631 h 843302"/>
              <a:gd name="connsiteX0" fmla="*/ 9 w 523271"/>
              <a:gd name="connsiteY0" fmla="*/ 261631 h 848409"/>
              <a:gd name="connsiteX1" fmla="*/ 261640 w 523271"/>
              <a:gd name="connsiteY1" fmla="*/ 0 h 848409"/>
              <a:gd name="connsiteX2" fmla="*/ 523271 w 523271"/>
              <a:gd name="connsiteY2" fmla="*/ 261631 h 848409"/>
              <a:gd name="connsiteX3" fmla="*/ 254020 w 523271"/>
              <a:gd name="connsiteY3" fmla="*/ 843302 h 848409"/>
              <a:gd name="connsiteX4" fmla="*/ 9 w 523271"/>
              <a:gd name="connsiteY4" fmla="*/ 261631 h 848409"/>
              <a:gd name="connsiteX0" fmla="*/ 5 w 523267"/>
              <a:gd name="connsiteY0" fmla="*/ 261631 h 843397"/>
              <a:gd name="connsiteX1" fmla="*/ 261636 w 523267"/>
              <a:gd name="connsiteY1" fmla="*/ 0 h 843397"/>
              <a:gd name="connsiteX2" fmla="*/ 523267 w 523267"/>
              <a:gd name="connsiteY2" fmla="*/ 261631 h 843397"/>
              <a:gd name="connsiteX3" fmla="*/ 254016 w 523267"/>
              <a:gd name="connsiteY3" fmla="*/ 843302 h 843397"/>
              <a:gd name="connsiteX4" fmla="*/ 5 w 523267"/>
              <a:gd name="connsiteY4" fmla="*/ 261631 h 843397"/>
              <a:gd name="connsiteX0" fmla="*/ 5 w 523267"/>
              <a:gd name="connsiteY0" fmla="*/ 261631 h 843308"/>
              <a:gd name="connsiteX1" fmla="*/ 261636 w 523267"/>
              <a:gd name="connsiteY1" fmla="*/ 0 h 843308"/>
              <a:gd name="connsiteX2" fmla="*/ 523267 w 523267"/>
              <a:gd name="connsiteY2" fmla="*/ 261631 h 843308"/>
              <a:gd name="connsiteX3" fmla="*/ 254016 w 523267"/>
              <a:gd name="connsiteY3" fmla="*/ 843302 h 843308"/>
              <a:gd name="connsiteX4" fmla="*/ 5 w 523267"/>
              <a:gd name="connsiteY4" fmla="*/ 261631 h 84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267" h="843308">
                <a:moveTo>
                  <a:pt x="5" y="261631"/>
                </a:moveTo>
                <a:cubicBezTo>
                  <a:pt x="1275" y="121081"/>
                  <a:pt x="117141" y="0"/>
                  <a:pt x="261636" y="0"/>
                </a:cubicBezTo>
                <a:cubicBezTo>
                  <a:pt x="406131" y="0"/>
                  <a:pt x="523267" y="117136"/>
                  <a:pt x="523267" y="261631"/>
                </a:cubicBezTo>
                <a:cubicBezTo>
                  <a:pt x="523267" y="406126"/>
                  <a:pt x="289450" y="845207"/>
                  <a:pt x="254016" y="843302"/>
                </a:cubicBezTo>
                <a:cubicBezTo>
                  <a:pt x="218582" y="841397"/>
                  <a:pt x="-1265" y="402181"/>
                  <a:pt x="5" y="261631"/>
                </a:cubicBezTo>
                <a:close/>
              </a:path>
            </a:pathLst>
          </a:custGeom>
          <a:solidFill>
            <a:schemeClr val="tx1"/>
          </a:solidFill>
          <a:ln w="38100">
            <a:solidFill>
              <a:srgbClr val="D685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600" dirty="0" smtClean="0">
              <a:solidFill>
                <a:schemeClr val="accent1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en-US" sz="600" dirty="0" smtClean="0">
                <a:solidFill>
                  <a:schemeClr val="accent1"/>
                </a:solidFill>
                <a:latin typeface="Bahnschrift SemiBold" panose="020B0502040204020203" pitchFamily="34" charset="0"/>
              </a:rPr>
              <a:t>You are Here</a:t>
            </a:r>
            <a:endParaRPr lang="en-US" sz="600" dirty="0">
              <a:solidFill>
                <a:schemeClr val="accent1"/>
              </a:solidFill>
              <a:latin typeface="Bahnschrift SemiBold" panose="020B0502040204020203" pitchFamily="34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 flipH="1">
            <a:off x="6241948" y="3483193"/>
            <a:ext cx="1818626" cy="1775581"/>
          </a:xfrm>
          <a:prstGeom prst="line">
            <a:avLst/>
          </a:prstGeom>
          <a:ln w="2222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 rot="18885467">
            <a:off x="5767417" y="4082911"/>
            <a:ext cx="2538601" cy="341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</a:rPr>
              <a:t>Un-Stabilization</a:t>
            </a:r>
          </a:p>
        </p:txBody>
      </p:sp>
      <p:cxnSp>
        <p:nvCxnSpPr>
          <p:cNvPr id="97" name="Straight Connector 96"/>
          <p:cNvCxnSpPr/>
          <p:nvPr/>
        </p:nvCxnSpPr>
        <p:spPr>
          <a:xfrm flipH="1">
            <a:off x="8062655" y="3172594"/>
            <a:ext cx="1094" cy="301075"/>
          </a:xfrm>
          <a:prstGeom prst="line">
            <a:avLst/>
          </a:prstGeom>
          <a:ln w="22225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itle 10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3 - Un-</a:t>
            </a:r>
            <a:r>
              <a:rPr lang="en-US" dirty="0" err="1" smtClean="0"/>
              <a:t>Stablization</a:t>
            </a:r>
            <a:r>
              <a:rPr lang="en-US" dirty="0" smtClean="0"/>
              <a:t> (2:2)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6916655" y="1693218"/>
            <a:ext cx="2357603" cy="2302826"/>
          </a:xfrm>
          <a:prstGeom prst="ellipse">
            <a:avLst/>
          </a:prstGeom>
          <a:noFill/>
          <a:ln w="508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ontent Placeholder 1"/>
          <p:cNvSpPr txBox="1">
            <a:spLocks/>
          </p:cNvSpPr>
          <p:nvPr/>
        </p:nvSpPr>
        <p:spPr>
          <a:xfrm>
            <a:off x="651262" y="3684291"/>
            <a:ext cx="4969253" cy="177269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Arial" pitchFamily="34" charset="0"/>
              <a:buChar char="•"/>
              <a:tabLst/>
              <a:defRPr sz="16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  <a:ea typeface="+mn-ea"/>
                <a:cs typeface="+mn-cs"/>
              </a:defRPr>
            </a:lvl4pPr>
            <a:lvl5pPr marL="105156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  <a:ea typeface="+mn-ea"/>
                <a:cs typeface="+mn-cs"/>
              </a:defRPr>
            </a:lvl5pPr>
            <a:lvl6pPr marL="123444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141732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160020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178308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</a:rPr>
              <a:t>3 additional deployments per year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Perf &amp; Security integrated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Quarterly Planning Sprint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0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990600" y="2872752"/>
            <a:ext cx="10004642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0251591" y="2859858"/>
            <a:ext cx="1937234" cy="13286"/>
          </a:xfrm>
          <a:prstGeom prst="line">
            <a:avLst/>
          </a:prstGeom>
          <a:ln w="76200" cap="rnd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373898" y="2562559"/>
            <a:ext cx="585216" cy="585216"/>
          </a:xfrm>
          <a:prstGeom prst="ellipse">
            <a:avLst/>
          </a:prstGeom>
          <a:noFill/>
          <a:ln w="57150"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520202" y="2708863"/>
            <a:ext cx="292608" cy="292608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82284" y="2472239"/>
            <a:ext cx="765856" cy="765856"/>
          </a:xfrm>
          <a:prstGeom prst="ellipse">
            <a:avLst/>
          </a:prstGeom>
          <a:solidFill>
            <a:schemeClr val="tx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0505572" y="2472239"/>
            <a:ext cx="765856" cy="765856"/>
          </a:xfrm>
          <a:prstGeom prst="ellipse">
            <a:avLst/>
          </a:prstGeom>
          <a:solidFill>
            <a:schemeClr val="tx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080490" y="2562559"/>
            <a:ext cx="585216" cy="585216"/>
          </a:xfrm>
          <a:prstGeom prst="ellipse">
            <a:avLst/>
          </a:prstGeom>
          <a:noFill/>
          <a:ln w="57150"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226794" y="2708863"/>
            <a:ext cx="292608" cy="292608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7735150" y="2562559"/>
            <a:ext cx="585216" cy="585216"/>
          </a:xfrm>
          <a:prstGeom prst="ellipse">
            <a:avLst/>
          </a:prstGeom>
          <a:noFill/>
          <a:ln w="57150">
            <a:solidFill>
              <a:schemeClr val="tx1"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881454" y="2708863"/>
            <a:ext cx="292608" cy="292608"/>
          </a:xfrm>
          <a:prstGeom prst="ellipse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9364408" y="2562559"/>
            <a:ext cx="585216" cy="585216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510712" y="2708863"/>
            <a:ext cx="292608" cy="2926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73"/>
          <a:stretch/>
        </p:blipFill>
        <p:spPr>
          <a:xfrm>
            <a:off x="798082" y="2638185"/>
            <a:ext cx="534261" cy="433964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6" name="TextBox 65"/>
          <p:cNvSpPr txBox="1"/>
          <p:nvPr/>
        </p:nvSpPr>
        <p:spPr>
          <a:xfrm>
            <a:off x="9829511" y="1636862"/>
            <a:ext cx="726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tx1">
                    <a:alpha val="50000"/>
                  </a:schemeClr>
                </a:solidFill>
                <a:latin typeface="Bahnschrift SemiBold" panose="020B0502040204020203" pitchFamily="34" charset="0"/>
              </a:rPr>
              <a:t>4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8262694" y="1636862"/>
            <a:ext cx="726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tx1">
                    <a:alpha val="50000"/>
                  </a:schemeClr>
                </a:solidFill>
                <a:latin typeface="Bahnschrift SemiBold" panose="020B0502040204020203" pitchFamily="34" charset="0"/>
              </a:rPr>
              <a:t>3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655685" y="1636862"/>
            <a:ext cx="726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tx1">
                    <a:alpha val="50000"/>
                  </a:schemeClr>
                </a:solidFill>
                <a:latin typeface="Bahnschrift SemiBold" panose="020B0502040204020203" pitchFamily="34" charset="0"/>
              </a:rPr>
              <a:t>2</a:t>
            </a:r>
            <a:endParaRPr lang="en-US" sz="7200" dirty="0">
              <a:solidFill>
                <a:schemeClr val="tx1">
                  <a:alpha val="50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954113" y="1636862"/>
            <a:ext cx="726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chemeClr val="tx1">
                    <a:alpha val="50000"/>
                  </a:schemeClr>
                </a:solidFill>
                <a:latin typeface="Bahnschrift SemiBold" panose="020B0502040204020203" pitchFamily="34" charset="0"/>
              </a:rPr>
              <a:t>1</a:t>
            </a:r>
          </a:p>
        </p:txBody>
      </p:sp>
      <p:sp>
        <p:nvSpPr>
          <p:cNvPr id="71" name="Oval 70"/>
          <p:cNvSpPr/>
          <p:nvPr/>
        </p:nvSpPr>
        <p:spPr>
          <a:xfrm>
            <a:off x="10656157" y="2593776"/>
            <a:ext cx="464687" cy="522783"/>
          </a:xfrm>
          <a:custGeom>
            <a:avLst/>
            <a:gdLst>
              <a:gd name="connsiteX0" fmla="*/ 0 w 523262"/>
              <a:gd name="connsiteY0" fmla="*/ 261631 h 523262"/>
              <a:gd name="connsiteX1" fmla="*/ 261631 w 523262"/>
              <a:gd name="connsiteY1" fmla="*/ 0 h 523262"/>
              <a:gd name="connsiteX2" fmla="*/ 523262 w 523262"/>
              <a:gd name="connsiteY2" fmla="*/ 261631 h 523262"/>
              <a:gd name="connsiteX3" fmla="*/ 261631 w 523262"/>
              <a:gd name="connsiteY3" fmla="*/ 523262 h 523262"/>
              <a:gd name="connsiteX4" fmla="*/ 0 w 523262"/>
              <a:gd name="connsiteY4" fmla="*/ 261631 h 523262"/>
              <a:gd name="connsiteX0" fmla="*/ 10 w 523272"/>
              <a:gd name="connsiteY0" fmla="*/ 261631 h 843302"/>
              <a:gd name="connsiteX1" fmla="*/ 261641 w 523272"/>
              <a:gd name="connsiteY1" fmla="*/ 0 h 843302"/>
              <a:gd name="connsiteX2" fmla="*/ 523272 w 523272"/>
              <a:gd name="connsiteY2" fmla="*/ 261631 h 843302"/>
              <a:gd name="connsiteX3" fmla="*/ 254021 w 523272"/>
              <a:gd name="connsiteY3" fmla="*/ 843302 h 843302"/>
              <a:gd name="connsiteX4" fmla="*/ 10 w 523272"/>
              <a:gd name="connsiteY4" fmla="*/ 261631 h 843302"/>
              <a:gd name="connsiteX0" fmla="*/ 9 w 523271"/>
              <a:gd name="connsiteY0" fmla="*/ 261631 h 848409"/>
              <a:gd name="connsiteX1" fmla="*/ 261640 w 523271"/>
              <a:gd name="connsiteY1" fmla="*/ 0 h 848409"/>
              <a:gd name="connsiteX2" fmla="*/ 523271 w 523271"/>
              <a:gd name="connsiteY2" fmla="*/ 261631 h 848409"/>
              <a:gd name="connsiteX3" fmla="*/ 254020 w 523271"/>
              <a:gd name="connsiteY3" fmla="*/ 843302 h 848409"/>
              <a:gd name="connsiteX4" fmla="*/ 9 w 523271"/>
              <a:gd name="connsiteY4" fmla="*/ 261631 h 848409"/>
              <a:gd name="connsiteX0" fmla="*/ 5 w 523267"/>
              <a:gd name="connsiteY0" fmla="*/ 261631 h 843397"/>
              <a:gd name="connsiteX1" fmla="*/ 261636 w 523267"/>
              <a:gd name="connsiteY1" fmla="*/ 0 h 843397"/>
              <a:gd name="connsiteX2" fmla="*/ 523267 w 523267"/>
              <a:gd name="connsiteY2" fmla="*/ 261631 h 843397"/>
              <a:gd name="connsiteX3" fmla="*/ 254016 w 523267"/>
              <a:gd name="connsiteY3" fmla="*/ 843302 h 843397"/>
              <a:gd name="connsiteX4" fmla="*/ 5 w 523267"/>
              <a:gd name="connsiteY4" fmla="*/ 261631 h 843397"/>
              <a:gd name="connsiteX0" fmla="*/ 5 w 523267"/>
              <a:gd name="connsiteY0" fmla="*/ 261631 h 843308"/>
              <a:gd name="connsiteX1" fmla="*/ 261636 w 523267"/>
              <a:gd name="connsiteY1" fmla="*/ 0 h 843308"/>
              <a:gd name="connsiteX2" fmla="*/ 523267 w 523267"/>
              <a:gd name="connsiteY2" fmla="*/ 261631 h 843308"/>
              <a:gd name="connsiteX3" fmla="*/ 254016 w 523267"/>
              <a:gd name="connsiteY3" fmla="*/ 843302 h 843308"/>
              <a:gd name="connsiteX4" fmla="*/ 5 w 523267"/>
              <a:gd name="connsiteY4" fmla="*/ 261631 h 84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3267" h="843308">
                <a:moveTo>
                  <a:pt x="5" y="261631"/>
                </a:moveTo>
                <a:cubicBezTo>
                  <a:pt x="1275" y="121081"/>
                  <a:pt x="117141" y="0"/>
                  <a:pt x="261636" y="0"/>
                </a:cubicBezTo>
                <a:cubicBezTo>
                  <a:pt x="406131" y="0"/>
                  <a:pt x="523267" y="117136"/>
                  <a:pt x="523267" y="261631"/>
                </a:cubicBezTo>
                <a:cubicBezTo>
                  <a:pt x="523267" y="406126"/>
                  <a:pt x="289450" y="845207"/>
                  <a:pt x="254016" y="843302"/>
                </a:cubicBezTo>
                <a:cubicBezTo>
                  <a:pt x="218582" y="841397"/>
                  <a:pt x="-1265" y="402181"/>
                  <a:pt x="5" y="261631"/>
                </a:cubicBezTo>
                <a:close/>
              </a:path>
            </a:pathLst>
          </a:custGeom>
          <a:solidFill>
            <a:schemeClr val="tx1"/>
          </a:solidFill>
          <a:ln w="38100">
            <a:solidFill>
              <a:srgbClr val="D685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sz="600" dirty="0" smtClean="0">
              <a:solidFill>
                <a:schemeClr val="accent1"/>
              </a:solidFill>
              <a:latin typeface="Bahnschrift SemiBold" panose="020B0502040204020203" pitchFamily="34" charset="0"/>
            </a:endParaRPr>
          </a:p>
          <a:p>
            <a:pPr algn="ctr"/>
            <a:r>
              <a:rPr lang="en-US" sz="600" dirty="0" smtClean="0">
                <a:solidFill>
                  <a:schemeClr val="accent1"/>
                </a:solidFill>
                <a:latin typeface="Bahnschrift SemiBold" panose="020B0502040204020203" pitchFamily="34" charset="0"/>
              </a:rPr>
              <a:t>You are Here</a:t>
            </a:r>
            <a:endParaRPr lang="en-US" sz="600" dirty="0">
              <a:solidFill>
                <a:schemeClr val="accent1"/>
              </a:solidFill>
              <a:latin typeface="Bahnschrift SemiBold" panose="020B0502040204020203" pitchFamily="34" charset="0"/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 flipH="1">
            <a:off x="7821751" y="3467146"/>
            <a:ext cx="1818626" cy="1775581"/>
          </a:xfrm>
          <a:prstGeom prst="line">
            <a:avLst/>
          </a:prstGeom>
          <a:ln w="22225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 rot="18885467">
            <a:off x="7347220" y="4066864"/>
            <a:ext cx="2538601" cy="341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>
                <a:effectLst>
                  <a:outerShdw blurRad="50800" dist="38100" dir="2700000" algn="tl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</a:rPr>
              <a:t>Sprint is a Release</a:t>
            </a:r>
          </a:p>
        </p:txBody>
      </p:sp>
      <p:cxnSp>
        <p:nvCxnSpPr>
          <p:cNvPr id="100" name="Straight Connector 99"/>
          <p:cNvCxnSpPr/>
          <p:nvPr/>
        </p:nvCxnSpPr>
        <p:spPr>
          <a:xfrm flipH="1">
            <a:off x="9642458" y="3156547"/>
            <a:ext cx="1094" cy="301075"/>
          </a:xfrm>
          <a:prstGeom prst="line">
            <a:avLst/>
          </a:prstGeom>
          <a:ln w="22225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itle 10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4 - Sprint is a Release (2)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9029227" y="1693218"/>
            <a:ext cx="2357602" cy="2302826"/>
          </a:xfrm>
          <a:prstGeom prst="ellipse">
            <a:avLst/>
          </a:prstGeom>
          <a:noFill/>
          <a:ln w="508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ontent Placeholder 1"/>
          <p:cNvSpPr txBox="1">
            <a:spLocks/>
          </p:cNvSpPr>
          <p:nvPr/>
        </p:nvSpPr>
        <p:spPr>
          <a:xfrm>
            <a:off x="651262" y="3684291"/>
            <a:ext cx="5194949" cy="177269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Arial" pitchFamily="34" charset="0"/>
              <a:buChar char="•"/>
              <a:tabLst/>
              <a:defRPr sz="16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  <a:ea typeface="+mn-ea"/>
                <a:cs typeface="+mn-cs"/>
              </a:defRPr>
            </a:lvl4pPr>
            <a:lvl5pPr marL="105156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r" rotWithShape="0">
                    <a:schemeClr val="bg2">
                      <a:lumMod val="50000"/>
                      <a:alpha val="43000"/>
                    </a:schemeClr>
                  </a:outerShdw>
                </a:effectLst>
                <a:latin typeface="Californian FB" panose="0207040306080B030204" pitchFamily="18" charset="0"/>
                <a:ea typeface="+mn-ea"/>
                <a:cs typeface="+mn-cs"/>
              </a:defRPr>
            </a:lvl5pPr>
            <a:lvl6pPr marL="123444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141732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160020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1783080" indent="-182880" algn="l" defTabSz="914400" rtl="0" eaLnBrk="1" latinLnBrk="0" hangingPunct="1">
              <a:spcBef>
                <a:spcPts val="6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12700" dir="8100000" algn="tr" rotWithShape="0">
                    <a:schemeClr val="bg2">
                      <a:lumMod val="50000"/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</a:rPr>
              <a:t>Double the frequency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Faster iteration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Business Value delivered sooner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68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rrency 16x9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 dirty="0" err="1" smtClean="0">
            <a:effectLst>
              <a:outerShdw blurRad="50800" dist="38100" dir="2700000" algn="tl">
                <a:schemeClr val="bg2">
                  <a:lumMod val="50000"/>
                  <a:alpha val="43000"/>
                </a:scheme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A2A3AC6-1A45-42F7-8976-E15E36AD84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542</Words>
  <Application>Microsoft Office PowerPoint</Application>
  <PresentationFormat>Custom</PresentationFormat>
  <Paragraphs>200</Paragraphs>
  <Slides>34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Bahnschrift SemiBold</vt:lpstr>
      <vt:lpstr>Calibri</vt:lpstr>
      <vt:lpstr>Californian FB</vt:lpstr>
      <vt:lpstr>Constantia</vt:lpstr>
      <vt:lpstr>Wingdings</vt:lpstr>
      <vt:lpstr>Currency 16x9</vt:lpstr>
      <vt:lpstr>Moving to a Continuous Delivery Culture: Cutting Releases Cadence</vt:lpstr>
      <vt:lpstr>What We’re in for:</vt:lpstr>
      <vt:lpstr>What are we Testing?</vt:lpstr>
      <vt:lpstr>Timelines</vt:lpstr>
      <vt:lpstr>Timeline Overview</vt:lpstr>
      <vt:lpstr>Phase 1 – The Agile Beginnings (3:2)</vt:lpstr>
      <vt:lpstr>Phase 2 - The First Disruption (2:2:1)</vt:lpstr>
      <vt:lpstr>Phase 3 - Un-Stablization (2:2)</vt:lpstr>
      <vt:lpstr>Phase 4 - Sprint is a Release (2)</vt:lpstr>
      <vt:lpstr>QA Implications</vt:lpstr>
      <vt:lpstr>Building the SDET Discipline</vt:lpstr>
      <vt:lpstr>Regression Automation</vt:lpstr>
      <vt:lpstr>More Automation…….Run way more frequently</vt:lpstr>
      <vt:lpstr>Environment Availability</vt:lpstr>
      <vt:lpstr>Manual Tests – Focus</vt:lpstr>
      <vt:lpstr>Manual Tests - Time Boxed</vt:lpstr>
      <vt:lpstr>Non-Functional Testing</vt:lpstr>
      <vt:lpstr>Non-Functional Tests - Who</vt:lpstr>
      <vt:lpstr>Non-Functional Tests - Where</vt:lpstr>
      <vt:lpstr>Non-Functional Tests - Frequency</vt:lpstr>
      <vt:lpstr>Missteps</vt:lpstr>
      <vt:lpstr>Use experience to create you framework</vt:lpstr>
      <vt:lpstr>BDD is tough to add to a mature system</vt:lpstr>
      <vt:lpstr>Watch your test run times</vt:lpstr>
      <vt:lpstr>Benefits</vt:lpstr>
      <vt:lpstr>Value Delivered to Customer Frequency</vt:lpstr>
      <vt:lpstr>Production Defects Fixed/Week</vt:lpstr>
      <vt:lpstr>Number of Hot Fix Tickets/Release</vt:lpstr>
      <vt:lpstr>Where to go from here?</vt:lpstr>
      <vt:lpstr>Back to the Timeline…</vt:lpstr>
      <vt:lpstr>Mindset Shift Needs to Happen</vt:lpstr>
      <vt:lpstr>Building the Pyramid</vt:lpstr>
      <vt:lpstr>Questions?</vt:lpstr>
      <vt:lpstr>Andrew Peterson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Quality</cp:keywords>
  <dc:description>Presentation at the Pacific Northwest Software Quality Conference.</dc:description>
  <cp:lastModifiedBy/>
  <cp:revision>1</cp:revision>
  <dcterms:created xsi:type="dcterms:W3CDTF">2016-06-16T18:39:45Z</dcterms:created>
  <dcterms:modified xsi:type="dcterms:W3CDTF">2019-10-16T22:44:43Z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TC028952639991</vt:lpwstr>
  </property>
</Properties>
</file>