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0" r:id="rId2"/>
    <p:sldId id="310" r:id="rId3"/>
    <p:sldId id="257" r:id="rId4"/>
    <p:sldId id="304" r:id="rId5"/>
    <p:sldId id="305" r:id="rId6"/>
    <p:sldId id="306" r:id="rId7"/>
    <p:sldId id="259" r:id="rId8"/>
    <p:sldId id="261" r:id="rId9"/>
    <p:sldId id="262" r:id="rId10"/>
    <p:sldId id="263" r:id="rId11"/>
    <p:sldId id="264" r:id="rId12"/>
    <p:sldId id="266" r:id="rId13"/>
    <p:sldId id="267" r:id="rId14"/>
    <p:sldId id="268" r:id="rId15"/>
    <p:sldId id="269" r:id="rId16"/>
    <p:sldId id="270" r:id="rId17"/>
    <p:sldId id="271" r:id="rId18"/>
    <p:sldId id="342" r:id="rId19"/>
    <p:sldId id="265" r:id="rId20"/>
    <p:sldId id="274" r:id="rId21"/>
    <p:sldId id="273" r:id="rId22"/>
    <p:sldId id="277" r:id="rId23"/>
    <p:sldId id="343" r:id="rId24"/>
    <p:sldId id="275" r:id="rId25"/>
    <p:sldId id="344" r:id="rId26"/>
    <p:sldId id="276" r:id="rId27"/>
    <p:sldId id="345" r:id="rId28"/>
    <p:sldId id="346" r:id="rId29"/>
    <p:sldId id="278" r:id="rId30"/>
    <p:sldId id="279" r:id="rId31"/>
    <p:sldId id="280" r:id="rId32"/>
    <p:sldId id="281" r:id="rId33"/>
    <p:sldId id="283" r:id="rId34"/>
    <p:sldId id="285" r:id="rId35"/>
    <p:sldId id="286" r:id="rId36"/>
    <p:sldId id="287" r:id="rId37"/>
    <p:sldId id="288" r:id="rId38"/>
    <p:sldId id="289" r:id="rId39"/>
    <p:sldId id="290" r:id="rId40"/>
    <p:sldId id="291" r:id="rId41"/>
    <p:sldId id="292" r:id="rId42"/>
    <p:sldId id="293" r:id="rId43"/>
    <p:sldId id="294" r:id="rId44"/>
    <p:sldId id="295" r:id="rId45"/>
    <p:sldId id="298" r:id="rId46"/>
    <p:sldId id="302" r:id="rId47"/>
    <p:sldId id="300" r:id="rId48"/>
    <p:sldId id="3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85586-8C79-4A93-AB7C-05AA36080C84}"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71BF9-F8C2-4CBE-9876-9E3449F9B2A0}" type="slidenum">
              <a:rPr lang="en-US" smtClean="0"/>
              <a:t>‹#›</a:t>
            </a:fld>
            <a:endParaRPr lang="en-US"/>
          </a:p>
        </p:txBody>
      </p:sp>
    </p:spTree>
    <p:extLst>
      <p:ext uri="{BB962C8B-B14F-4D97-AF65-F5344CB8AC3E}">
        <p14:creationId xmlns:p14="http://schemas.microsoft.com/office/powerpoint/2010/main" val="159704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qz.com/958666/the-reason-why-most-of-the-images-are-men-when-you-search-for-docto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qz.com/774588/artificial-intelligence-judged-a-beauty-contest-and-almost-all-the-winners-were-whit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Interaction bias</a:t>
            </a:r>
            <a:r>
              <a:rPr lang="en-US" sz="1200" b="0" i="0" kern="1200" dirty="0">
                <a:solidFill>
                  <a:schemeClr val="tx1"/>
                </a:solidFill>
                <a:effectLst/>
                <a:latin typeface="+mn-lt"/>
                <a:ea typeface="+mn-ea"/>
                <a:cs typeface="+mn-cs"/>
              </a:rPr>
              <a:t>: The user (you and me!) biases an algorithm by the way we interact with it. As an example, Google asked users to draw a shoe. Users drew a man’s shoe, so the system didn’t know that high heels were also shoes.</a:t>
            </a:r>
          </a:p>
          <a:p>
            <a:pPr fontAlgn="base"/>
            <a:r>
              <a:rPr lang="en-US" sz="1200" b="1" i="0" kern="1200" dirty="0">
                <a:solidFill>
                  <a:schemeClr val="tx1"/>
                </a:solidFill>
                <a:effectLst/>
                <a:latin typeface="+mn-lt"/>
                <a:ea typeface="+mn-ea"/>
                <a:cs typeface="+mn-cs"/>
              </a:rPr>
              <a:t>Latent bias</a:t>
            </a:r>
            <a:r>
              <a:rPr lang="en-US" sz="1200" b="0" i="0" kern="1200" dirty="0">
                <a:solidFill>
                  <a:schemeClr val="tx1"/>
                </a:solidFill>
                <a:effectLst/>
                <a:latin typeface="+mn-lt"/>
                <a:ea typeface="+mn-ea"/>
                <a:cs typeface="+mn-cs"/>
              </a:rPr>
              <a:t>: The algorithm incorrectly correlates ideas with gender, race, sexuality, income, etc. This is the idea of correlating “doctor” with men, just because </a:t>
            </a:r>
            <a:r>
              <a:rPr lang="en-US" sz="1200" b="0" i="0" u="none" strike="noStrike" kern="1200" dirty="0">
                <a:solidFill>
                  <a:schemeClr val="tx1"/>
                </a:solidFill>
                <a:effectLst/>
                <a:latin typeface="+mn-lt"/>
                <a:ea typeface="+mn-ea"/>
                <a:cs typeface="+mn-cs"/>
                <a:hlinkClick r:id="rId3"/>
              </a:rPr>
              <a:t>that’s what stock imagery says</a:t>
            </a:r>
            <a:r>
              <a:rPr lang="en-US" sz="1200" b="0" i="0" kern="1200" dirty="0">
                <a:solidFill>
                  <a:schemeClr val="tx1"/>
                </a:solidFill>
                <a:effectLst/>
                <a:latin typeface="+mn-lt"/>
                <a:ea typeface="+mn-ea"/>
                <a:cs typeface="+mn-cs"/>
              </a:rPr>
              <a:t>.</a:t>
            </a:r>
          </a:p>
          <a:p>
            <a:pPr fontAlgn="base"/>
            <a:r>
              <a:rPr lang="en-US" sz="1200" b="1" i="0" kern="1200" dirty="0">
                <a:solidFill>
                  <a:schemeClr val="tx1"/>
                </a:solidFill>
                <a:effectLst/>
                <a:latin typeface="+mn-lt"/>
                <a:ea typeface="+mn-ea"/>
                <a:cs typeface="+mn-cs"/>
              </a:rPr>
              <a:t>Selection bias</a:t>
            </a:r>
            <a:r>
              <a:rPr lang="en-US" sz="1200" b="0" i="0" kern="1200" dirty="0">
                <a:solidFill>
                  <a:schemeClr val="tx1"/>
                </a:solidFill>
                <a:effectLst/>
                <a:latin typeface="+mn-lt"/>
                <a:ea typeface="+mn-ea"/>
                <a:cs typeface="+mn-cs"/>
              </a:rPr>
              <a:t>: The data used to train the algorithm over-represents one population, making it operate better for them at the expense of others. If image recognition is trained only on white people, </a:t>
            </a:r>
            <a:r>
              <a:rPr lang="en-US" sz="1200" b="0" i="0" u="none" strike="noStrike" kern="1200" dirty="0">
                <a:solidFill>
                  <a:schemeClr val="tx1"/>
                </a:solidFill>
                <a:effectLst/>
                <a:latin typeface="+mn-lt"/>
                <a:ea typeface="+mn-ea"/>
                <a:cs typeface="+mn-cs"/>
                <a:hlinkClick r:id="rId4"/>
              </a:rPr>
              <a:t>they’ll win AI-judged beauty contests</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CD3F93A-D924-DB40-943D-2D81EB8F9725}" type="slidenum">
              <a:rPr lang="en-US" smtClean="0"/>
              <a:t>1</a:t>
            </a:fld>
            <a:endParaRPr lang="en-US" dirty="0"/>
          </a:p>
        </p:txBody>
      </p:sp>
    </p:spTree>
    <p:extLst>
      <p:ext uri="{BB962C8B-B14F-4D97-AF65-F5344CB8AC3E}">
        <p14:creationId xmlns:p14="http://schemas.microsoft.com/office/powerpoint/2010/main" val="165725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Johansson</a:t>
            </a:r>
            <a:r>
              <a:rPr lang="en-US" baseline="0" dirty="0"/>
              <a:t> tells us that the best ways of lowering associative barriers is to reverse assumptions and look at an issue from at least three different perspectives, but I believe there are more ways.</a:t>
            </a:r>
            <a:endParaRPr lang="en-US" dirty="0"/>
          </a:p>
        </p:txBody>
      </p:sp>
      <p:sp>
        <p:nvSpPr>
          <p:cNvPr id="4" name="Slide Number Placeholder 3"/>
          <p:cNvSpPr>
            <a:spLocks noGrp="1"/>
          </p:cNvSpPr>
          <p:nvPr>
            <p:ph type="sldNum" sz="quarter" idx="10"/>
          </p:nvPr>
        </p:nvSpPr>
        <p:spPr/>
        <p:txBody>
          <a:bodyPr/>
          <a:lstStyle/>
          <a:p>
            <a:fld id="{1ACF4968-3095-4E1E-A7CB-9FD276DE46A6}" type="slidenum">
              <a:rPr lang="en-US" smtClean="0"/>
              <a:t>36</a:t>
            </a:fld>
            <a:endParaRPr lang="en-US"/>
          </a:p>
        </p:txBody>
      </p:sp>
    </p:spTree>
    <p:extLst>
      <p:ext uri="{BB962C8B-B14F-4D97-AF65-F5344CB8AC3E}">
        <p14:creationId xmlns:p14="http://schemas.microsoft.com/office/powerpoint/2010/main" val="405172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a:t>
            </a:r>
            <a:r>
              <a:rPr lang="en-US" baseline="0" dirty="0"/>
              <a:t> on someone who has a fixed mindset?</a:t>
            </a:r>
            <a:endParaRPr lang="en-US" dirty="0"/>
          </a:p>
        </p:txBody>
      </p:sp>
      <p:sp>
        <p:nvSpPr>
          <p:cNvPr id="4" name="Slide Number Placeholder 3"/>
          <p:cNvSpPr>
            <a:spLocks noGrp="1"/>
          </p:cNvSpPr>
          <p:nvPr>
            <p:ph type="sldNum" sz="quarter" idx="10"/>
          </p:nvPr>
        </p:nvSpPr>
        <p:spPr/>
        <p:txBody>
          <a:bodyPr/>
          <a:lstStyle/>
          <a:p>
            <a:fld id="{86762740-9590-4519-90F0-1CD96246AF6C}" type="slidenum">
              <a:rPr lang="en-US" smtClean="0"/>
              <a:t>42</a:t>
            </a:fld>
            <a:endParaRPr lang="en-US" dirty="0"/>
          </a:p>
        </p:txBody>
      </p:sp>
    </p:spTree>
    <p:extLst>
      <p:ext uri="{BB962C8B-B14F-4D97-AF65-F5344CB8AC3E}">
        <p14:creationId xmlns:p14="http://schemas.microsoft.com/office/powerpoint/2010/main" val="195178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think of someone who has a growth mindset?</a:t>
            </a:r>
          </a:p>
        </p:txBody>
      </p:sp>
      <p:sp>
        <p:nvSpPr>
          <p:cNvPr id="4" name="Slide Number Placeholder 3"/>
          <p:cNvSpPr>
            <a:spLocks noGrp="1"/>
          </p:cNvSpPr>
          <p:nvPr>
            <p:ph type="sldNum" sz="quarter" idx="10"/>
          </p:nvPr>
        </p:nvSpPr>
        <p:spPr/>
        <p:txBody>
          <a:bodyPr/>
          <a:lstStyle/>
          <a:p>
            <a:fld id="{86762740-9590-4519-90F0-1CD96246AF6C}" type="slidenum">
              <a:rPr lang="en-US" smtClean="0"/>
              <a:t>43</a:t>
            </a:fld>
            <a:endParaRPr lang="en-US" dirty="0"/>
          </a:p>
        </p:txBody>
      </p:sp>
    </p:spTree>
    <p:extLst>
      <p:ext uri="{BB962C8B-B14F-4D97-AF65-F5344CB8AC3E}">
        <p14:creationId xmlns:p14="http://schemas.microsoft.com/office/powerpoint/2010/main" val="394058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E859-FD09-44F7-B303-DCACE2D81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D48F79-A57D-490A-ACC2-0ED1CC661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61DE09-8FAF-4342-8697-29B82E41BC3E}"/>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AEA2E63D-03A1-4594-BA24-D5B3328A4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9033A-B4C5-4792-888E-664CB994567E}"/>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53284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2DAF-AEAE-4336-BDE6-24685D0EB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4083E-D8E1-48B7-80CB-5823152B46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20413-61E1-4757-9482-1FD2EE36A76D}"/>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0155C39A-2673-43E0-B912-A18CAC5AD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6480D-C884-4D56-88BA-2B58AF9968D8}"/>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414193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3B8BE-FA39-4AA1-BEBC-216B4A33D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F46AB7-EABA-4CE2-9E42-B532F1699A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8F73E-79AF-465B-A100-7A9821621D01}"/>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3BED0676-24EF-400D-9FEE-131E640B9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81583-9B8A-4BED-B3EB-FCB4AA902238}"/>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155764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_purple_2_dark">
    <p:bg>
      <p:bgPr>
        <a:solidFill>
          <a:schemeClr val="accent3">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83318" y="1760109"/>
            <a:ext cx="5408687" cy="5092104"/>
          </a:xfrm>
          <a:prstGeom prst="rect">
            <a:avLst/>
          </a:prstGeom>
        </p:spPr>
      </p:pic>
      <p:sp>
        <p:nvSpPr>
          <p:cNvPr id="3" name="Slide Number Placeholder 2"/>
          <p:cNvSpPr>
            <a:spLocks noGrp="1"/>
          </p:cNvSpPr>
          <p:nvPr>
            <p:ph type="sldNum" sz="quarter" idx="18"/>
          </p:nvPr>
        </p:nvSpPr>
        <p:spPr/>
        <p:txBody>
          <a:bodyPr/>
          <a:lstStyle/>
          <a:p>
            <a:fld id="{361E82BE-B626-4EB2-8898-B03C44A2E9A4}" type="slidenum">
              <a:rPr lang="en-US" smtClean="0">
                <a:solidFill>
                  <a:srgbClr val="383A35">
                    <a:tint val="75000"/>
                  </a:srgbClr>
                </a:solidFill>
                <a:latin typeface="Calibri"/>
              </a:rPr>
              <a:pPr/>
              <a:t>‹#›</a:t>
            </a:fld>
            <a:endParaRPr lang="en-US" dirty="0">
              <a:solidFill>
                <a:srgbClr val="383A35">
                  <a:tint val="75000"/>
                </a:srgbClr>
              </a:solidFill>
              <a:latin typeface="Calibri"/>
            </a:endParaRPr>
          </a:p>
        </p:txBody>
      </p:sp>
      <p:sp>
        <p:nvSpPr>
          <p:cNvPr id="12" name="Title 1"/>
          <p:cNvSpPr>
            <a:spLocks noGrp="1"/>
          </p:cNvSpPr>
          <p:nvPr>
            <p:ph type="ctrTitle" hasCustomPrompt="1"/>
          </p:nvPr>
        </p:nvSpPr>
        <p:spPr>
          <a:xfrm>
            <a:off x="749503" y="2515070"/>
            <a:ext cx="10692996" cy="1003041"/>
          </a:xfrm>
        </p:spPr>
        <p:txBody>
          <a:bodyPr anchor="b">
            <a:noAutofit/>
          </a:bodyPr>
          <a:lstStyle>
            <a:lvl1pPr algn="ctr">
              <a:defRPr sz="5467" baseline="0">
                <a:solidFill>
                  <a:schemeClr val="bg1"/>
                </a:solidFill>
              </a:defRPr>
            </a:lvl1pPr>
          </a:lstStyle>
          <a:p>
            <a:r>
              <a:rPr lang="en-US" dirty="0"/>
              <a:t>Presentation Title</a:t>
            </a:r>
          </a:p>
        </p:txBody>
      </p:sp>
      <p:sp>
        <p:nvSpPr>
          <p:cNvPr id="14" name="Text Placeholder 19"/>
          <p:cNvSpPr>
            <a:spLocks noGrp="1"/>
          </p:cNvSpPr>
          <p:nvPr>
            <p:ph type="body" sz="quarter" idx="13" hasCustomPrompt="1"/>
          </p:nvPr>
        </p:nvSpPr>
        <p:spPr>
          <a:xfrm>
            <a:off x="1379941" y="4358727"/>
            <a:ext cx="9432123" cy="523220"/>
          </a:xfrm>
        </p:spPr>
        <p:txBody>
          <a:bodyPr wrap="square" anchor="b">
            <a:noAutofit/>
          </a:bodyPr>
          <a:lstStyle>
            <a:lvl1pPr marL="0" indent="0" algn="ctr">
              <a:buNone/>
              <a:defRPr>
                <a:solidFill>
                  <a:schemeClr val="bg1"/>
                </a:solidFill>
              </a:defRPr>
            </a:lvl1pPr>
          </a:lstStyle>
          <a:p>
            <a:pPr lvl="0"/>
            <a:r>
              <a:rPr lang="en-US" dirty="0"/>
              <a:t>Subtitle</a:t>
            </a:r>
          </a:p>
        </p:txBody>
      </p:sp>
      <p:sp>
        <p:nvSpPr>
          <p:cNvPr id="15" name="Text Placeholder 21"/>
          <p:cNvSpPr>
            <a:spLocks noGrp="1"/>
          </p:cNvSpPr>
          <p:nvPr>
            <p:ph type="body" sz="quarter" idx="14" hasCustomPrompt="1"/>
          </p:nvPr>
        </p:nvSpPr>
        <p:spPr>
          <a:xfrm>
            <a:off x="2246981" y="5185782"/>
            <a:ext cx="7698043" cy="400111"/>
          </a:xfrm>
        </p:spPr>
        <p:txBody>
          <a:bodyPr wrap="square" anchor="t">
            <a:noAutofit/>
          </a:bodyPr>
          <a:lstStyle>
            <a:lvl1pPr marL="0" indent="0" algn="ctr">
              <a:buNone/>
              <a:defRPr sz="2000">
                <a:solidFill>
                  <a:schemeClr val="bg1"/>
                </a:solidFill>
              </a:defRPr>
            </a:lvl1pPr>
          </a:lstStyle>
          <a:p>
            <a:pPr lvl="0"/>
            <a:r>
              <a:rPr lang="en-US" dirty="0"/>
              <a:t>Speaker Name and Title</a:t>
            </a:r>
          </a:p>
        </p:txBody>
      </p:sp>
      <p:pic>
        <p:nvPicPr>
          <p:cNvPr id="8" name="AveryTemplatePic_TR_136.8_97.15">
            <a:extLst>
              <a:ext uri="{FF2B5EF4-FFF2-40B4-BE49-F238E27FC236}">
                <a16:creationId xmlns:a16="http://schemas.microsoft.com/office/drawing/2014/main" id="{5F117C87-B25A-4304-B096-23B7512F2107}"/>
              </a:ext>
            </a:extLst>
          </p:cNvPr>
          <p:cNvPicPr/>
          <p:nvPr userDrawn="1"/>
        </p:nvPicPr>
        <p:blipFill>
          <a:blip r:embed="rId3" cstate="print"/>
          <a:stretch>
            <a:fillRect/>
          </a:stretch>
        </p:blipFill>
        <p:spPr>
          <a:xfrm>
            <a:off x="10640818" y="281878"/>
            <a:ext cx="1232911" cy="1517575"/>
          </a:xfrm>
          <a:prstGeom prst="rect">
            <a:avLst/>
          </a:prstGeom>
        </p:spPr>
      </p:pic>
    </p:spTree>
    <p:extLst>
      <p:ext uri="{BB962C8B-B14F-4D97-AF65-F5344CB8AC3E}">
        <p14:creationId xmlns:p14="http://schemas.microsoft.com/office/powerpoint/2010/main" val="79135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CF21-D144-4E8F-B368-21D7F4C23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A1EC4-31BE-482D-A365-6C9E119E0C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5468E-C7CD-442B-B881-AA3B571DAFC9}"/>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B962B773-6B53-45A8-AFB0-FE9E7B1AE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7D2EF-657C-4AD7-A555-49168B038185}"/>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174565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A44C-1953-4EA9-A964-BDE27C8CB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CFD4A-6F64-4C1C-AF78-7A9C715E6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401D89-46CF-4ABA-948D-8F1DEB9BA0B3}"/>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3E0D820A-FF8B-47FB-B2C1-B8B3D1C84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9303B-F27E-4A0F-8758-A378C1AF81B7}"/>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185768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B380-A5FC-44EB-B06E-26BA107427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12BCD-64E4-4A6B-BD1F-C7035060C4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80F1F-8BA0-42B1-A624-7AC43D967B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08B9D7-FBC6-4714-AF0B-026255BEE8FE}"/>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6" name="Footer Placeholder 5">
            <a:extLst>
              <a:ext uri="{FF2B5EF4-FFF2-40B4-BE49-F238E27FC236}">
                <a16:creationId xmlns:a16="http://schemas.microsoft.com/office/drawing/2014/main" id="{F827E49E-7C4D-42F3-ADFA-07032CD12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A5448-42D2-49DA-A32E-40873175C858}"/>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399666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085C-76DC-43CF-A1A8-6A62D01FFB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7CB23-03EE-4686-AEC3-73E79B879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7B7E00-2E9C-4CBB-9DBC-98BCDD26F2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2B8839-88BF-4B2D-BDF2-DC87B5841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7B50A0-F5CC-4DB6-B6C4-E4C43A1732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315D2-14E4-485D-9429-403202368DB7}"/>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8" name="Footer Placeholder 7">
            <a:extLst>
              <a:ext uri="{FF2B5EF4-FFF2-40B4-BE49-F238E27FC236}">
                <a16:creationId xmlns:a16="http://schemas.microsoft.com/office/drawing/2014/main" id="{A2B3CBC1-1EFC-49F5-9B52-2984348EF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B7D9A6-5F8E-4821-A126-56FF5C4A76F6}"/>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15527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7827-79FA-47F7-A293-59A91F8E3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FF289-B65B-4EA3-8BCF-6CDFD4383C97}"/>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4" name="Footer Placeholder 3">
            <a:extLst>
              <a:ext uri="{FF2B5EF4-FFF2-40B4-BE49-F238E27FC236}">
                <a16:creationId xmlns:a16="http://schemas.microsoft.com/office/drawing/2014/main" id="{21E63BBB-137F-4798-8051-CD2791797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D4BAA4-6289-46E5-B82F-0404FE4A03E6}"/>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36910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6E213-0478-4909-B980-1ED9215C4A76}"/>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3" name="Footer Placeholder 2">
            <a:extLst>
              <a:ext uri="{FF2B5EF4-FFF2-40B4-BE49-F238E27FC236}">
                <a16:creationId xmlns:a16="http://schemas.microsoft.com/office/drawing/2014/main" id="{E7406446-45A1-4976-92B9-9CEE35B8B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C48181-55F7-400A-965F-D8D55C59CB9F}"/>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139037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53D5-7998-4A7D-84CA-8F61E9EC1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FA3F8-3CE5-46AD-9C9A-02643C57F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5EE959-ADB2-486E-A94A-013C1A8E2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74E731-8597-413F-A7D5-FE13002DAB39}"/>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6" name="Footer Placeholder 5">
            <a:extLst>
              <a:ext uri="{FF2B5EF4-FFF2-40B4-BE49-F238E27FC236}">
                <a16:creationId xmlns:a16="http://schemas.microsoft.com/office/drawing/2014/main" id="{1D556777-0E76-487F-B88D-D974625FB0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B3606-9781-44F1-A6BE-DE7845862966}"/>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254710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26C2-2013-4247-8748-CC77BEC52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F8BC5C-F8EB-4F0A-BB70-87BC566A3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0AA52A-918A-4F99-B301-3DFEB0BE8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1C7271-69C6-4F00-81A7-2FF348BDA5D4}"/>
              </a:ext>
            </a:extLst>
          </p:cNvPr>
          <p:cNvSpPr>
            <a:spLocks noGrp="1"/>
          </p:cNvSpPr>
          <p:nvPr>
            <p:ph type="dt" sz="half" idx="10"/>
          </p:nvPr>
        </p:nvSpPr>
        <p:spPr/>
        <p:txBody>
          <a:bodyPr/>
          <a:lstStyle/>
          <a:p>
            <a:fld id="{469684AA-7229-4049-A96B-AA99C75C9158}" type="datetimeFigureOut">
              <a:rPr lang="en-US" smtClean="0"/>
              <a:t>10/11/2019</a:t>
            </a:fld>
            <a:endParaRPr lang="en-US"/>
          </a:p>
        </p:txBody>
      </p:sp>
      <p:sp>
        <p:nvSpPr>
          <p:cNvPr id="6" name="Footer Placeholder 5">
            <a:extLst>
              <a:ext uri="{FF2B5EF4-FFF2-40B4-BE49-F238E27FC236}">
                <a16:creationId xmlns:a16="http://schemas.microsoft.com/office/drawing/2014/main" id="{7C8E036D-1993-403B-98F9-2D8C5D669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15243-035E-4BD3-93E8-C9C3BDC5BEE3}"/>
              </a:ext>
            </a:extLst>
          </p:cNvPr>
          <p:cNvSpPr>
            <a:spLocks noGrp="1"/>
          </p:cNvSpPr>
          <p:nvPr>
            <p:ph type="sldNum" sz="quarter" idx="12"/>
          </p:nvPr>
        </p:nvSpPr>
        <p:spPr/>
        <p:txBody>
          <a:bodyPr/>
          <a:lstStyle/>
          <a:p>
            <a:fld id="{9E902466-12A5-4A27-8479-8F9E3FF91868}" type="slidenum">
              <a:rPr lang="en-US" smtClean="0"/>
              <a:t>‹#›</a:t>
            </a:fld>
            <a:endParaRPr lang="en-US"/>
          </a:p>
        </p:txBody>
      </p:sp>
    </p:spTree>
    <p:extLst>
      <p:ext uri="{BB962C8B-B14F-4D97-AF65-F5344CB8AC3E}">
        <p14:creationId xmlns:p14="http://schemas.microsoft.com/office/powerpoint/2010/main" val="33555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5A31A-A126-4EF4-B378-AE397CAF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3641D-9A93-478C-9596-64B98BF29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97340-5D1B-49F9-986D-5EEA41665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684AA-7229-4049-A96B-AA99C75C9158}" type="datetimeFigureOut">
              <a:rPr lang="en-US" smtClean="0"/>
              <a:t>10/11/2019</a:t>
            </a:fld>
            <a:endParaRPr lang="en-US"/>
          </a:p>
        </p:txBody>
      </p:sp>
      <p:sp>
        <p:nvSpPr>
          <p:cNvPr id="5" name="Footer Placeholder 4">
            <a:extLst>
              <a:ext uri="{FF2B5EF4-FFF2-40B4-BE49-F238E27FC236}">
                <a16:creationId xmlns:a16="http://schemas.microsoft.com/office/drawing/2014/main" id="{BF63F755-7B14-4CF3-AE89-14E17E71C0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509545-C81B-4EDA-85AA-20849B328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02466-12A5-4A27-8479-8F9E3FF91868}" type="slidenum">
              <a:rPr lang="en-US" smtClean="0"/>
              <a:t>‹#›</a:t>
            </a:fld>
            <a:endParaRPr lang="en-US"/>
          </a:p>
        </p:txBody>
      </p:sp>
    </p:spTree>
    <p:extLst>
      <p:ext uri="{BB962C8B-B14F-4D97-AF65-F5344CB8AC3E}">
        <p14:creationId xmlns:p14="http://schemas.microsoft.com/office/powerpoint/2010/main" val="321052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qH0y-FDsqwJgaM&amp;tbnid=aFU8RctWPkqgDM:&amp;ved=0CAUQjRw&amp;url=http://s271.photobucket.com/user/LialaDias/media/NastyCatFace.jpg.html&amp;ei=cFTEUuqRCueusASP0ICADw&amp;bvm=bv.58187178,d.eW0&amp;psig=AFQjCNEd89b9ancONhcylTE7DDdcPwzIIg&amp;ust=138868377644358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49503" y="1916721"/>
            <a:ext cx="10692996" cy="1003041"/>
          </a:xfrm>
        </p:spPr>
        <p:txBody>
          <a:bodyPr/>
          <a:lstStyle/>
          <a:p>
            <a:r>
              <a:rPr lang="en-US" dirty="0"/>
              <a:t>Timeless Skills for Modern Testers</a:t>
            </a:r>
          </a:p>
        </p:txBody>
      </p:sp>
      <p:sp>
        <p:nvSpPr>
          <p:cNvPr id="9" name="Text Placeholder 8"/>
          <p:cNvSpPr>
            <a:spLocks noGrp="1"/>
          </p:cNvSpPr>
          <p:nvPr>
            <p:ph type="body" sz="quarter" idx="13"/>
          </p:nvPr>
        </p:nvSpPr>
        <p:spPr>
          <a:xfrm>
            <a:off x="1379937" y="3198435"/>
            <a:ext cx="9432123" cy="523220"/>
          </a:xfrm>
        </p:spPr>
        <p:txBody>
          <a:bodyPr/>
          <a:lstStyle/>
          <a:p>
            <a:r>
              <a:rPr lang="en-US" dirty="0"/>
              <a:t>Communication, Collaboration &amp; Creativity</a:t>
            </a:r>
          </a:p>
        </p:txBody>
      </p:sp>
      <p:sp>
        <p:nvSpPr>
          <p:cNvPr id="10" name="Text Placeholder 9"/>
          <p:cNvSpPr>
            <a:spLocks noGrp="1"/>
          </p:cNvSpPr>
          <p:nvPr>
            <p:ph type="body" sz="quarter" idx="14"/>
          </p:nvPr>
        </p:nvSpPr>
        <p:spPr>
          <a:xfrm>
            <a:off x="2246981" y="5185783"/>
            <a:ext cx="7698043" cy="878135"/>
          </a:xfrm>
        </p:spPr>
        <p:txBody>
          <a:bodyPr/>
          <a:lstStyle/>
          <a:p>
            <a:r>
              <a:rPr lang="en-US" dirty="0"/>
              <a:t>Gerie Owen </a:t>
            </a:r>
          </a:p>
        </p:txBody>
      </p:sp>
    </p:spTree>
    <p:extLst>
      <p:ext uri="{BB962C8B-B14F-4D97-AF65-F5344CB8AC3E}">
        <p14:creationId xmlns:p14="http://schemas.microsoft.com/office/powerpoint/2010/main" val="266967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5D15-FF54-4397-B177-2E3A82288EC7}"/>
              </a:ext>
            </a:extLst>
          </p:cNvPr>
          <p:cNvSpPr>
            <a:spLocks noGrp="1"/>
          </p:cNvSpPr>
          <p:nvPr>
            <p:ph type="title"/>
          </p:nvPr>
        </p:nvSpPr>
        <p:spPr/>
        <p:txBody>
          <a:bodyPr/>
          <a:lstStyle/>
          <a:p>
            <a:pPr algn="ctr"/>
            <a:r>
              <a:rPr lang="en-US" dirty="0"/>
              <a:t>Communication is Hard!</a:t>
            </a:r>
          </a:p>
        </p:txBody>
      </p:sp>
      <p:sp>
        <p:nvSpPr>
          <p:cNvPr id="3" name="Content Placeholder 2">
            <a:extLst>
              <a:ext uri="{FF2B5EF4-FFF2-40B4-BE49-F238E27FC236}">
                <a16:creationId xmlns:a16="http://schemas.microsoft.com/office/drawing/2014/main" id="{F75B3C7A-6757-4AB5-97E3-6EF186056B5C}"/>
              </a:ext>
            </a:extLst>
          </p:cNvPr>
          <p:cNvSpPr>
            <a:spLocks noGrp="1"/>
          </p:cNvSpPr>
          <p:nvPr>
            <p:ph idx="1"/>
          </p:nvPr>
        </p:nvSpPr>
        <p:spPr/>
        <p:txBody>
          <a:bodyPr/>
          <a:lstStyle/>
          <a:p>
            <a:pPr marL="0" indent="0">
              <a:buNone/>
            </a:pPr>
            <a:r>
              <a:rPr lang="en-US" dirty="0"/>
              <a:t>We are attached to our Devices</a:t>
            </a:r>
          </a:p>
        </p:txBody>
      </p:sp>
      <p:pic>
        <p:nvPicPr>
          <p:cNvPr id="7170" name="Picture 2" descr="Image result for images of people attached to electronic devices">
            <a:extLst>
              <a:ext uri="{FF2B5EF4-FFF2-40B4-BE49-F238E27FC236}">
                <a16:creationId xmlns:a16="http://schemas.microsoft.com/office/drawing/2014/main" id="{FDDBB768-17A9-4337-9903-EBB644D28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2767013"/>
            <a:ext cx="5762625"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4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we lose through our devices</a:t>
            </a:r>
          </a:p>
        </p:txBody>
      </p:sp>
      <p:sp>
        <p:nvSpPr>
          <p:cNvPr id="3" name="Content Placeholder 2"/>
          <p:cNvSpPr>
            <a:spLocks noGrp="1"/>
          </p:cNvSpPr>
          <p:nvPr>
            <p:ph idx="1"/>
          </p:nvPr>
        </p:nvSpPr>
        <p:spPr>
          <a:xfrm>
            <a:off x="1141412" y="2249487"/>
            <a:ext cx="4102941" cy="3541714"/>
          </a:xfrm>
        </p:spPr>
        <p:txBody>
          <a:bodyPr/>
          <a:lstStyle/>
          <a:p>
            <a:r>
              <a:rPr lang="en-US" dirty="0"/>
              <a:t>Spontaneity</a:t>
            </a:r>
          </a:p>
          <a:p>
            <a:r>
              <a:rPr lang="en-US" dirty="0"/>
              <a:t>Flow of random ideas</a:t>
            </a:r>
          </a:p>
          <a:p>
            <a:r>
              <a:rPr lang="en-US" dirty="0"/>
              <a:t>Unexpected solutions</a:t>
            </a:r>
          </a:p>
          <a:p>
            <a:r>
              <a:rPr lang="en-US" dirty="0"/>
              <a:t>Unexpected problems</a:t>
            </a:r>
          </a:p>
          <a:p>
            <a:r>
              <a:rPr lang="en-US" dirty="0"/>
              <a:t>Most important</a:t>
            </a:r>
          </a:p>
          <a:p>
            <a:pPr lvl="1"/>
            <a:r>
              <a:rPr lang="en-US" dirty="0"/>
              <a:t>Practice</a:t>
            </a:r>
          </a:p>
          <a:p>
            <a:endParaRPr lang="en-US" dirty="0"/>
          </a:p>
        </p:txBody>
      </p:sp>
      <p:pic>
        <p:nvPicPr>
          <p:cNvPr id="1026" name="Picture 2" descr="Image result for texting on a cell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234" y="2777330"/>
            <a:ext cx="4911744" cy="276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4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Role of Communication </a:t>
            </a:r>
          </a:p>
        </p:txBody>
      </p:sp>
      <p:sp>
        <p:nvSpPr>
          <p:cNvPr id="3" name="Content Placeholder 2"/>
          <p:cNvSpPr>
            <a:spLocks noGrp="1"/>
          </p:cNvSpPr>
          <p:nvPr>
            <p:ph idx="1"/>
          </p:nvPr>
        </p:nvSpPr>
        <p:spPr/>
        <p:txBody>
          <a:bodyPr/>
          <a:lstStyle/>
          <a:p>
            <a:r>
              <a:rPr lang="en-US" dirty="0"/>
              <a:t>Streamline processes</a:t>
            </a:r>
          </a:p>
          <a:p>
            <a:r>
              <a:rPr lang="en-US" dirty="0"/>
              <a:t>Share insights</a:t>
            </a:r>
          </a:p>
          <a:p>
            <a:r>
              <a:rPr lang="en-US" dirty="0"/>
              <a:t>Get work done</a:t>
            </a:r>
          </a:p>
          <a:p>
            <a:r>
              <a:rPr lang="en-US" dirty="0"/>
              <a:t>Solve problems</a:t>
            </a:r>
          </a:p>
        </p:txBody>
      </p:sp>
      <p:pic>
        <p:nvPicPr>
          <p:cNvPr id="3074" name="Picture 2" descr="Image result for 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351" y="2379428"/>
            <a:ext cx="3619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1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B956-0281-4619-AA69-C7582C0247D0}"/>
              </a:ext>
            </a:extLst>
          </p:cNvPr>
          <p:cNvSpPr>
            <a:spLocks noGrp="1"/>
          </p:cNvSpPr>
          <p:nvPr>
            <p:ph type="title"/>
          </p:nvPr>
        </p:nvSpPr>
        <p:spPr/>
        <p:txBody>
          <a:bodyPr/>
          <a:lstStyle/>
          <a:p>
            <a:pPr algn="ctr"/>
            <a:r>
              <a:rPr lang="en-US" dirty="0"/>
              <a:t>Lead by Communicating</a:t>
            </a:r>
          </a:p>
        </p:txBody>
      </p:sp>
      <p:sp>
        <p:nvSpPr>
          <p:cNvPr id="3" name="Content Placeholder 2">
            <a:extLst>
              <a:ext uri="{FF2B5EF4-FFF2-40B4-BE49-F238E27FC236}">
                <a16:creationId xmlns:a16="http://schemas.microsoft.com/office/drawing/2014/main" id="{ECDED2E6-D7FD-4E9D-8BC8-5C8DB3448218}"/>
              </a:ext>
            </a:extLst>
          </p:cNvPr>
          <p:cNvSpPr>
            <a:spLocks noGrp="1"/>
          </p:cNvSpPr>
          <p:nvPr>
            <p:ph idx="1"/>
          </p:nvPr>
        </p:nvSpPr>
        <p:spPr/>
        <p:txBody>
          <a:bodyPr/>
          <a:lstStyle/>
          <a:p>
            <a:r>
              <a:rPr lang="en-US" dirty="0"/>
              <a:t>TALK….TALK…..TALK</a:t>
            </a:r>
          </a:p>
          <a:p>
            <a:r>
              <a:rPr lang="en-US" dirty="0"/>
              <a:t>Design for Communications</a:t>
            </a:r>
          </a:p>
          <a:p>
            <a:r>
              <a:rPr lang="en-US" dirty="0"/>
              <a:t>Communicate by Example</a:t>
            </a:r>
          </a:p>
          <a:p>
            <a:r>
              <a:rPr lang="en-US" dirty="0"/>
              <a:t>Include Geographically Dispersed Teams</a:t>
            </a:r>
          </a:p>
          <a:p>
            <a:endParaRPr lang="en-US" dirty="0"/>
          </a:p>
        </p:txBody>
      </p:sp>
    </p:spTree>
    <p:extLst>
      <p:ext uri="{BB962C8B-B14F-4D97-AF65-F5344CB8AC3E}">
        <p14:creationId xmlns:p14="http://schemas.microsoft.com/office/powerpoint/2010/main" val="397808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Designing for conversation</a:t>
            </a:r>
          </a:p>
        </p:txBody>
      </p:sp>
      <p:sp>
        <p:nvSpPr>
          <p:cNvPr id="3" name="Content Placeholder 2"/>
          <p:cNvSpPr>
            <a:spLocks noGrp="1"/>
          </p:cNvSpPr>
          <p:nvPr>
            <p:ph idx="1"/>
          </p:nvPr>
        </p:nvSpPr>
        <p:spPr/>
        <p:txBody>
          <a:bodyPr/>
          <a:lstStyle/>
          <a:p>
            <a:r>
              <a:rPr lang="en-US" dirty="0"/>
              <a:t>Put people together in non-meeting settings</a:t>
            </a:r>
          </a:p>
          <a:p>
            <a:pPr lvl="1"/>
            <a:r>
              <a:rPr lang="en-US" dirty="0"/>
              <a:t>Lunchroom</a:t>
            </a:r>
          </a:p>
          <a:p>
            <a:pPr lvl="1"/>
            <a:r>
              <a:rPr lang="en-US" dirty="0" err="1"/>
              <a:t>Offsites</a:t>
            </a:r>
            <a:endParaRPr lang="en-US" dirty="0"/>
          </a:p>
          <a:p>
            <a:pPr lvl="1"/>
            <a:r>
              <a:rPr lang="en-US" dirty="0"/>
              <a:t>Work spaces</a:t>
            </a:r>
          </a:p>
          <a:p>
            <a:pPr lvl="1"/>
            <a:r>
              <a:rPr lang="en-US" dirty="0"/>
              <a:t>Standups</a:t>
            </a:r>
          </a:p>
        </p:txBody>
      </p:sp>
      <p:pic>
        <p:nvPicPr>
          <p:cNvPr id="2050" name="Picture 2" descr="Image result for workspaces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987" y="3066116"/>
            <a:ext cx="57150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9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By Example</a:t>
            </a:r>
          </a:p>
        </p:txBody>
      </p:sp>
      <p:sp>
        <p:nvSpPr>
          <p:cNvPr id="3" name="Content Placeholder 2"/>
          <p:cNvSpPr>
            <a:spLocks noGrp="1"/>
          </p:cNvSpPr>
          <p:nvPr>
            <p:ph idx="1"/>
          </p:nvPr>
        </p:nvSpPr>
        <p:spPr>
          <a:xfrm>
            <a:off x="1141412" y="2249487"/>
            <a:ext cx="5726113" cy="3541714"/>
          </a:xfrm>
        </p:spPr>
        <p:txBody>
          <a:bodyPr/>
          <a:lstStyle/>
          <a:p>
            <a:r>
              <a:rPr lang="en-US" dirty="0"/>
              <a:t>Put ALL electronic devices away during meetings</a:t>
            </a:r>
          </a:p>
          <a:p>
            <a:r>
              <a:rPr lang="en-US" dirty="0"/>
              <a:t>Provide time for conversation</a:t>
            </a:r>
          </a:p>
          <a:p>
            <a:r>
              <a:rPr lang="en-US" dirty="0"/>
              <a:t>Don’t send mixed messages</a:t>
            </a:r>
          </a:p>
          <a:p>
            <a:pPr marL="457200" lvl="1" indent="0">
              <a:buNone/>
            </a:pPr>
            <a:endParaRPr lang="en-US" dirty="0"/>
          </a:p>
        </p:txBody>
      </p:sp>
      <p:pic>
        <p:nvPicPr>
          <p:cNvPr id="1026" name="Picture 2" descr="Image result for leadershi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286" y="2249487"/>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3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Include Distributed Teams</a:t>
            </a:r>
          </a:p>
        </p:txBody>
      </p:sp>
      <p:sp>
        <p:nvSpPr>
          <p:cNvPr id="3" name="Content Placeholder 2"/>
          <p:cNvSpPr>
            <a:spLocks noGrp="1"/>
          </p:cNvSpPr>
          <p:nvPr>
            <p:ph idx="1"/>
          </p:nvPr>
        </p:nvSpPr>
        <p:spPr/>
        <p:txBody>
          <a:bodyPr/>
          <a:lstStyle/>
          <a:p>
            <a:r>
              <a:rPr lang="en-US" dirty="0"/>
              <a:t>Introduce personalities into calls</a:t>
            </a:r>
          </a:p>
          <a:p>
            <a:r>
              <a:rPr lang="en-US" dirty="0"/>
              <a:t>Get the team together occasionally</a:t>
            </a:r>
          </a:p>
          <a:p>
            <a:r>
              <a:rPr lang="en-US" dirty="0"/>
              <a:t>Use multiple communications channels</a:t>
            </a:r>
          </a:p>
        </p:txBody>
      </p:sp>
      <p:pic>
        <p:nvPicPr>
          <p:cNvPr id="4098" name="Picture 2" descr="Image result for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036" y="2409826"/>
            <a:ext cx="338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3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talk?</a:t>
            </a:r>
          </a:p>
        </p:txBody>
      </p:sp>
      <p:sp>
        <p:nvSpPr>
          <p:cNvPr id="3" name="Content Placeholder 2"/>
          <p:cNvSpPr>
            <a:spLocks noGrp="1"/>
          </p:cNvSpPr>
          <p:nvPr>
            <p:ph idx="1"/>
          </p:nvPr>
        </p:nvSpPr>
        <p:spPr>
          <a:xfrm>
            <a:off x="1141412" y="2249487"/>
            <a:ext cx="7101635" cy="3541714"/>
          </a:xfrm>
        </p:spPr>
        <p:txBody>
          <a:bodyPr/>
          <a:lstStyle/>
          <a:p>
            <a:r>
              <a:rPr lang="en-US" dirty="0"/>
              <a:t>You solve problems more quickly</a:t>
            </a:r>
          </a:p>
          <a:p>
            <a:r>
              <a:rPr lang="en-US" dirty="0"/>
              <a:t>You address issues you never knew you had</a:t>
            </a:r>
          </a:p>
          <a:p>
            <a:r>
              <a:rPr lang="en-US" dirty="0"/>
              <a:t>You establish trust</a:t>
            </a:r>
          </a:p>
          <a:p>
            <a:r>
              <a:rPr lang="en-US" dirty="0"/>
              <a:t>You get practice</a:t>
            </a:r>
          </a:p>
        </p:txBody>
      </p:sp>
      <p:pic>
        <p:nvPicPr>
          <p:cNvPr id="4098" name="Picture 2" descr="Image result for practicing the p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230" y="3699623"/>
            <a:ext cx="2821641" cy="282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3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7651-4BC3-4A85-80C2-B7B78DE0821D}"/>
              </a:ext>
            </a:extLst>
          </p:cNvPr>
          <p:cNvSpPr>
            <a:spLocks noGrp="1"/>
          </p:cNvSpPr>
          <p:nvPr>
            <p:ph type="title"/>
          </p:nvPr>
        </p:nvSpPr>
        <p:spPr/>
        <p:txBody>
          <a:bodyPr/>
          <a:lstStyle/>
          <a:p>
            <a:r>
              <a:rPr lang="en-US" dirty="0"/>
              <a:t>What Happens When We Don’t Communicate</a:t>
            </a:r>
          </a:p>
        </p:txBody>
      </p:sp>
      <p:sp>
        <p:nvSpPr>
          <p:cNvPr id="3" name="Content Placeholder 2">
            <a:extLst>
              <a:ext uri="{FF2B5EF4-FFF2-40B4-BE49-F238E27FC236}">
                <a16:creationId xmlns:a16="http://schemas.microsoft.com/office/drawing/2014/main" id="{92640797-B8BD-4362-BCC8-6566733C1ED4}"/>
              </a:ext>
            </a:extLst>
          </p:cNvPr>
          <p:cNvSpPr>
            <a:spLocks noGrp="1"/>
          </p:cNvSpPr>
          <p:nvPr>
            <p:ph idx="1"/>
          </p:nvPr>
        </p:nvSpPr>
        <p:spPr/>
        <p:txBody>
          <a:bodyPr>
            <a:normAutofit/>
          </a:bodyPr>
          <a:lstStyle/>
          <a:p>
            <a:pPr marL="0" indent="0">
              <a:buNone/>
            </a:pPr>
            <a:endParaRPr lang="en-US" dirty="0"/>
          </a:p>
          <a:p>
            <a:pPr marL="0" indent="0" algn="ctr">
              <a:buNone/>
            </a:pPr>
            <a:r>
              <a:rPr lang="en-US" sz="8800" dirty="0"/>
              <a:t>Chaos!!!!</a:t>
            </a:r>
          </a:p>
          <a:p>
            <a:pPr marL="0" indent="0">
              <a:buNone/>
            </a:pPr>
            <a:endParaRPr lang="en-US" dirty="0"/>
          </a:p>
          <a:p>
            <a:pPr marL="0" indent="0">
              <a:buNone/>
            </a:pPr>
            <a:endParaRPr lang="en-US" dirty="0"/>
          </a:p>
          <a:p>
            <a:pPr marL="0" indent="0">
              <a:buNone/>
            </a:pPr>
            <a:r>
              <a:rPr lang="en-US" dirty="0"/>
              <a:t>Can anyone describe a issue the root cause of which is lack of communication?</a:t>
            </a:r>
          </a:p>
        </p:txBody>
      </p:sp>
    </p:spTree>
    <p:extLst>
      <p:ext uri="{BB962C8B-B14F-4D97-AF65-F5344CB8AC3E}">
        <p14:creationId xmlns:p14="http://schemas.microsoft.com/office/powerpoint/2010/main" val="3698481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EE4D-5992-4362-9DA3-92FEC8893F4B}"/>
              </a:ext>
            </a:extLst>
          </p:cNvPr>
          <p:cNvSpPr>
            <a:spLocks noGrp="1"/>
          </p:cNvSpPr>
          <p:nvPr>
            <p:ph type="title"/>
          </p:nvPr>
        </p:nvSpPr>
        <p:spPr/>
        <p:txBody>
          <a:bodyPr/>
          <a:lstStyle/>
          <a:p>
            <a:pPr algn="ctr"/>
            <a:r>
              <a:rPr lang="en-US" dirty="0"/>
              <a:t>Communication is the foundation</a:t>
            </a:r>
          </a:p>
        </p:txBody>
      </p:sp>
      <p:sp>
        <p:nvSpPr>
          <p:cNvPr id="3" name="Content Placeholder 2">
            <a:extLst>
              <a:ext uri="{FF2B5EF4-FFF2-40B4-BE49-F238E27FC236}">
                <a16:creationId xmlns:a16="http://schemas.microsoft.com/office/drawing/2014/main" id="{E8196E07-7E3F-49F4-B37C-816336CB1F30}"/>
              </a:ext>
            </a:extLst>
          </p:cNvPr>
          <p:cNvSpPr>
            <a:spLocks noGrp="1"/>
          </p:cNvSpPr>
          <p:nvPr>
            <p:ph idx="1"/>
          </p:nvPr>
        </p:nvSpPr>
        <p:spPr/>
        <p:txBody>
          <a:bodyPr/>
          <a:lstStyle/>
          <a:p>
            <a:r>
              <a:rPr lang="en-US" dirty="0"/>
              <a:t>Critical to </a:t>
            </a:r>
            <a:r>
              <a:rPr lang="en-US" i="1" dirty="0"/>
              <a:t>COLLABORATION</a:t>
            </a:r>
          </a:p>
          <a:p>
            <a:pPr lvl="1"/>
            <a:endParaRPr lang="en-US" dirty="0"/>
          </a:p>
          <a:p>
            <a:r>
              <a:rPr lang="en-US" dirty="0"/>
              <a:t>Leads to </a:t>
            </a:r>
            <a:r>
              <a:rPr lang="en-US" i="1" dirty="0"/>
              <a:t>CREATIVITY</a:t>
            </a:r>
          </a:p>
        </p:txBody>
      </p:sp>
      <p:pic>
        <p:nvPicPr>
          <p:cNvPr id="8194" name="Picture 2" descr="Image result for images of collaboration and creativity">
            <a:extLst>
              <a:ext uri="{FF2B5EF4-FFF2-40B4-BE49-F238E27FC236}">
                <a16:creationId xmlns:a16="http://schemas.microsoft.com/office/drawing/2014/main" id="{FB25223E-D03A-445E-9A20-0CD033A99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2359817"/>
            <a:ext cx="5553075" cy="41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Gerie Owen</a:t>
            </a:r>
          </a:p>
        </p:txBody>
      </p:sp>
      <p:sp>
        <p:nvSpPr>
          <p:cNvPr id="3" name="Slide Number Placeholder 2"/>
          <p:cNvSpPr>
            <a:spLocks noGrp="1"/>
          </p:cNvSpPr>
          <p:nvPr>
            <p:ph type="sldNum" sz="quarter" idx="12"/>
          </p:nvPr>
        </p:nvSpPr>
        <p:spPr/>
        <p:txBody>
          <a:bodyPr/>
          <a:lstStyle/>
          <a:p>
            <a:pPr>
              <a:defRPr/>
            </a:pPr>
            <a:fld id="{04127D07-1730-4FC3-81AC-95536705DDF2}" type="slidenum">
              <a:rPr lang="en-US" smtClean="0"/>
              <a:pPr>
                <a:defRPr/>
              </a:pPr>
              <a:t>2</a:t>
            </a:fld>
            <a:endParaRPr lang="en-US" dirty="0"/>
          </a:p>
        </p:txBody>
      </p:sp>
      <p:sp>
        <p:nvSpPr>
          <p:cNvPr id="7" name="TextBox 6"/>
          <p:cNvSpPr txBox="1"/>
          <p:nvPr/>
        </p:nvSpPr>
        <p:spPr>
          <a:xfrm>
            <a:off x="4420775" y="1529793"/>
            <a:ext cx="6508481" cy="3724096"/>
          </a:xfrm>
          <a:prstGeom prst="rect">
            <a:avLst/>
          </a:prstGeom>
          <a:noFill/>
        </p:spPr>
        <p:txBody>
          <a:bodyPr wrap="square" rtlCol="0">
            <a:spAutoFit/>
          </a:bodyPr>
          <a:lstStyle/>
          <a:p>
            <a:endParaRPr lang="en-US" sz="2400" dirty="0"/>
          </a:p>
          <a:p>
            <a:pPr marL="742950" lvl="1" indent="-285750">
              <a:buFont typeface="Arial" panose="020B0604020202020204" pitchFamily="34" charset="0"/>
              <a:buChar char="•"/>
            </a:pPr>
            <a:r>
              <a:rPr lang="en-US" sz="2800" dirty="0"/>
              <a:t>Testing Strategist &amp; Evangelist </a:t>
            </a:r>
          </a:p>
          <a:p>
            <a:pPr marL="742950" lvl="1" indent="-285750">
              <a:buFont typeface="Arial" panose="020B0604020202020204" pitchFamily="34" charset="0"/>
              <a:buChar char="•"/>
            </a:pPr>
            <a:r>
              <a:rPr lang="en-US" sz="2800" dirty="0"/>
              <a:t>Test Manager</a:t>
            </a:r>
          </a:p>
          <a:p>
            <a:pPr marL="742950" lvl="1" indent="-285750">
              <a:buFont typeface="Arial" panose="020B0604020202020204" pitchFamily="34" charset="0"/>
              <a:buChar char="•"/>
            </a:pPr>
            <a:r>
              <a:rPr lang="en-US" sz="2800" dirty="0"/>
              <a:t>Subject expert on testing for TechTarget’s SearchSoftwareQuality.com</a:t>
            </a:r>
          </a:p>
          <a:p>
            <a:pPr marL="742950" lvl="1" indent="-285750">
              <a:buFont typeface="Arial" panose="020B0604020202020204" pitchFamily="34" charset="0"/>
              <a:buChar char="•"/>
            </a:pPr>
            <a:r>
              <a:rPr lang="en-US" sz="2800" dirty="0"/>
              <a:t>International and Domestic Conference Presenter</a:t>
            </a:r>
          </a:p>
          <a:p>
            <a:pPr lvl="1"/>
            <a:endParaRPr lang="en-US" sz="1600" dirty="0">
              <a:latin typeface="Calibri" pitchFamily="34" charset="0"/>
            </a:endParaRPr>
          </a:p>
        </p:txBody>
      </p:sp>
      <p:sp>
        <p:nvSpPr>
          <p:cNvPr id="8" name="TextBox 7"/>
          <p:cNvSpPr txBox="1"/>
          <p:nvPr/>
        </p:nvSpPr>
        <p:spPr>
          <a:xfrm rot="10800000" flipV="1">
            <a:off x="1129004" y="4303104"/>
            <a:ext cx="2967135" cy="830997"/>
          </a:xfrm>
          <a:prstGeom prst="rect">
            <a:avLst/>
          </a:prstGeom>
          <a:noFill/>
        </p:spPr>
        <p:txBody>
          <a:bodyPr wrap="square" rtlCol="0">
            <a:spAutoFit/>
          </a:bodyPr>
          <a:lstStyle/>
          <a:p>
            <a:pPr algn="ctr"/>
            <a:endParaRPr lang="en-US" sz="1600" dirty="0"/>
          </a:p>
          <a:p>
            <a:pPr algn="ctr"/>
            <a:endParaRPr lang="en-US" sz="1600" dirty="0"/>
          </a:p>
          <a:p>
            <a:pPr algn="ctr"/>
            <a:r>
              <a:rPr lang="en-US" sz="1600" dirty="0"/>
              <a:t>gowen@gerieowen.com</a:t>
            </a:r>
          </a:p>
        </p:txBody>
      </p:sp>
      <p:pic>
        <p:nvPicPr>
          <p:cNvPr id="9" name="Picture 8">
            <a:extLst>
              <a:ext uri="{FF2B5EF4-FFF2-40B4-BE49-F238E27FC236}">
                <a16:creationId xmlns:a16="http://schemas.microsoft.com/office/drawing/2014/main" id="{1B5CCD94-FFFE-4EDF-90C1-11B2188A0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389" y="1641731"/>
            <a:ext cx="2057400" cy="2381788"/>
          </a:xfrm>
          <a:prstGeom prst="rect">
            <a:avLst/>
          </a:prstGeom>
        </p:spPr>
      </p:pic>
    </p:spTree>
    <p:extLst>
      <p:ext uri="{BB962C8B-B14F-4D97-AF65-F5344CB8AC3E}">
        <p14:creationId xmlns:p14="http://schemas.microsoft.com/office/powerpoint/2010/main" val="33256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2296-AFB9-46A4-81E4-5424C8EBEA94}"/>
              </a:ext>
            </a:extLst>
          </p:cNvPr>
          <p:cNvSpPr>
            <a:spLocks noGrp="1"/>
          </p:cNvSpPr>
          <p:nvPr>
            <p:ph type="title"/>
          </p:nvPr>
        </p:nvSpPr>
        <p:spPr/>
        <p:txBody>
          <a:bodyPr/>
          <a:lstStyle/>
          <a:p>
            <a:pPr algn="ctr"/>
            <a:r>
              <a:rPr lang="en-US" dirty="0"/>
              <a:t>Testers Promote Collaboration</a:t>
            </a:r>
          </a:p>
        </p:txBody>
      </p:sp>
      <p:pic>
        <p:nvPicPr>
          <p:cNvPr id="10242" name="Picture 2" descr="Image result for images of collaboration">
            <a:extLst>
              <a:ext uri="{FF2B5EF4-FFF2-40B4-BE49-F238E27FC236}">
                <a16:creationId xmlns:a16="http://schemas.microsoft.com/office/drawing/2014/main" id="{C2B06A82-E249-4BB3-B30D-E0D15FE3C8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7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69DF-D770-4280-87C3-E5C0771C2F86}"/>
              </a:ext>
            </a:extLst>
          </p:cNvPr>
          <p:cNvSpPr>
            <a:spLocks noGrp="1"/>
          </p:cNvSpPr>
          <p:nvPr>
            <p:ph type="title"/>
          </p:nvPr>
        </p:nvSpPr>
        <p:spPr/>
        <p:txBody>
          <a:bodyPr/>
          <a:lstStyle/>
          <a:p>
            <a:pPr algn="ctr"/>
            <a:r>
              <a:rPr lang="en-US" dirty="0"/>
              <a:t>What is Collaboration?</a:t>
            </a:r>
          </a:p>
        </p:txBody>
      </p:sp>
      <p:sp>
        <p:nvSpPr>
          <p:cNvPr id="3" name="Content Placeholder 2">
            <a:extLst>
              <a:ext uri="{FF2B5EF4-FFF2-40B4-BE49-F238E27FC236}">
                <a16:creationId xmlns:a16="http://schemas.microsoft.com/office/drawing/2014/main" id="{AF61427B-8EB9-4A4D-A7E4-E3604D4B3E16}"/>
              </a:ext>
            </a:extLst>
          </p:cNvPr>
          <p:cNvSpPr>
            <a:spLocks noGrp="1"/>
          </p:cNvSpPr>
          <p:nvPr>
            <p:ph idx="1"/>
          </p:nvPr>
        </p:nvSpPr>
        <p:spPr/>
        <p:txBody>
          <a:bodyPr/>
          <a:lstStyle/>
          <a:p>
            <a:r>
              <a:rPr lang="en-US" dirty="0"/>
              <a:t>Working together to create!</a:t>
            </a:r>
          </a:p>
        </p:txBody>
      </p:sp>
      <p:pic>
        <p:nvPicPr>
          <p:cNvPr id="4" name="Picture 2" descr="Image result for images of collaboration">
            <a:extLst>
              <a:ext uri="{FF2B5EF4-FFF2-40B4-BE49-F238E27FC236}">
                <a16:creationId xmlns:a16="http://schemas.microsoft.com/office/drawing/2014/main" id="{7847381F-CDF8-4CB5-9528-409A538E0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655" y="2464183"/>
            <a:ext cx="5965889" cy="404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89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C12F-686D-4257-A123-DFC729382E0F}"/>
              </a:ext>
            </a:extLst>
          </p:cNvPr>
          <p:cNvSpPr>
            <a:spLocks noGrp="1"/>
          </p:cNvSpPr>
          <p:nvPr>
            <p:ph type="title"/>
          </p:nvPr>
        </p:nvSpPr>
        <p:spPr/>
        <p:txBody>
          <a:bodyPr/>
          <a:lstStyle/>
          <a:p>
            <a:pPr algn="ctr"/>
            <a:r>
              <a:rPr lang="en-US" dirty="0"/>
              <a:t>Why Collaborate?</a:t>
            </a:r>
          </a:p>
        </p:txBody>
      </p:sp>
      <p:sp>
        <p:nvSpPr>
          <p:cNvPr id="3" name="Content Placeholder 2">
            <a:extLst>
              <a:ext uri="{FF2B5EF4-FFF2-40B4-BE49-F238E27FC236}">
                <a16:creationId xmlns:a16="http://schemas.microsoft.com/office/drawing/2014/main" id="{44B2A98B-3DF2-40F1-A34C-E3A96A797ADF}"/>
              </a:ext>
            </a:extLst>
          </p:cNvPr>
          <p:cNvSpPr>
            <a:spLocks noGrp="1"/>
          </p:cNvSpPr>
          <p:nvPr>
            <p:ph sz="half" idx="1"/>
          </p:nvPr>
        </p:nvSpPr>
        <p:spPr/>
        <p:txBody>
          <a:bodyPr/>
          <a:lstStyle/>
          <a:p>
            <a:r>
              <a:rPr lang="en-US" dirty="0"/>
              <a:t>You Learn About</a:t>
            </a:r>
          </a:p>
          <a:p>
            <a:pPr lvl="1"/>
            <a:r>
              <a:rPr lang="en-US" dirty="0"/>
              <a:t>Yourself</a:t>
            </a:r>
          </a:p>
          <a:p>
            <a:pPr lvl="1"/>
            <a:r>
              <a:rPr lang="en-US" dirty="0"/>
              <a:t> Others</a:t>
            </a:r>
          </a:p>
          <a:p>
            <a:r>
              <a:rPr lang="en-US" dirty="0"/>
              <a:t>Intersection of Ideas</a:t>
            </a:r>
          </a:p>
          <a:p>
            <a:r>
              <a:rPr lang="en-US" dirty="0"/>
              <a:t>Creates Energy through Disagreement</a:t>
            </a:r>
          </a:p>
          <a:p>
            <a:r>
              <a:rPr lang="en-US" dirty="0"/>
              <a:t>Creates new possibilities </a:t>
            </a:r>
          </a:p>
        </p:txBody>
      </p:sp>
      <p:pic>
        <p:nvPicPr>
          <p:cNvPr id="11270" name="Picture 6" descr="Image result for images of collaboration">
            <a:extLst>
              <a:ext uri="{FF2B5EF4-FFF2-40B4-BE49-F238E27FC236}">
                <a16:creationId xmlns:a16="http://schemas.microsoft.com/office/drawing/2014/main" id="{777E7867-2AFC-433D-B882-9ABD2C4109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3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009BEF-B7E2-4565-B4CA-49008783C6BC}"/>
              </a:ext>
            </a:extLst>
          </p:cNvPr>
          <p:cNvSpPr>
            <a:spLocks noGrp="1"/>
          </p:cNvSpPr>
          <p:nvPr>
            <p:ph type="title"/>
          </p:nvPr>
        </p:nvSpPr>
        <p:spPr/>
        <p:txBody>
          <a:bodyPr/>
          <a:lstStyle/>
          <a:p>
            <a:r>
              <a:rPr lang="en-US" dirty="0"/>
              <a:t>How to Collaborate</a:t>
            </a:r>
          </a:p>
        </p:txBody>
      </p:sp>
      <p:sp>
        <p:nvSpPr>
          <p:cNvPr id="6" name="Content Placeholder 5">
            <a:extLst>
              <a:ext uri="{FF2B5EF4-FFF2-40B4-BE49-F238E27FC236}">
                <a16:creationId xmlns:a16="http://schemas.microsoft.com/office/drawing/2014/main" id="{CD0DB2A8-329B-428D-A84C-6D4F7BCC8200}"/>
              </a:ext>
            </a:extLst>
          </p:cNvPr>
          <p:cNvSpPr>
            <a:spLocks noGrp="1"/>
          </p:cNvSpPr>
          <p:nvPr>
            <p:ph idx="1"/>
          </p:nvPr>
        </p:nvSpPr>
        <p:spPr/>
        <p:txBody>
          <a:bodyPr/>
          <a:lstStyle/>
          <a:p>
            <a:r>
              <a:rPr lang="en-US" dirty="0"/>
              <a:t>Listen more than talk  </a:t>
            </a:r>
          </a:p>
          <a:p>
            <a:r>
              <a:rPr lang="en-US" dirty="0"/>
              <a:t>Respect the opinions and embrace the ideas of all team members</a:t>
            </a:r>
          </a:p>
          <a:p>
            <a:r>
              <a:rPr lang="en-US" dirty="0"/>
              <a:t>Place the importance of project and the Company over the individual</a:t>
            </a:r>
          </a:p>
          <a:p>
            <a:r>
              <a:rPr lang="en-US" dirty="0"/>
              <a:t>Examine the advantages and disadvantages of each potential solution</a:t>
            </a:r>
          </a:p>
          <a:p>
            <a:r>
              <a:rPr lang="en-US" dirty="0"/>
              <a:t>Be open to creating a mix of multiple ideas</a:t>
            </a:r>
          </a:p>
        </p:txBody>
      </p:sp>
    </p:spTree>
    <p:extLst>
      <p:ext uri="{BB962C8B-B14F-4D97-AF65-F5344CB8AC3E}">
        <p14:creationId xmlns:p14="http://schemas.microsoft.com/office/powerpoint/2010/main" val="67773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0536-6B86-41D8-8190-167B2ABB666B}"/>
              </a:ext>
            </a:extLst>
          </p:cNvPr>
          <p:cNvSpPr>
            <a:spLocks noGrp="1"/>
          </p:cNvSpPr>
          <p:nvPr>
            <p:ph type="title"/>
          </p:nvPr>
        </p:nvSpPr>
        <p:spPr/>
        <p:txBody>
          <a:bodyPr/>
          <a:lstStyle/>
          <a:p>
            <a:pPr algn="ctr"/>
            <a:r>
              <a:rPr lang="en-US" dirty="0"/>
              <a:t>Lead by Collaborating</a:t>
            </a:r>
          </a:p>
        </p:txBody>
      </p:sp>
      <p:sp>
        <p:nvSpPr>
          <p:cNvPr id="3" name="Content Placeholder 2">
            <a:extLst>
              <a:ext uri="{FF2B5EF4-FFF2-40B4-BE49-F238E27FC236}">
                <a16:creationId xmlns:a16="http://schemas.microsoft.com/office/drawing/2014/main" id="{DFDABAC2-8172-4CE8-8DE0-B1B377B5511F}"/>
              </a:ext>
            </a:extLst>
          </p:cNvPr>
          <p:cNvSpPr>
            <a:spLocks noGrp="1"/>
          </p:cNvSpPr>
          <p:nvPr>
            <p:ph sz="half" idx="1"/>
          </p:nvPr>
        </p:nvSpPr>
        <p:spPr/>
        <p:txBody>
          <a:bodyPr/>
          <a:lstStyle/>
          <a:p>
            <a:r>
              <a:rPr lang="en-US" dirty="0"/>
              <a:t>Foster transparency and respect</a:t>
            </a:r>
          </a:p>
          <a:p>
            <a:r>
              <a:rPr lang="en-US" dirty="0"/>
              <a:t>Set Expectations</a:t>
            </a:r>
          </a:p>
          <a:p>
            <a:r>
              <a:rPr lang="en-US" dirty="0"/>
              <a:t>Use Technology effectively</a:t>
            </a:r>
          </a:p>
          <a:p>
            <a:r>
              <a:rPr lang="en-US" dirty="0"/>
              <a:t>Drive Innovation through creativity</a:t>
            </a:r>
          </a:p>
          <a:p>
            <a:endParaRPr lang="en-US" dirty="0"/>
          </a:p>
        </p:txBody>
      </p:sp>
      <p:pic>
        <p:nvPicPr>
          <p:cNvPr id="13314" name="Picture 2" descr="Image result for images of collaboration">
            <a:extLst>
              <a:ext uri="{FF2B5EF4-FFF2-40B4-BE49-F238E27FC236}">
                <a16:creationId xmlns:a16="http://schemas.microsoft.com/office/drawing/2014/main" id="{8C1BF722-B2D4-4B4F-9CDA-9A46C62A6F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64379"/>
            <a:ext cx="5181600" cy="307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88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8E70-212A-44C8-A9E3-800D15411B7B}"/>
              </a:ext>
            </a:extLst>
          </p:cNvPr>
          <p:cNvSpPr>
            <a:spLocks noGrp="1"/>
          </p:cNvSpPr>
          <p:nvPr>
            <p:ph type="title"/>
          </p:nvPr>
        </p:nvSpPr>
        <p:spPr/>
        <p:txBody>
          <a:bodyPr/>
          <a:lstStyle/>
          <a:p>
            <a:r>
              <a:rPr lang="en-US" dirty="0"/>
              <a:t>What Happens When We Don’t Collaborate</a:t>
            </a:r>
          </a:p>
        </p:txBody>
      </p:sp>
      <p:sp>
        <p:nvSpPr>
          <p:cNvPr id="3" name="Content Placeholder 2">
            <a:extLst>
              <a:ext uri="{FF2B5EF4-FFF2-40B4-BE49-F238E27FC236}">
                <a16:creationId xmlns:a16="http://schemas.microsoft.com/office/drawing/2014/main" id="{D285ED04-C6CC-43E1-B485-537B616E7B8D}"/>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9500" dirty="0"/>
              <a:t>Silos!!!</a:t>
            </a:r>
          </a:p>
          <a:p>
            <a:pPr marL="0" indent="0" algn="ctr">
              <a:buNone/>
            </a:pPr>
            <a:endParaRPr lang="en-US" dirty="0"/>
          </a:p>
          <a:p>
            <a:pPr marL="0" indent="0" algn="ctr">
              <a:buNone/>
            </a:pPr>
            <a:r>
              <a:rPr lang="en-US" dirty="0"/>
              <a:t>Can anyone give examples of lack of collaboration?</a:t>
            </a:r>
          </a:p>
        </p:txBody>
      </p:sp>
    </p:spTree>
    <p:extLst>
      <p:ext uri="{BB962C8B-B14F-4D97-AF65-F5344CB8AC3E}">
        <p14:creationId xmlns:p14="http://schemas.microsoft.com/office/powerpoint/2010/main" val="21003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4A2B-89D3-43AF-9A4E-C60038AF618B}"/>
              </a:ext>
            </a:extLst>
          </p:cNvPr>
          <p:cNvSpPr>
            <a:spLocks noGrp="1"/>
          </p:cNvSpPr>
          <p:nvPr>
            <p:ph type="title"/>
          </p:nvPr>
        </p:nvSpPr>
        <p:spPr/>
        <p:txBody>
          <a:bodyPr/>
          <a:lstStyle/>
          <a:p>
            <a:pPr algn="ctr"/>
            <a:r>
              <a:rPr lang="en-US" dirty="0"/>
              <a:t>Testers Drive Creativity and Innovation</a:t>
            </a:r>
          </a:p>
        </p:txBody>
      </p:sp>
      <p:pic>
        <p:nvPicPr>
          <p:cNvPr id="14338" name="Picture 2" descr="Image result for images of innovation">
            <a:extLst>
              <a:ext uri="{FF2B5EF4-FFF2-40B4-BE49-F238E27FC236}">
                <a16:creationId xmlns:a16="http://schemas.microsoft.com/office/drawing/2014/main" id="{8C7B1DA9-BB76-4991-813A-B490DF9308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5112" y="1690688"/>
            <a:ext cx="7005638" cy="502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67CD-0756-490A-B300-F9DE08BE1F2F}"/>
              </a:ext>
            </a:extLst>
          </p:cNvPr>
          <p:cNvSpPr>
            <a:spLocks noGrp="1"/>
          </p:cNvSpPr>
          <p:nvPr>
            <p:ph type="title"/>
          </p:nvPr>
        </p:nvSpPr>
        <p:spPr/>
        <p:txBody>
          <a:bodyPr/>
          <a:lstStyle/>
          <a:p>
            <a:r>
              <a:rPr lang="en-US" dirty="0"/>
              <a:t>Creativity and Innovation</a:t>
            </a:r>
          </a:p>
        </p:txBody>
      </p:sp>
      <p:sp>
        <p:nvSpPr>
          <p:cNvPr id="3" name="Content Placeholder 2">
            <a:extLst>
              <a:ext uri="{FF2B5EF4-FFF2-40B4-BE49-F238E27FC236}">
                <a16:creationId xmlns:a16="http://schemas.microsoft.com/office/drawing/2014/main" id="{83A4A68A-7C1F-459F-9012-1B5A1D4A4CBB}"/>
              </a:ext>
            </a:extLst>
          </p:cNvPr>
          <p:cNvSpPr>
            <a:spLocks noGrp="1"/>
          </p:cNvSpPr>
          <p:nvPr>
            <p:ph idx="1"/>
          </p:nvPr>
        </p:nvSpPr>
        <p:spPr/>
        <p:txBody>
          <a:bodyPr/>
          <a:lstStyle/>
          <a:p>
            <a:r>
              <a:rPr lang="en-US" dirty="0"/>
              <a:t>This is the highest level of the soft skills hierarchy.  Without communication, you don’t get collaboration, and without collaboration, you can’t have creativity.  </a:t>
            </a:r>
          </a:p>
          <a:p>
            <a:r>
              <a:rPr lang="en-US" dirty="0"/>
              <a:t>It is a myth that creativity is often accomplished by a single person working alone.  </a:t>
            </a:r>
          </a:p>
          <a:p>
            <a:r>
              <a:rPr lang="en-US" dirty="0"/>
              <a:t>Instead, creativity is based on building on what others have done in the past, exchanging ideas freely to develop a unique solution.</a:t>
            </a:r>
          </a:p>
          <a:p>
            <a:endParaRPr lang="en-US" dirty="0"/>
          </a:p>
        </p:txBody>
      </p:sp>
    </p:spTree>
    <p:extLst>
      <p:ext uri="{BB962C8B-B14F-4D97-AF65-F5344CB8AC3E}">
        <p14:creationId xmlns:p14="http://schemas.microsoft.com/office/powerpoint/2010/main" val="301781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AF40-2DAC-4443-879A-88A8A40EC4E0}"/>
              </a:ext>
            </a:extLst>
          </p:cNvPr>
          <p:cNvSpPr>
            <a:spLocks noGrp="1"/>
          </p:cNvSpPr>
          <p:nvPr>
            <p:ph type="title"/>
          </p:nvPr>
        </p:nvSpPr>
        <p:spPr/>
        <p:txBody>
          <a:bodyPr/>
          <a:lstStyle/>
          <a:p>
            <a:r>
              <a:rPr lang="en-US" dirty="0"/>
              <a:t>All Companies Need Innovation to Succeed</a:t>
            </a:r>
          </a:p>
        </p:txBody>
      </p:sp>
      <p:sp>
        <p:nvSpPr>
          <p:cNvPr id="3" name="Content Placeholder 2">
            <a:extLst>
              <a:ext uri="{FF2B5EF4-FFF2-40B4-BE49-F238E27FC236}">
                <a16:creationId xmlns:a16="http://schemas.microsoft.com/office/drawing/2014/main" id="{C34E6F42-A255-46EE-A31C-A4F1833D3767}"/>
              </a:ext>
            </a:extLst>
          </p:cNvPr>
          <p:cNvSpPr>
            <a:spLocks noGrp="1"/>
          </p:cNvSpPr>
          <p:nvPr>
            <p:ph idx="1"/>
          </p:nvPr>
        </p:nvSpPr>
        <p:spPr/>
        <p:txBody>
          <a:bodyPr/>
          <a:lstStyle/>
          <a:p>
            <a:r>
              <a:rPr lang="en-US" dirty="0"/>
              <a:t>I worked for an organization that waited until competitors produced a given product or feature, then scrambled to duplicate it.  While they achieved some Sales success, we were seen in the industry and by many customers and prospects as laggards</a:t>
            </a:r>
            <a:r>
              <a:rPr lang="en-US"/>
              <a:t>.  </a:t>
            </a:r>
          </a:p>
          <a:p>
            <a:r>
              <a:rPr lang="en-US"/>
              <a:t>Ultimately</a:t>
            </a:r>
            <a:r>
              <a:rPr lang="en-US" dirty="0"/>
              <a:t>, this perception dragged down our business to the extent that we were soon sold off to one of those competitors, who killed our products.</a:t>
            </a:r>
          </a:p>
          <a:p>
            <a:endParaRPr lang="en-US" dirty="0"/>
          </a:p>
        </p:txBody>
      </p:sp>
    </p:spTree>
    <p:extLst>
      <p:ext uri="{BB962C8B-B14F-4D97-AF65-F5344CB8AC3E}">
        <p14:creationId xmlns:p14="http://schemas.microsoft.com/office/powerpoint/2010/main" val="3314844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Why is Creativity and Innovation Difficult?</a:t>
            </a:r>
          </a:p>
        </p:txBody>
      </p:sp>
      <p:sp>
        <p:nvSpPr>
          <p:cNvPr id="3" name="Content Placeholder 2"/>
          <p:cNvSpPr>
            <a:spLocks noGrp="1"/>
          </p:cNvSpPr>
          <p:nvPr>
            <p:ph idx="1"/>
          </p:nvPr>
        </p:nvSpPr>
        <p:spPr/>
        <p:txBody>
          <a:bodyPr/>
          <a:lstStyle/>
          <a:p>
            <a:r>
              <a:rPr lang="en-US" sz="2400" dirty="0"/>
              <a:t>Our “Innovation” is incremental; we build upon our current knowledge and expertise.</a:t>
            </a:r>
          </a:p>
          <a:p>
            <a:r>
              <a:rPr lang="en-US" sz="2400" dirty="0"/>
              <a:t>We collaborate with colleagues from within our own field, we “innovate” the same old ideas.</a:t>
            </a:r>
          </a:p>
          <a:p>
            <a:r>
              <a:rPr lang="en-US" sz="2400" dirty="0"/>
              <a:t>We may improve on our processes; but we don’t create anything truly new in direction</a:t>
            </a:r>
          </a:p>
          <a:p>
            <a:pPr marL="0" indent="0">
              <a:buNone/>
            </a:pPr>
            <a:endParaRPr lang="en-US" dirty="0"/>
          </a:p>
        </p:txBody>
      </p:sp>
      <p:pic>
        <p:nvPicPr>
          <p:cNvPr id="1026" name="Picture 2" descr="Image result for pushing a boulder up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513" y="4733924"/>
            <a:ext cx="2857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7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FD0A-6B89-416A-ACD3-34FD3C2D8D02}"/>
              </a:ext>
            </a:extLst>
          </p:cNvPr>
          <p:cNvSpPr>
            <a:spLocks noGrp="1"/>
          </p:cNvSpPr>
          <p:nvPr>
            <p:ph type="title"/>
          </p:nvPr>
        </p:nvSpPr>
        <p:spPr/>
        <p:txBody>
          <a:bodyPr/>
          <a:lstStyle/>
          <a:p>
            <a:pPr algn="ctr"/>
            <a:r>
              <a:rPr lang="en-US" dirty="0"/>
              <a:t>Testers are the Champions of Quality!</a:t>
            </a:r>
          </a:p>
        </p:txBody>
      </p:sp>
      <p:sp>
        <p:nvSpPr>
          <p:cNvPr id="3" name="Content Placeholder 2">
            <a:extLst>
              <a:ext uri="{FF2B5EF4-FFF2-40B4-BE49-F238E27FC236}">
                <a16:creationId xmlns:a16="http://schemas.microsoft.com/office/drawing/2014/main" id="{EB06CA89-B5EC-4B3A-BBA0-BD27363DDE1D}"/>
              </a:ext>
            </a:extLst>
          </p:cNvPr>
          <p:cNvSpPr>
            <a:spLocks noGrp="1"/>
          </p:cNvSpPr>
          <p:nvPr>
            <p:ph idx="1"/>
          </p:nvPr>
        </p:nvSpPr>
        <p:spPr>
          <a:xfrm>
            <a:off x="838200" y="1825625"/>
            <a:ext cx="10515600" cy="4351338"/>
          </a:xfrm>
        </p:spPr>
        <p:txBody>
          <a:bodyPr/>
          <a:lstStyle/>
          <a:p>
            <a:pPr marL="0" indent="0">
              <a:buNone/>
            </a:pPr>
            <a:endParaRPr lang="en-US" dirty="0"/>
          </a:p>
          <a:p>
            <a:pPr marL="457200" lvl="1" indent="0">
              <a:buNone/>
            </a:pPr>
            <a:endParaRPr lang="en-US" dirty="0"/>
          </a:p>
          <a:p>
            <a:pPr lvl="2"/>
            <a:endParaRPr lang="en-US" dirty="0"/>
          </a:p>
          <a:p>
            <a:pPr lvl="1"/>
            <a:endParaRPr lang="en-US" dirty="0"/>
          </a:p>
        </p:txBody>
      </p:sp>
      <p:pic>
        <p:nvPicPr>
          <p:cNvPr id="1028" name="Picture 4" descr="Image result for images of champions">
            <a:extLst>
              <a:ext uri="{FF2B5EF4-FFF2-40B4-BE49-F238E27FC236}">
                <a16:creationId xmlns:a16="http://schemas.microsoft.com/office/drawing/2014/main" id="{7A83A9D5-7F3F-4D87-B221-E678F8F88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929" y="1444260"/>
            <a:ext cx="8514142" cy="511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88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Should We Innovate?</a:t>
            </a:r>
          </a:p>
        </p:txBody>
      </p:sp>
      <p:sp>
        <p:nvSpPr>
          <p:cNvPr id="3" name="Content Placeholder 2"/>
          <p:cNvSpPr>
            <a:spLocks noGrp="1"/>
          </p:cNvSpPr>
          <p:nvPr>
            <p:ph idx="1"/>
          </p:nvPr>
        </p:nvSpPr>
        <p:spPr/>
        <p:txBody>
          <a:bodyPr>
            <a:normAutofit/>
          </a:bodyPr>
          <a:lstStyle/>
          <a:p>
            <a:r>
              <a:rPr lang="en-US" sz="2800" dirty="0"/>
              <a:t>True innovation cannot come from only one field of study.</a:t>
            </a:r>
          </a:p>
          <a:p>
            <a:r>
              <a:rPr lang="en-US" sz="2800" dirty="0"/>
              <a:t>Groundbreaking Innovation comes from “The Intersection” of multiple disciplines</a:t>
            </a:r>
          </a:p>
        </p:txBody>
      </p:sp>
      <p:pic>
        <p:nvPicPr>
          <p:cNvPr id="2050" name="Picture 2" descr="Image result for 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4129088"/>
            <a:ext cx="254317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0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834887"/>
            <a:ext cx="9289773" cy="845745"/>
          </a:xfrm>
        </p:spPr>
        <p:txBody>
          <a:bodyPr>
            <a:normAutofit fontScale="90000"/>
          </a:bodyPr>
          <a:lstStyle/>
          <a:p>
            <a:pPr algn="ctr"/>
            <a:r>
              <a:rPr lang="en-US" dirty="0"/>
              <a:t>Innovation comes from the Intersection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Frans Johansson describes “The Intersection” as the place where:</a:t>
            </a:r>
          </a:p>
          <a:p>
            <a:pPr lvl="1"/>
            <a:r>
              <a:rPr lang="en-US" sz="2400" dirty="0"/>
              <a:t>Different cultures, domains and disciplines connect</a:t>
            </a:r>
          </a:p>
          <a:p>
            <a:pPr lvl="1"/>
            <a:r>
              <a:rPr lang="en-US" sz="2400" dirty="0"/>
              <a:t>Established concepts clash and combine</a:t>
            </a:r>
          </a:p>
          <a:p>
            <a:pPr lvl="1"/>
            <a:r>
              <a:rPr lang="en-US" sz="2400" dirty="0"/>
              <a:t> through which groundbreaking new ideas are generated</a:t>
            </a:r>
            <a:r>
              <a:rPr lang="en-US" dirty="0"/>
              <a:t> </a:t>
            </a:r>
          </a:p>
          <a:p>
            <a:r>
              <a:rPr lang="en-US" sz="2400" dirty="0"/>
              <a:t>Stepping into the Intersection is known as the “Medici Effect”</a:t>
            </a:r>
          </a:p>
        </p:txBody>
      </p:sp>
      <p:pic>
        <p:nvPicPr>
          <p:cNvPr id="15362" name="Picture 2" descr="Image result for champions of innovation">
            <a:extLst>
              <a:ext uri="{FF2B5EF4-FFF2-40B4-BE49-F238E27FC236}">
                <a16:creationId xmlns:a16="http://schemas.microsoft.com/office/drawing/2014/main" id="{1D9584C7-3819-45C3-A510-9445554E9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538" y="26527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4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do we find Intersections?</a:t>
            </a:r>
          </a:p>
        </p:txBody>
      </p:sp>
      <p:sp>
        <p:nvSpPr>
          <p:cNvPr id="3" name="Content Placeholder 2"/>
          <p:cNvSpPr>
            <a:spLocks noGrp="1"/>
          </p:cNvSpPr>
          <p:nvPr>
            <p:ph idx="1"/>
          </p:nvPr>
        </p:nvSpPr>
        <p:spPr/>
        <p:txBody>
          <a:bodyPr/>
          <a:lstStyle/>
          <a:p>
            <a:r>
              <a:rPr lang="en-US" sz="2400" dirty="0"/>
              <a:t>We can find both within ourselves as well as within our teams. </a:t>
            </a:r>
          </a:p>
          <a:p>
            <a:r>
              <a:rPr lang="en-US" sz="2400" dirty="0"/>
              <a:t>Our fields of study are not just our careers, they are everything that we are involved in.</a:t>
            </a:r>
          </a:p>
          <a:p>
            <a:r>
              <a:rPr lang="en-US" sz="2400" dirty="0"/>
              <a:t>In today’s world of Agile, DevOps and distributed teams, we collaborate with colleagues from many different, often disparate areas of expertise.</a:t>
            </a:r>
          </a:p>
          <a:p>
            <a:r>
              <a:rPr lang="en-US" sz="2400" dirty="0"/>
              <a:t>This is a good thing!</a:t>
            </a:r>
          </a:p>
          <a:p>
            <a:endParaRPr lang="en-US" dirty="0"/>
          </a:p>
        </p:txBody>
      </p:sp>
      <p:pic>
        <p:nvPicPr>
          <p:cNvPr id="3074" name="Picture 2" descr="Image result for inter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266" y="4168775"/>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59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Own Intersection</a:t>
            </a:r>
          </a:p>
        </p:txBody>
      </p:sp>
      <p:sp>
        <p:nvSpPr>
          <p:cNvPr id="3" name="Content Placeholder 2"/>
          <p:cNvSpPr>
            <a:spLocks noGrp="1"/>
          </p:cNvSpPr>
          <p:nvPr>
            <p:ph idx="1"/>
          </p:nvPr>
        </p:nvSpPr>
        <p:spPr/>
        <p:txBody>
          <a:bodyPr>
            <a:normAutofit/>
          </a:bodyPr>
          <a:lstStyle/>
          <a:p>
            <a:r>
              <a:rPr lang="en-US" sz="2800" dirty="0"/>
              <a:t>I am a Software Tester</a:t>
            </a:r>
          </a:p>
          <a:p>
            <a:r>
              <a:rPr lang="en-US" sz="2800" dirty="0"/>
              <a:t>I am a Marathon Runner</a:t>
            </a:r>
          </a:p>
          <a:p>
            <a:r>
              <a:rPr lang="en-US" sz="2800" dirty="0"/>
              <a:t>I am a cat Mom</a:t>
            </a:r>
          </a:p>
          <a:p>
            <a:r>
              <a:rPr lang="en-US" sz="2800" dirty="0"/>
              <a:t>I am a fashion designer</a:t>
            </a:r>
          </a:p>
          <a:p>
            <a:pPr marL="0" indent="0">
              <a:buNone/>
            </a:pPr>
            <a:endParaRPr lang="en-US" sz="2800" dirty="0"/>
          </a:p>
          <a:p>
            <a:r>
              <a:rPr lang="en-US" sz="2800" dirty="0"/>
              <a:t>How many fields are you in?</a:t>
            </a:r>
          </a:p>
          <a:p>
            <a:pPr marL="0" indent="0">
              <a:buNone/>
            </a:pPr>
            <a:endParaRPr lang="en-US" dirty="0"/>
          </a:p>
        </p:txBody>
      </p:sp>
      <p:pic>
        <p:nvPicPr>
          <p:cNvPr id="5122" name="Picture 2" descr="Image result for field of green gr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713" y="3054350"/>
            <a:ext cx="4703264" cy="31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3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84313"/>
            <a:ext cx="9301011" cy="1139687"/>
          </a:xfrm>
        </p:spPr>
        <p:txBody>
          <a:bodyPr>
            <a:normAutofit/>
          </a:bodyPr>
          <a:lstStyle/>
          <a:p>
            <a:r>
              <a:rPr lang="en-US" sz="4000" dirty="0"/>
              <a:t>What are the Characteristics of  Innovators?</a:t>
            </a:r>
          </a:p>
        </p:txBody>
      </p:sp>
      <p:sp>
        <p:nvSpPr>
          <p:cNvPr id="3" name="Content Placeholder 2"/>
          <p:cNvSpPr>
            <a:spLocks noGrp="1"/>
          </p:cNvSpPr>
          <p:nvPr>
            <p:ph idx="1"/>
          </p:nvPr>
        </p:nvSpPr>
        <p:spPr>
          <a:xfrm>
            <a:off x="838200" y="1825625"/>
            <a:ext cx="10515600" cy="4351338"/>
          </a:xfrm>
        </p:spPr>
        <p:txBody>
          <a:bodyPr>
            <a:normAutofit/>
          </a:bodyPr>
          <a:lstStyle/>
          <a:p>
            <a:r>
              <a:rPr lang="en-US" sz="3200" dirty="0"/>
              <a:t>Innovators are:</a:t>
            </a:r>
          </a:p>
          <a:p>
            <a:pPr lvl="1"/>
            <a:r>
              <a:rPr lang="en-US" sz="3000" dirty="0"/>
              <a:t>Exposed to many disciplines and cultures</a:t>
            </a:r>
          </a:p>
          <a:p>
            <a:pPr lvl="1"/>
            <a:r>
              <a:rPr lang="en-US" sz="3000" dirty="0"/>
              <a:t>Curious and self-taught in many fields of study</a:t>
            </a:r>
          </a:p>
          <a:p>
            <a:r>
              <a:rPr lang="en-US" sz="3200" dirty="0"/>
              <a:t>Most Importantly, they have:</a:t>
            </a:r>
          </a:p>
          <a:p>
            <a:pPr lvl="1"/>
            <a:r>
              <a:rPr lang="en-US" sz="3200" b="1" i="1" dirty="0"/>
              <a:t>Low Associative Barriers</a:t>
            </a:r>
          </a:p>
          <a:p>
            <a:endParaRPr lang="en-US" dirty="0"/>
          </a:p>
        </p:txBody>
      </p:sp>
      <p:pic>
        <p:nvPicPr>
          <p:cNvPr id="18438" name="Picture 6" descr="Image result for images of associative barriers">
            <a:extLst>
              <a:ext uri="{FF2B5EF4-FFF2-40B4-BE49-F238E27FC236}">
                <a16:creationId xmlns:a16="http://schemas.microsoft.com/office/drawing/2014/main" id="{C71087C9-D686-4656-B265-308CD2027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3532188"/>
            <a:ext cx="3267075" cy="217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0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Finding the Intersection </a:t>
            </a:r>
          </a:p>
        </p:txBody>
      </p:sp>
      <p:sp>
        <p:nvSpPr>
          <p:cNvPr id="3" name="Content Placeholder 2"/>
          <p:cNvSpPr>
            <a:spLocks noGrp="1"/>
          </p:cNvSpPr>
          <p:nvPr>
            <p:ph idx="1"/>
          </p:nvPr>
        </p:nvSpPr>
        <p:spPr/>
        <p:txBody>
          <a:bodyPr>
            <a:normAutofit/>
          </a:bodyPr>
          <a:lstStyle/>
          <a:p>
            <a:pPr lvl="1"/>
            <a:r>
              <a:rPr lang="en-US" sz="3600" dirty="0"/>
              <a:t>It’s not just about putting together seemingly unrelated fields</a:t>
            </a:r>
          </a:p>
          <a:p>
            <a:pPr lvl="1"/>
            <a:r>
              <a:rPr lang="en-US" sz="3600" dirty="0"/>
              <a:t>It’s finding the relationships between them</a:t>
            </a:r>
          </a:p>
          <a:p>
            <a:pPr lvl="1"/>
            <a:r>
              <a:rPr lang="en-US" sz="3600" dirty="0"/>
              <a:t>And we find relationships by</a:t>
            </a:r>
          </a:p>
          <a:p>
            <a:pPr lvl="1"/>
            <a:r>
              <a:rPr lang="en-US" sz="3600" dirty="0"/>
              <a:t>Lowering Associative Barriers</a:t>
            </a:r>
          </a:p>
          <a:p>
            <a:endParaRPr lang="en-US" dirty="0"/>
          </a:p>
        </p:txBody>
      </p:sp>
      <p:pic>
        <p:nvPicPr>
          <p:cNvPr id="6146" name="Picture 2" descr="Image result for sawho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181" y="4311650"/>
            <a:ext cx="2328863"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78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associative barriers</a:t>
            </a:r>
            <a:br>
              <a:rPr lang="en-US" dirty="0"/>
            </a:br>
            <a:endParaRPr lang="en-US" dirty="0"/>
          </a:p>
        </p:txBody>
      </p:sp>
      <p:sp>
        <p:nvSpPr>
          <p:cNvPr id="3" name="Content Placeholder 2"/>
          <p:cNvSpPr>
            <a:spLocks noGrp="1"/>
          </p:cNvSpPr>
          <p:nvPr>
            <p:ph idx="1"/>
          </p:nvPr>
        </p:nvSpPr>
        <p:spPr/>
        <p:txBody>
          <a:bodyPr>
            <a:normAutofit/>
          </a:bodyPr>
          <a:lstStyle/>
          <a:p>
            <a:r>
              <a:rPr lang="en-US" sz="2400" dirty="0"/>
              <a:t>Our minds analyze problems by association</a:t>
            </a:r>
          </a:p>
          <a:p>
            <a:r>
              <a:rPr lang="en-US" sz="2400" dirty="0"/>
              <a:t>We solve problems based on past successful actions</a:t>
            </a:r>
          </a:p>
          <a:p>
            <a:r>
              <a:rPr lang="en-US" sz="2400" dirty="0"/>
              <a:t>Useful in most situations, however</a:t>
            </a:r>
          </a:p>
          <a:p>
            <a:r>
              <a:rPr lang="en-US" sz="2400" dirty="0"/>
              <a:t>Association doesn’t encourage different perspectives or exploring unrelated concepts</a:t>
            </a:r>
          </a:p>
          <a:p>
            <a:r>
              <a:rPr lang="en-US" sz="2400" b="1" i="1" dirty="0"/>
              <a:t>The more we associate, the less we create</a:t>
            </a:r>
          </a:p>
        </p:txBody>
      </p:sp>
    </p:spTree>
    <p:extLst>
      <p:ext uri="{BB962C8B-B14F-4D97-AF65-F5344CB8AC3E}">
        <p14:creationId xmlns:p14="http://schemas.microsoft.com/office/powerpoint/2010/main" val="2331138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Lowering Associative Barriers</a:t>
            </a:r>
          </a:p>
        </p:txBody>
      </p:sp>
      <p:sp>
        <p:nvSpPr>
          <p:cNvPr id="3" name="Content Placeholder 2"/>
          <p:cNvSpPr>
            <a:spLocks noGrp="1"/>
          </p:cNvSpPr>
          <p:nvPr>
            <p:ph idx="1"/>
          </p:nvPr>
        </p:nvSpPr>
        <p:spPr>
          <a:xfrm>
            <a:off x="1090708" y="2786380"/>
            <a:ext cx="8825659" cy="3416300"/>
          </a:xfrm>
        </p:spPr>
        <p:txBody>
          <a:bodyPr/>
          <a:lstStyle/>
          <a:p>
            <a:r>
              <a:rPr lang="en-US" sz="2800" dirty="0"/>
              <a:t>Be Aware of our Biases</a:t>
            </a:r>
          </a:p>
          <a:p>
            <a:r>
              <a:rPr lang="en-US" sz="2800" dirty="0"/>
              <a:t>Have a Growth Mindset</a:t>
            </a:r>
          </a:p>
          <a:p>
            <a:r>
              <a:rPr lang="en-US" sz="2800" dirty="0"/>
              <a:t>Think without Thinking</a:t>
            </a:r>
          </a:p>
          <a:p>
            <a:endParaRPr lang="en-US" dirty="0"/>
          </a:p>
          <a:p>
            <a:endParaRPr lang="en-US" dirty="0"/>
          </a:p>
          <a:p>
            <a:endParaRPr lang="en-US" dirty="0"/>
          </a:p>
        </p:txBody>
      </p:sp>
      <p:pic>
        <p:nvPicPr>
          <p:cNvPr id="7170" name="Picture 2" descr="Image result for horse jum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441" y="3027363"/>
            <a:ext cx="3863072" cy="315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92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How do Biases Support Associative Barriers</a:t>
            </a:r>
          </a:p>
        </p:txBody>
      </p:sp>
      <p:sp>
        <p:nvSpPr>
          <p:cNvPr id="3" name="Content Placeholder 2"/>
          <p:cNvSpPr>
            <a:spLocks noGrp="1"/>
          </p:cNvSpPr>
          <p:nvPr>
            <p:ph idx="1"/>
          </p:nvPr>
        </p:nvSpPr>
        <p:spPr/>
        <p:txBody>
          <a:bodyPr>
            <a:normAutofit/>
          </a:bodyPr>
          <a:lstStyle/>
          <a:p>
            <a:r>
              <a:rPr lang="en-US" sz="2800" dirty="0"/>
              <a:t>We maintain certain beliefs which may or may not be factually true</a:t>
            </a:r>
          </a:p>
          <a:p>
            <a:r>
              <a:rPr lang="en-US" sz="2800" dirty="0"/>
              <a:t>We may be predisposed to believe something that affects our work and our conclusions</a:t>
            </a:r>
          </a:p>
          <a:p>
            <a:r>
              <a:rPr lang="en-US" sz="2800" dirty="0"/>
              <a:t>Biases impact our ability both to analyze and to associate freely</a:t>
            </a:r>
          </a:p>
        </p:txBody>
      </p:sp>
      <p:pic>
        <p:nvPicPr>
          <p:cNvPr id="5" name="Picture 4">
            <a:extLst>
              <a:ext uri="{FF2B5EF4-FFF2-40B4-BE49-F238E27FC236}">
                <a16:creationId xmlns:a16="http://schemas.microsoft.com/office/drawing/2014/main" id="{AAD16DA9-6731-47BF-ADB8-491C0229DB3B}"/>
              </a:ext>
            </a:extLst>
          </p:cNvPr>
          <p:cNvPicPr>
            <a:picLocks noChangeAspect="1"/>
          </p:cNvPicPr>
          <p:nvPr/>
        </p:nvPicPr>
        <p:blipFill>
          <a:blip r:embed="rId2"/>
          <a:stretch>
            <a:fillRect/>
          </a:stretch>
        </p:blipFill>
        <p:spPr>
          <a:xfrm>
            <a:off x="8259003" y="4168775"/>
            <a:ext cx="2143125" cy="2143125"/>
          </a:xfrm>
          <a:prstGeom prst="rect">
            <a:avLst/>
          </a:prstGeom>
        </p:spPr>
      </p:pic>
    </p:spTree>
    <p:extLst>
      <p:ext uri="{BB962C8B-B14F-4D97-AF65-F5344CB8AC3E}">
        <p14:creationId xmlns:p14="http://schemas.microsoft.com/office/powerpoint/2010/main" val="3297564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Biases that Support Associative Barriers</a:t>
            </a:r>
          </a:p>
        </p:txBody>
      </p:sp>
      <p:sp>
        <p:nvSpPr>
          <p:cNvPr id="3" name="Content Placeholder 2"/>
          <p:cNvSpPr>
            <a:spLocks noGrp="1"/>
          </p:cNvSpPr>
          <p:nvPr>
            <p:ph idx="1"/>
          </p:nvPr>
        </p:nvSpPr>
        <p:spPr>
          <a:xfrm>
            <a:off x="838200" y="1793081"/>
            <a:ext cx="10515600" cy="4351338"/>
          </a:xfrm>
        </p:spPr>
        <p:txBody>
          <a:bodyPr>
            <a:normAutofit/>
          </a:bodyPr>
          <a:lstStyle/>
          <a:p>
            <a:pPr lvl="1"/>
            <a:r>
              <a:rPr lang="en-US" sz="2000" dirty="0"/>
              <a:t>Representativeness</a:t>
            </a:r>
          </a:p>
          <a:p>
            <a:pPr lvl="3"/>
            <a:r>
              <a:rPr lang="en-US" sz="2000" dirty="0"/>
              <a:t>People tend to make judgements about situations based on how similar the situation under consideration is to others with which they are familiar.</a:t>
            </a:r>
          </a:p>
          <a:p>
            <a:pPr lvl="1"/>
            <a:r>
              <a:rPr lang="en-US" sz="2000" dirty="0"/>
              <a:t>Confirmation Bias</a:t>
            </a:r>
          </a:p>
          <a:p>
            <a:pPr lvl="3"/>
            <a:r>
              <a:rPr lang="en-US" sz="2000" dirty="0"/>
              <a:t>People consider only the information which supports what they have decided is true.</a:t>
            </a:r>
          </a:p>
          <a:p>
            <a:pPr lvl="3"/>
            <a:endParaRPr lang="en-US" sz="1800" dirty="0"/>
          </a:p>
          <a:p>
            <a:endParaRPr lang="en-US" dirty="0"/>
          </a:p>
        </p:txBody>
      </p:sp>
      <p:pic>
        <p:nvPicPr>
          <p:cNvPr id="2050" name="Picture 2" descr="Image result for images for cognitive bias">
            <a:extLst>
              <a:ext uri="{FF2B5EF4-FFF2-40B4-BE49-F238E27FC236}">
                <a16:creationId xmlns:a16="http://schemas.microsoft.com/office/drawing/2014/main" id="{27CF3A0D-3F46-4006-BA4E-F9FCFB824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858" y="3731565"/>
            <a:ext cx="5361333" cy="293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0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6DCB-5431-47EA-9F0A-91FCF67121FF}"/>
              </a:ext>
            </a:extLst>
          </p:cNvPr>
          <p:cNvSpPr>
            <a:spLocks noGrp="1"/>
          </p:cNvSpPr>
          <p:nvPr>
            <p:ph type="title"/>
          </p:nvPr>
        </p:nvSpPr>
        <p:spPr/>
        <p:txBody>
          <a:bodyPr/>
          <a:lstStyle/>
          <a:p>
            <a:r>
              <a:rPr lang="en-US" dirty="0"/>
              <a:t>Testers are the Champions of Quality</a:t>
            </a:r>
          </a:p>
        </p:txBody>
      </p:sp>
      <p:sp>
        <p:nvSpPr>
          <p:cNvPr id="3" name="Content Placeholder 2">
            <a:extLst>
              <a:ext uri="{FF2B5EF4-FFF2-40B4-BE49-F238E27FC236}">
                <a16:creationId xmlns:a16="http://schemas.microsoft.com/office/drawing/2014/main" id="{DF3F7AE1-7BE2-47A0-B4A2-8BC2CA196965}"/>
              </a:ext>
            </a:extLst>
          </p:cNvPr>
          <p:cNvSpPr>
            <a:spLocks noGrp="1"/>
          </p:cNvSpPr>
          <p:nvPr>
            <p:ph idx="1"/>
          </p:nvPr>
        </p:nvSpPr>
        <p:spPr/>
        <p:txBody>
          <a:bodyPr/>
          <a:lstStyle/>
          <a:p>
            <a:r>
              <a:rPr lang="en-US" dirty="0"/>
              <a:t>Modern testers across all industries are challenged to champion quality in new and unique ways.</a:t>
            </a:r>
          </a:p>
          <a:p>
            <a:pPr marL="0" indent="0">
              <a:buNone/>
            </a:pPr>
            <a:r>
              <a:rPr lang="en-US" dirty="0"/>
              <a:t> </a:t>
            </a:r>
          </a:p>
          <a:p>
            <a:pPr lvl="1"/>
            <a:r>
              <a:rPr lang="en-US" dirty="0"/>
              <a:t>In Agile and DevOps, we must evangelize building quality in and use new test techniques to increase velocity and quality while streamlining processes. </a:t>
            </a:r>
          </a:p>
          <a:p>
            <a:pPr marL="457200" lvl="1" indent="0">
              <a:buNone/>
            </a:pPr>
            <a:r>
              <a:rPr lang="en-US" dirty="0"/>
              <a:t> </a:t>
            </a:r>
          </a:p>
          <a:p>
            <a:pPr lvl="1"/>
            <a:r>
              <a:rPr lang="en-US" dirty="0"/>
              <a:t>As champions of the customer and guardians of our organizations’ digital reputations, we are uniquely positioned to enable digital transformations by transforming our test processes to be customer centric and focused on delivering business value.</a:t>
            </a:r>
          </a:p>
        </p:txBody>
      </p:sp>
    </p:spTree>
    <p:extLst>
      <p:ext uri="{BB962C8B-B14F-4D97-AF65-F5344CB8AC3E}">
        <p14:creationId xmlns:p14="http://schemas.microsoft.com/office/powerpoint/2010/main" val="2706176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Biases that Support Associative Barriers</a:t>
            </a:r>
          </a:p>
        </p:txBody>
      </p:sp>
      <p:sp>
        <p:nvSpPr>
          <p:cNvPr id="3" name="Content Placeholder 2"/>
          <p:cNvSpPr>
            <a:spLocks noGrp="1"/>
          </p:cNvSpPr>
          <p:nvPr>
            <p:ph idx="1"/>
          </p:nvPr>
        </p:nvSpPr>
        <p:spPr>
          <a:xfrm>
            <a:off x="838200" y="1690688"/>
            <a:ext cx="10515600" cy="4351338"/>
          </a:xfrm>
        </p:spPr>
        <p:txBody>
          <a:bodyPr/>
          <a:lstStyle/>
          <a:p>
            <a:r>
              <a:rPr lang="en-US" sz="2400" dirty="0"/>
              <a:t>Congruence</a:t>
            </a:r>
          </a:p>
          <a:p>
            <a:pPr lvl="1"/>
            <a:r>
              <a:rPr lang="en-US" sz="2000" dirty="0"/>
              <a:t>The tendency of experimenters to plan and execute tests on just their own hypotheses without considering alternative hypotheses.</a:t>
            </a:r>
          </a:p>
          <a:p>
            <a:r>
              <a:rPr lang="en-US" sz="2400" dirty="0"/>
              <a:t>Framing</a:t>
            </a:r>
          </a:p>
          <a:p>
            <a:pPr lvl="1"/>
            <a:r>
              <a:rPr lang="en-US" sz="2000" dirty="0"/>
              <a:t>People react differently to choice depending upon how the information was presented.  People avoid risk when a positive frame is presented and take risk when a negative frame is presented.</a:t>
            </a:r>
          </a:p>
          <a:p>
            <a:endParaRPr lang="en-US" dirty="0"/>
          </a:p>
          <a:p>
            <a:endParaRPr lang="en-US" dirty="0"/>
          </a:p>
        </p:txBody>
      </p:sp>
      <p:pic>
        <p:nvPicPr>
          <p:cNvPr id="3080" name="Picture 8" descr="Image result for images for framing bias">
            <a:extLst>
              <a:ext uri="{FF2B5EF4-FFF2-40B4-BE49-F238E27FC236}">
                <a16:creationId xmlns:a16="http://schemas.microsoft.com/office/drawing/2014/main" id="{3D5D3CAE-DBD0-424B-8DB3-213AABC1B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495" y="4141996"/>
            <a:ext cx="39624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08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mindset?</a:t>
            </a:r>
          </a:p>
        </p:txBody>
      </p:sp>
      <p:sp>
        <p:nvSpPr>
          <p:cNvPr id="3" name="Content Placeholder 2"/>
          <p:cNvSpPr>
            <a:spLocks noGrp="1"/>
          </p:cNvSpPr>
          <p:nvPr>
            <p:ph idx="1"/>
          </p:nvPr>
        </p:nvSpPr>
        <p:spPr/>
        <p:txBody>
          <a:bodyPr>
            <a:normAutofit/>
          </a:bodyPr>
          <a:lstStyle/>
          <a:p>
            <a:r>
              <a:rPr lang="en-US" sz="3200" dirty="0"/>
              <a:t>Developed by psychologist Carol </a:t>
            </a:r>
            <a:r>
              <a:rPr lang="en-US" sz="3200" dirty="0" err="1"/>
              <a:t>Dweck</a:t>
            </a:r>
            <a:endParaRPr lang="en-US" sz="3200" dirty="0"/>
          </a:p>
          <a:p>
            <a:pPr marL="0" indent="0">
              <a:buNone/>
            </a:pPr>
            <a:endParaRPr lang="en-US" sz="3200" dirty="0"/>
          </a:p>
          <a:p>
            <a:r>
              <a:rPr lang="en-US" sz="3200" dirty="0"/>
              <a:t>How we mentally approach life and its challenges</a:t>
            </a:r>
          </a:p>
          <a:p>
            <a:pPr lvl="1"/>
            <a:r>
              <a:rPr lang="en-US" sz="2800" dirty="0"/>
              <a:t>Why brains and talent don’t bring success</a:t>
            </a:r>
          </a:p>
          <a:p>
            <a:pPr lvl="1"/>
            <a:r>
              <a:rPr lang="en-US" sz="2800" dirty="0"/>
              <a:t>How they can stand in the way of it</a:t>
            </a:r>
          </a:p>
          <a:p>
            <a:pPr lvl="1"/>
            <a:r>
              <a:rPr lang="en-US" sz="2800" dirty="0"/>
              <a:t>Why praising brains and talent doesn’t foster self-esteem and accomplishment, but jeopardizes them</a:t>
            </a:r>
          </a:p>
        </p:txBody>
      </p:sp>
      <p:pic>
        <p:nvPicPr>
          <p:cNvPr id="9218" name="Picture 2" descr="Image result for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262" y="280035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884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Characteristics of a fixed mindset</a:t>
            </a:r>
          </a:p>
        </p:txBody>
      </p:sp>
      <p:sp>
        <p:nvSpPr>
          <p:cNvPr id="3" name="Content Placeholder 2"/>
          <p:cNvSpPr>
            <a:spLocks noGrp="1"/>
          </p:cNvSpPr>
          <p:nvPr>
            <p:ph idx="1"/>
          </p:nvPr>
        </p:nvSpPr>
        <p:spPr/>
        <p:txBody>
          <a:bodyPr/>
          <a:lstStyle/>
          <a:p>
            <a:r>
              <a:rPr lang="en-US" dirty="0"/>
              <a:t>We are either smart or dumb</a:t>
            </a:r>
          </a:p>
          <a:p>
            <a:r>
              <a:rPr lang="en-US" dirty="0"/>
              <a:t>We have to continually prove ourselves</a:t>
            </a:r>
          </a:p>
          <a:p>
            <a:r>
              <a:rPr lang="en-US" dirty="0"/>
              <a:t>Failure is a personal reflection on our intelligence</a:t>
            </a:r>
          </a:p>
        </p:txBody>
      </p:sp>
      <p:pic>
        <p:nvPicPr>
          <p:cNvPr id="5" name="Picture 2" descr="https://encrypted-tbn0.gstatic.com/images?q=tbn:ANd9GcS_emnpK5BgM4srZiiu7ZavJU8uKdGvaYOFG_b_HFtg5t5jPnByU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430" y="3935234"/>
            <a:ext cx="5416236" cy="270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3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Characteristics of a growth mindset</a:t>
            </a:r>
          </a:p>
        </p:txBody>
      </p:sp>
      <p:sp>
        <p:nvSpPr>
          <p:cNvPr id="3" name="Content Placeholder 2"/>
          <p:cNvSpPr>
            <a:spLocks noGrp="1"/>
          </p:cNvSpPr>
          <p:nvPr>
            <p:ph idx="1"/>
          </p:nvPr>
        </p:nvSpPr>
        <p:spPr>
          <a:xfrm>
            <a:off x="838200" y="2236763"/>
            <a:ext cx="10515600" cy="1266291"/>
          </a:xfrm>
        </p:spPr>
        <p:txBody>
          <a:bodyPr>
            <a:noAutofit/>
          </a:bodyPr>
          <a:lstStyle/>
          <a:p>
            <a:r>
              <a:rPr lang="en-US" sz="2800" dirty="0"/>
              <a:t>We can work to improve our intelligence and abilities</a:t>
            </a:r>
          </a:p>
          <a:p>
            <a:r>
              <a:rPr lang="en-US" sz="2800" dirty="0"/>
              <a:t>What we have now is only a starting point</a:t>
            </a:r>
          </a:p>
          <a:p>
            <a:r>
              <a:rPr lang="en-US" sz="2800" dirty="0"/>
              <a:t>We accept failure as a learning process</a:t>
            </a:r>
          </a:p>
        </p:txBody>
      </p:sp>
      <p:pic>
        <p:nvPicPr>
          <p:cNvPr id="5" name="Picture 2" descr="http://positivepsychologynews.com/ppnd_wp/wp-content/uploads/2009/04/happy-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816" y="4011968"/>
            <a:ext cx="3885369" cy="284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28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Think without Thinking</a:t>
            </a:r>
          </a:p>
        </p:txBody>
      </p:sp>
      <p:sp>
        <p:nvSpPr>
          <p:cNvPr id="3" name="Content Placeholder 2"/>
          <p:cNvSpPr>
            <a:spLocks noGrp="1"/>
          </p:cNvSpPr>
          <p:nvPr>
            <p:ph idx="1"/>
          </p:nvPr>
        </p:nvSpPr>
        <p:spPr>
          <a:xfrm>
            <a:off x="1154954" y="1905000"/>
            <a:ext cx="8825659" cy="4199206"/>
          </a:xfrm>
        </p:spPr>
        <p:txBody>
          <a:bodyPr>
            <a:normAutofit/>
          </a:bodyPr>
          <a:lstStyle/>
          <a:p>
            <a:r>
              <a:rPr lang="en-US" sz="2400" dirty="0"/>
              <a:t>Our Adaptive Unconscious</a:t>
            </a:r>
          </a:p>
          <a:p>
            <a:pPr lvl="1"/>
            <a:r>
              <a:rPr lang="en-US" sz="2400" dirty="0"/>
              <a:t>Mental processes that work quickly with little information</a:t>
            </a:r>
          </a:p>
          <a:p>
            <a:pPr lvl="1"/>
            <a:r>
              <a:rPr lang="en-US" sz="2400" dirty="0"/>
              <a:t>There are positives and negatives to this</a:t>
            </a:r>
          </a:p>
          <a:p>
            <a:pPr lvl="1"/>
            <a:r>
              <a:rPr lang="en-US" sz="2400" dirty="0"/>
              <a:t>Malcolm Gladwell terms this “Thin-Slicing”</a:t>
            </a:r>
          </a:p>
          <a:p>
            <a:r>
              <a:rPr lang="en-US" sz="2400" dirty="0"/>
              <a:t>By allowing ourselves to make quick assessments about ideas without association to other ideas</a:t>
            </a:r>
          </a:p>
        </p:txBody>
      </p:sp>
      <p:pic>
        <p:nvPicPr>
          <p:cNvPr id="17410" name="Picture 2" descr="Image result for adaptive unconscious">
            <a:extLst>
              <a:ext uri="{FF2B5EF4-FFF2-40B4-BE49-F238E27FC236}">
                <a16:creationId xmlns:a16="http://schemas.microsoft.com/office/drawing/2014/main" id="{C99EAC19-FD53-455F-A557-5DCE2B23C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4143910"/>
            <a:ext cx="3667125" cy="244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65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5617"/>
            <a:ext cx="8761413" cy="965015"/>
          </a:xfrm>
        </p:spPr>
        <p:txBody>
          <a:bodyPr>
            <a:normAutofit fontScale="90000"/>
          </a:bodyPr>
          <a:lstStyle/>
          <a:p>
            <a:pPr algn="ctr"/>
            <a:r>
              <a:rPr lang="en-US" dirty="0"/>
              <a:t>A Team’s Intersection</a:t>
            </a:r>
            <a:br>
              <a:rPr lang="en-US" dirty="0"/>
            </a:br>
            <a:endParaRPr lang="en-US" dirty="0"/>
          </a:p>
        </p:txBody>
      </p:sp>
      <p:sp>
        <p:nvSpPr>
          <p:cNvPr id="3" name="Content Placeholder 2"/>
          <p:cNvSpPr>
            <a:spLocks noGrp="1"/>
          </p:cNvSpPr>
          <p:nvPr>
            <p:ph idx="1"/>
          </p:nvPr>
        </p:nvSpPr>
        <p:spPr/>
        <p:txBody>
          <a:bodyPr>
            <a:normAutofit/>
          </a:bodyPr>
          <a:lstStyle/>
          <a:p>
            <a:r>
              <a:rPr lang="en-US" sz="2400" dirty="0"/>
              <a:t>The Honey Pot Story</a:t>
            </a:r>
          </a:p>
        </p:txBody>
      </p:sp>
      <p:pic>
        <p:nvPicPr>
          <p:cNvPr id="1026" name="Picture 2" descr="Image result for images of helicopters and power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2" y="2917295"/>
            <a:ext cx="6083862" cy="342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50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8E11-CB9B-4DB6-A531-6165792D6013}"/>
              </a:ext>
            </a:extLst>
          </p:cNvPr>
          <p:cNvSpPr>
            <a:spLocks noGrp="1"/>
          </p:cNvSpPr>
          <p:nvPr>
            <p:ph type="title"/>
          </p:nvPr>
        </p:nvSpPr>
        <p:spPr/>
        <p:txBody>
          <a:bodyPr/>
          <a:lstStyle/>
          <a:p>
            <a:r>
              <a:rPr lang="en-US" dirty="0"/>
              <a:t>Testers….We are the Champions</a:t>
            </a:r>
          </a:p>
        </p:txBody>
      </p:sp>
      <p:sp>
        <p:nvSpPr>
          <p:cNvPr id="3" name="Content Placeholder 2">
            <a:extLst>
              <a:ext uri="{FF2B5EF4-FFF2-40B4-BE49-F238E27FC236}">
                <a16:creationId xmlns:a16="http://schemas.microsoft.com/office/drawing/2014/main" id="{7FF1B067-94F2-47A3-904C-3538942F4A1B}"/>
              </a:ext>
            </a:extLst>
          </p:cNvPr>
          <p:cNvSpPr>
            <a:spLocks noGrp="1"/>
          </p:cNvSpPr>
          <p:nvPr>
            <p:ph sz="half" idx="1"/>
          </p:nvPr>
        </p:nvSpPr>
        <p:spPr/>
        <p:txBody>
          <a:bodyPr/>
          <a:lstStyle/>
          <a:p>
            <a:r>
              <a:rPr lang="en-US" dirty="0"/>
              <a:t>Testers Champion the Quality Process Through:</a:t>
            </a:r>
          </a:p>
          <a:p>
            <a:pPr lvl="1"/>
            <a:r>
              <a:rPr lang="en-US" dirty="0"/>
              <a:t>Communication</a:t>
            </a:r>
          </a:p>
          <a:p>
            <a:pPr lvl="1"/>
            <a:r>
              <a:rPr lang="en-US" dirty="0"/>
              <a:t>Collaboration</a:t>
            </a:r>
          </a:p>
          <a:p>
            <a:pPr lvl="1"/>
            <a:r>
              <a:rPr lang="en-US" dirty="0"/>
              <a:t>Creativity Driving Innovation</a:t>
            </a:r>
          </a:p>
        </p:txBody>
      </p:sp>
      <p:pic>
        <p:nvPicPr>
          <p:cNvPr id="16390" name="Picture 6" descr="Image result for champions of quality">
            <a:extLst>
              <a:ext uri="{FF2B5EF4-FFF2-40B4-BE49-F238E27FC236}">
                <a16:creationId xmlns:a16="http://schemas.microsoft.com/office/drawing/2014/main" id="{1ABD67D5-C4EA-47DD-8A2D-C0D7039E194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86734" y="1957389"/>
            <a:ext cx="3486796" cy="34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Step Into The Intersection</a:t>
            </a:r>
          </a:p>
        </p:txBody>
      </p:sp>
      <p:sp>
        <p:nvSpPr>
          <p:cNvPr id="3" name="Content Placeholder 2"/>
          <p:cNvSpPr>
            <a:spLocks noGrp="1"/>
          </p:cNvSpPr>
          <p:nvPr>
            <p:ph idx="1"/>
          </p:nvPr>
        </p:nvSpPr>
        <p:spPr/>
        <p:txBody>
          <a:bodyPr/>
          <a:lstStyle/>
          <a:p>
            <a:r>
              <a:rPr lang="en-US" sz="2400" dirty="0"/>
              <a:t>At your lunch table</a:t>
            </a:r>
          </a:p>
          <a:p>
            <a:pPr lvl="1"/>
            <a:r>
              <a:rPr lang="en-US" sz="2000" dirty="0"/>
              <a:t>Ask each person what fields they are in both professionally and personally</a:t>
            </a:r>
          </a:p>
          <a:p>
            <a:pPr lvl="1"/>
            <a:r>
              <a:rPr lang="en-US" sz="2000" dirty="0"/>
              <a:t>Find the intersections</a:t>
            </a:r>
          </a:p>
          <a:p>
            <a:pPr lvl="1"/>
            <a:endParaRPr lang="en-US" dirty="0"/>
          </a:p>
        </p:txBody>
      </p:sp>
      <p:pic>
        <p:nvPicPr>
          <p:cNvPr id="12290" name="Picture 2" descr="Image result for group lu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346" y="3455608"/>
            <a:ext cx="4000267" cy="32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6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References</a:t>
            </a:r>
          </a:p>
        </p:txBody>
      </p:sp>
      <p:sp>
        <p:nvSpPr>
          <p:cNvPr id="4" name="Rectangle 3"/>
          <p:cNvSpPr/>
          <p:nvPr/>
        </p:nvSpPr>
        <p:spPr>
          <a:xfrm>
            <a:off x="797900" y="2597417"/>
            <a:ext cx="10499384" cy="3046988"/>
          </a:xfrm>
          <a:prstGeom prst="rect">
            <a:avLst/>
          </a:prstGeom>
        </p:spPr>
        <p:txBody>
          <a:bodyPr wrap="square">
            <a:spAutoFit/>
          </a:bodyPr>
          <a:lstStyle/>
          <a:p>
            <a:pPr marL="457189" indent="-457189">
              <a:buFont typeface="Arial" panose="020B0604020202020204" pitchFamily="34" charset="0"/>
              <a:buChar char="•"/>
            </a:pPr>
            <a:r>
              <a:rPr lang="en-US" sz="2400" dirty="0">
                <a:latin typeface="+mj-lt"/>
              </a:rPr>
              <a:t>The Medici Effect: Breakthrough Insights at the Intersection of Ideas, Concepts, and Cultures, by Frans Johansson</a:t>
            </a:r>
          </a:p>
          <a:p>
            <a:pPr marL="457189" indent="-457189">
              <a:buFont typeface="Arial" panose="020B0604020202020204" pitchFamily="34" charset="0"/>
              <a:buChar char="•"/>
            </a:pPr>
            <a:r>
              <a:rPr lang="en-US" sz="2400" dirty="0">
                <a:latin typeface="+mj-lt"/>
              </a:rPr>
              <a:t>Thinking, Fast and Slow, by Daniel </a:t>
            </a:r>
            <a:r>
              <a:rPr lang="en-US" sz="2400" dirty="0" err="1">
                <a:latin typeface="+mj-lt"/>
              </a:rPr>
              <a:t>Kahneman</a:t>
            </a:r>
            <a:endParaRPr lang="en-US" sz="2400" dirty="0">
              <a:latin typeface="+mj-lt"/>
            </a:endParaRPr>
          </a:p>
          <a:p>
            <a:pPr marL="457189" indent="-457189">
              <a:buFont typeface="Arial" panose="020B0604020202020204" pitchFamily="34" charset="0"/>
              <a:buChar char="•"/>
            </a:pPr>
            <a:r>
              <a:rPr lang="en-US" sz="2400" dirty="0">
                <a:latin typeface="+mj-lt"/>
              </a:rPr>
              <a:t>Blink: The Power of Thinking without Thinking, by </a:t>
            </a:r>
            <a:br>
              <a:rPr lang="en-US" sz="2400" dirty="0">
                <a:latin typeface="+mj-lt"/>
              </a:rPr>
            </a:br>
            <a:r>
              <a:rPr lang="en-US" sz="2400" dirty="0">
                <a:latin typeface="+mj-lt"/>
              </a:rPr>
              <a:t>Malcolm Gladwell</a:t>
            </a:r>
          </a:p>
          <a:p>
            <a:pPr marL="457189" indent="-457189">
              <a:buFont typeface="Arial" panose="020B0604020202020204" pitchFamily="34" charset="0"/>
              <a:buChar char="•"/>
            </a:pPr>
            <a:r>
              <a:rPr lang="en-US" sz="2400" dirty="0">
                <a:latin typeface="+mj-lt"/>
              </a:rPr>
              <a:t>Reclaiming Conversation: The Power of Talk in the </a:t>
            </a:r>
            <a:br>
              <a:rPr lang="en-US" sz="2400" dirty="0">
                <a:latin typeface="+mj-lt"/>
              </a:rPr>
            </a:br>
            <a:r>
              <a:rPr lang="en-US" sz="2400" dirty="0">
                <a:latin typeface="+mj-lt"/>
              </a:rPr>
              <a:t>Digital Age, by Sherry Turkle</a:t>
            </a:r>
          </a:p>
          <a:p>
            <a:pPr marL="457189" indent="-457189">
              <a:buFont typeface="Arial" panose="020B0604020202020204" pitchFamily="34" charset="0"/>
              <a:buChar char="•"/>
            </a:pPr>
            <a:r>
              <a:rPr lang="en-US" sz="2400" dirty="0">
                <a:latin typeface="+mj-lt"/>
              </a:rPr>
              <a:t>Mindset: The New Psychology of Success by Carol S. </a:t>
            </a:r>
            <a:r>
              <a:rPr lang="en-US" sz="2400" dirty="0" err="1">
                <a:latin typeface="+mj-lt"/>
              </a:rPr>
              <a:t>Dweck</a:t>
            </a:r>
            <a:endParaRPr lang="en-US" sz="2400" dirty="0">
              <a:latin typeface="+mj-lt"/>
            </a:endParaRPr>
          </a:p>
        </p:txBody>
      </p:sp>
    </p:spTree>
    <p:extLst>
      <p:ext uri="{BB962C8B-B14F-4D97-AF65-F5344CB8AC3E}">
        <p14:creationId xmlns:p14="http://schemas.microsoft.com/office/powerpoint/2010/main" val="38646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789E-D552-495E-A311-7696B0CADAA8}"/>
              </a:ext>
            </a:extLst>
          </p:cNvPr>
          <p:cNvSpPr>
            <a:spLocks noGrp="1"/>
          </p:cNvSpPr>
          <p:nvPr>
            <p:ph type="title"/>
          </p:nvPr>
        </p:nvSpPr>
        <p:spPr/>
        <p:txBody>
          <a:bodyPr/>
          <a:lstStyle/>
          <a:p>
            <a:r>
              <a:rPr lang="en-US" dirty="0"/>
              <a:t>Quality Requires Innovation</a:t>
            </a:r>
          </a:p>
        </p:txBody>
      </p:sp>
      <p:sp>
        <p:nvSpPr>
          <p:cNvPr id="3" name="Content Placeholder 2">
            <a:extLst>
              <a:ext uri="{FF2B5EF4-FFF2-40B4-BE49-F238E27FC236}">
                <a16:creationId xmlns:a16="http://schemas.microsoft.com/office/drawing/2014/main" id="{7D4DB3ED-7292-4409-8300-EC663319C5FF}"/>
              </a:ext>
            </a:extLst>
          </p:cNvPr>
          <p:cNvSpPr>
            <a:spLocks noGrp="1"/>
          </p:cNvSpPr>
          <p:nvPr>
            <p:ph idx="1"/>
          </p:nvPr>
        </p:nvSpPr>
        <p:spPr/>
        <p:txBody>
          <a:bodyPr/>
          <a:lstStyle/>
          <a:p>
            <a:r>
              <a:rPr lang="en-US" dirty="0"/>
              <a:t>Testers must innovate; quality assurance and testing in these methodologies is no longer business as usual. </a:t>
            </a:r>
          </a:p>
          <a:p>
            <a:r>
              <a:rPr lang="en-US" dirty="0"/>
              <a:t>Building upon and extending our current skills, techniques, approaches and methodologies will not meet the challenge.   </a:t>
            </a:r>
          </a:p>
          <a:p>
            <a:r>
              <a:rPr lang="en-US" dirty="0"/>
              <a:t>True innovation doesn’t happen in a vacuum; it almost always requires the intersection of seemingly disparate fields.</a:t>
            </a:r>
          </a:p>
        </p:txBody>
      </p:sp>
      <p:pic>
        <p:nvPicPr>
          <p:cNvPr id="1026" name="Picture 2" descr="Image result for image for innovation">
            <a:extLst>
              <a:ext uri="{FF2B5EF4-FFF2-40B4-BE49-F238E27FC236}">
                <a16:creationId xmlns:a16="http://schemas.microsoft.com/office/drawing/2014/main" id="{B12524F8-A6EF-4842-93F4-5C3E5598A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4" y="4781854"/>
            <a:ext cx="4664765" cy="171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1F30-CDB9-4877-910D-171FB92E3ABE}"/>
              </a:ext>
            </a:extLst>
          </p:cNvPr>
          <p:cNvSpPr>
            <a:spLocks noGrp="1"/>
          </p:cNvSpPr>
          <p:nvPr>
            <p:ph type="title"/>
          </p:nvPr>
        </p:nvSpPr>
        <p:spPr/>
        <p:txBody>
          <a:bodyPr/>
          <a:lstStyle/>
          <a:p>
            <a:r>
              <a:rPr lang="en-US" dirty="0"/>
              <a:t>The Skills of Innovation</a:t>
            </a:r>
          </a:p>
        </p:txBody>
      </p:sp>
      <p:sp>
        <p:nvSpPr>
          <p:cNvPr id="3" name="Content Placeholder 2">
            <a:extLst>
              <a:ext uri="{FF2B5EF4-FFF2-40B4-BE49-F238E27FC236}">
                <a16:creationId xmlns:a16="http://schemas.microsoft.com/office/drawing/2014/main" id="{E2D447CE-7678-430D-B21D-C5ADC2DE7820}"/>
              </a:ext>
            </a:extLst>
          </p:cNvPr>
          <p:cNvSpPr>
            <a:spLocks noGrp="1"/>
          </p:cNvSpPr>
          <p:nvPr>
            <p:ph idx="1"/>
          </p:nvPr>
        </p:nvSpPr>
        <p:spPr/>
        <p:txBody>
          <a:bodyPr>
            <a:normAutofit/>
          </a:bodyPr>
          <a:lstStyle/>
          <a:p>
            <a:pPr algn="ctr"/>
            <a:r>
              <a:rPr lang="en-US" sz="3600" dirty="0"/>
              <a:t>Communication</a:t>
            </a:r>
          </a:p>
          <a:p>
            <a:pPr algn="ctr"/>
            <a:r>
              <a:rPr lang="en-US" sz="3600" dirty="0"/>
              <a:t>Collaboration</a:t>
            </a:r>
          </a:p>
          <a:p>
            <a:pPr algn="ctr"/>
            <a:r>
              <a:rPr lang="en-US" sz="3600" dirty="0"/>
              <a:t>Creativity</a:t>
            </a:r>
          </a:p>
        </p:txBody>
      </p:sp>
      <p:pic>
        <p:nvPicPr>
          <p:cNvPr id="2050" name="Picture 2" descr="Image result for innovation">
            <a:extLst>
              <a:ext uri="{FF2B5EF4-FFF2-40B4-BE49-F238E27FC236}">
                <a16:creationId xmlns:a16="http://schemas.microsoft.com/office/drawing/2014/main" id="{3F52994B-EA77-47B4-BC85-DF8F964CC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733" y="3790634"/>
            <a:ext cx="5094117" cy="252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97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E2DD-6815-4F3F-9015-0907202D5034}"/>
              </a:ext>
            </a:extLst>
          </p:cNvPr>
          <p:cNvSpPr>
            <a:spLocks noGrp="1"/>
          </p:cNvSpPr>
          <p:nvPr>
            <p:ph type="title"/>
          </p:nvPr>
        </p:nvSpPr>
        <p:spPr/>
        <p:txBody>
          <a:bodyPr/>
          <a:lstStyle/>
          <a:p>
            <a:pPr algn="ctr"/>
            <a:r>
              <a:rPr lang="en-US" dirty="0"/>
              <a:t>Testers Champion Communication</a:t>
            </a:r>
          </a:p>
        </p:txBody>
      </p:sp>
      <p:pic>
        <p:nvPicPr>
          <p:cNvPr id="3074" name="Picture 2" descr="Image result for images of communication">
            <a:extLst>
              <a:ext uri="{FF2B5EF4-FFF2-40B4-BE49-F238E27FC236}">
                <a16:creationId xmlns:a16="http://schemas.microsoft.com/office/drawing/2014/main" id="{6659A0D9-1490-4CC2-8D47-00CF22F64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3290" y="1690688"/>
            <a:ext cx="3299460" cy="329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6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AB9F-10D2-4DDE-9072-66BD879C9B2C}"/>
              </a:ext>
            </a:extLst>
          </p:cNvPr>
          <p:cNvSpPr>
            <a:spLocks noGrp="1"/>
          </p:cNvSpPr>
          <p:nvPr>
            <p:ph type="title"/>
          </p:nvPr>
        </p:nvSpPr>
        <p:spPr/>
        <p:txBody>
          <a:bodyPr/>
          <a:lstStyle/>
          <a:p>
            <a:pPr algn="ctr"/>
            <a:r>
              <a:rPr lang="en-US" dirty="0"/>
              <a:t>Communication is Hard!</a:t>
            </a:r>
          </a:p>
        </p:txBody>
      </p:sp>
      <p:sp>
        <p:nvSpPr>
          <p:cNvPr id="3" name="Content Placeholder 2">
            <a:extLst>
              <a:ext uri="{FF2B5EF4-FFF2-40B4-BE49-F238E27FC236}">
                <a16:creationId xmlns:a16="http://schemas.microsoft.com/office/drawing/2014/main" id="{46558B33-B9E5-47D1-851A-D26088D759D4}"/>
              </a:ext>
            </a:extLst>
          </p:cNvPr>
          <p:cNvSpPr>
            <a:spLocks noGrp="1"/>
          </p:cNvSpPr>
          <p:nvPr>
            <p:ph idx="1"/>
          </p:nvPr>
        </p:nvSpPr>
        <p:spPr/>
        <p:txBody>
          <a:bodyPr/>
          <a:lstStyle/>
          <a:p>
            <a:pPr marL="0" indent="0">
              <a:buNone/>
            </a:pPr>
            <a:r>
              <a:rPr lang="en-US" dirty="0"/>
              <a:t>Multitasking</a:t>
            </a:r>
          </a:p>
          <a:p>
            <a:endParaRPr lang="en-US" dirty="0"/>
          </a:p>
        </p:txBody>
      </p:sp>
      <p:pic>
        <p:nvPicPr>
          <p:cNvPr id="6" name="Picture 5">
            <a:extLst>
              <a:ext uri="{FF2B5EF4-FFF2-40B4-BE49-F238E27FC236}">
                <a16:creationId xmlns:a16="http://schemas.microsoft.com/office/drawing/2014/main" id="{6527F814-D291-4FC5-8C58-4C6CA9D11059}"/>
              </a:ext>
            </a:extLst>
          </p:cNvPr>
          <p:cNvPicPr>
            <a:picLocks noChangeAspect="1"/>
          </p:cNvPicPr>
          <p:nvPr/>
        </p:nvPicPr>
        <p:blipFill>
          <a:blip r:embed="rId2"/>
          <a:stretch>
            <a:fillRect/>
          </a:stretch>
        </p:blipFill>
        <p:spPr>
          <a:xfrm>
            <a:off x="3448050" y="1690688"/>
            <a:ext cx="6772275" cy="4808315"/>
          </a:xfrm>
          <a:prstGeom prst="rect">
            <a:avLst/>
          </a:prstGeom>
        </p:spPr>
      </p:pic>
    </p:spTree>
    <p:extLst>
      <p:ext uri="{BB962C8B-B14F-4D97-AF65-F5344CB8AC3E}">
        <p14:creationId xmlns:p14="http://schemas.microsoft.com/office/powerpoint/2010/main" val="425942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A581-1B3C-4D38-8FA6-5EC41251B27B}"/>
              </a:ext>
            </a:extLst>
          </p:cNvPr>
          <p:cNvSpPr>
            <a:spLocks noGrp="1"/>
          </p:cNvSpPr>
          <p:nvPr>
            <p:ph type="title"/>
          </p:nvPr>
        </p:nvSpPr>
        <p:spPr/>
        <p:txBody>
          <a:bodyPr/>
          <a:lstStyle/>
          <a:p>
            <a:pPr algn="ctr"/>
            <a:r>
              <a:rPr lang="en-US" dirty="0"/>
              <a:t>Communication is Hard!</a:t>
            </a:r>
          </a:p>
        </p:txBody>
      </p:sp>
      <p:sp>
        <p:nvSpPr>
          <p:cNvPr id="3" name="Content Placeholder 2">
            <a:extLst>
              <a:ext uri="{FF2B5EF4-FFF2-40B4-BE49-F238E27FC236}">
                <a16:creationId xmlns:a16="http://schemas.microsoft.com/office/drawing/2014/main" id="{A1E4B957-A32C-4C21-8908-4F2DCBBDC389}"/>
              </a:ext>
            </a:extLst>
          </p:cNvPr>
          <p:cNvSpPr>
            <a:spLocks noGrp="1"/>
          </p:cNvSpPr>
          <p:nvPr>
            <p:ph idx="1"/>
          </p:nvPr>
        </p:nvSpPr>
        <p:spPr>
          <a:xfrm>
            <a:off x="533400" y="1833563"/>
            <a:ext cx="10515600" cy="4351338"/>
          </a:xfrm>
        </p:spPr>
        <p:txBody>
          <a:bodyPr/>
          <a:lstStyle/>
          <a:p>
            <a:pPr marL="0" indent="0">
              <a:buNone/>
            </a:pPr>
            <a:r>
              <a:rPr lang="en-US" dirty="0"/>
              <a:t>Conversation is unpredictable</a:t>
            </a:r>
          </a:p>
        </p:txBody>
      </p:sp>
      <p:pic>
        <p:nvPicPr>
          <p:cNvPr id="6148" name="Picture 4" descr="Image result for images of communication">
            <a:extLst>
              <a:ext uri="{FF2B5EF4-FFF2-40B4-BE49-F238E27FC236}">
                <a16:creationId xmlns:a16="http://schemas.microsoft.com/office/drawing/2014/main" id="{6A6C02C0-7804-454E-A9B7-B537FE873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2808288"/>
            <a:ext cx="3810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86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2481</TotalTime>
  <Words>1516</Words>
  <Application>Microsoft Office PowerPoint</Application>
  <PresentationFormat>Widescreen</PresentationFormat>
  <Paragraphs>226</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Timeless Skills for Modern Testers</vt:lpstr>
      <vt:lpstr>Gerie Owen</vt:lpstr>
      <vt:lpstr>Testers are the Champions of Quality!</vt:lpstr>
      <vt:lpstr>Testers are the Champions of Quality</vt:lpstr>
      <vt:lpstr>Quality Requires Innovation</vt:lpstr>
      <vt:lpstr>The Skills of Innovation</vt:lpstr>
      <vt:lpstr>Testers Champion Communication</vt:lpstr>
      <vt:lpstr>Communication is Hard!</vt:lpstr>
      <vt:lpstr>Communication is Hard!</vt:lpstr>
      <vt:lpstr>Communication is Hard!</vt:lpstr>
      <vt:lpstr>What we lose through our devices</vt:lpstr>
      <vt:lpstr>Role of Communication </vt:lpstr>
      <vt:lpstr>Lead by Communicating</vt:lpstr>
      <vt:lpstr>Designing for conversation</vt:lpstr>
      <vt:lpstr>Communication By Example</vt:lpstr>
      <vt:lpstr>Include Distributed Teams</vt:lpstr>
      <vt:lpstr>Why talk?</vt:lpstr>
      <vt:lpstr>What Happens When We Don’t Communicate</vt:lpstr>
      <vt:lpstr>Communication is the foundation</vt:lpstr>
      <vt:lpstr>Testers Promote Collaboration</vt:lpstr>
      <vt:lpstr>What is Collaboration?</vt:lpstr>
      <vt:lpstr>Why Collaborate?</vt:lpstr>
      <vt:lpstr>How to Collaborate</vt:lpstr>
      <vt:lpstr>Lead by Collaborating</vt:lpstr>
      <vt:lpstr>What Happens When We Don’t Collaborate</vt:lpstr>
      <vt:lpstr>Testers Drive Creativity and Innovation</vt:lpstr>
      <vt:lpstr>Creativity and Innovation</vt:lpstr>
      <vt:lpstr>All Companies Need Innovation to Succeed</vt:lpstr>
      <vt:lpstr>Why is Creativity and Innovation Difficult?</vt:lpstr>
      <vt:lpstr>How Should We Innovate?</vt:lpstr>
      <vt:lpstr>Innovation comes from the Intersection  </vt:lpstr>
      <vt:lpstr>Where do we find Intersections?</vt:lpstr>
      <vt:lpstr>My Own Intersection</vt:lpstr>
      <vt:lpstr>What are the Characteristics of  Innovators?</vt:lpstr>
      <vt:lpstr>Finding the Intersection </vt:lpstr>
      <vt:lpstr>What are associative barriers </vt:lpstr>
      <vt:lpstr>Lowering Associative Barriers</vt:lpstr>
      <vt:lpstr>How do Biases Support Associative Barriers</vt:lpstr>
      <vt:lpstr>Biases that Support Associative Barriers</vt:lpstr>
      <vt:lpstr>Biases that Support Associative Barriers</vt:lpstr>
      <vt:lpstr>What is a mindset?</vt:lpstr>
      <vt:lpstr>Characteristics of a fixed mindset</vt:lpstr>
      <vt:lpstr>Characteristics of a growth mindset</vt:lpstr>
      <vt:lpstr>Think without Thinking</vt:lpstr>
      <vt:lpstr>A Team’s Intersection </vt:lpstr>
      <vt:lpstr>Testers….We are the Champions</vt:lpstr>
      <vt:lpstr>Step Into The Intersection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Skills for Testers</dc:title>
  <dc:creator>Gerie Owen</dc:creator>
  <cp:lastModifiedBy>Gerie Owen</cp:lastModifiedBy>
  <cp:revision>37</cp:revision>
  <dcterms:created xsi:type="dcterms:W3CDTF">2017-08-13T12:33:23Z</dcterms:created>
  <dcterms:modified xsi:type="dcterms:W3CDTF">2019-10-11T21:52:15Z</dcterms:modified>
</cp:coreProperties>
</file>