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798" r:id="rId4"/>
    <p:sldId id="257" r:id="rId5"/>
    <p:sldId id="913" r:id="rId6"/>
    <p:sldId id="906" r:id="rId7"/>
    <p:sldId id="908" r:id="rId8"/>
    <p:sldId id="880" r:id="rId9"/>
    <p:sldId id="806" r:id="rId10"/>
    <p:sldId id="881" r:id="rId11"/>
    <p:sldId id="910" r:id="rId12"/>
    <p:sldId id="912" r:id="rId13"/>
    <p:sldId id="911" r:id="rId14"/>
    <p:sldId id="812" r:id="rId15"/>
    <p:sldId id="818" r:id="rId16"/>
    <p:sldId id="815" r:id="rId17"/>
    <p:sldId id="732" r:id="rId18"/>
    <p:sldId id="621" r:id="rId19"/>
    <p:sldId id="819" r:id="rId20"/>
    <p:sldId id="733" r:id="rId21"/>
    <p:sldId id="735" r:id="rId22"/>
    <p:sldId id="763" r:id="rId23"/>
    <p:sldId id="742" r:id="rId24"/>
    <p:sldId id="743" r:id="rId25"/>
    <p:sldId id="786" r:id="rId26"/>
    <p:sldId id="748" r:id="rId27"/>
    <p:sldId id="749" r:id="rId28"/>
    <p:sldId id="796" r:id="rId29"/>
    <p:sldId id="755" r:id="rId30"/>
    <p:sldId id="757" r:id="rId31"/>
    <p:sldId id="276" r:id="rId32"/>
    <p:sldId id="914" r:id="rId33"/>
    <p:sldId id="916" r:id="rId34"/>
    <p:sldId id="816" r:id="rId35"/>
  </p:sldIdLst>
  <p:sldSz cx="12188825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94660"/>
  </p:normalViewPr>
  <p:slideViewPr>
    <p:cSldViewPr>
      <p:cViewPr>
        <p:scale>
          <a:sx n="85" d="100"/>
          <a:sy n="85" d="100"/>
        </p:scale>
        <p:origin x="53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9ACC-BB8B-40BD-9C3D-7515A99833BA}" type="datetimeFigureOut">
              <a:rPr lang="en-US"/>
              <a:t>10/15/2019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2B09C-4EB4-4858-8C5D-928515EB5FA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47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B3F5D-6129-4745-AD27-E1F8E3F0C4BE}" type="datetimeFigureOut">
              <a:rPr lang="en-US"/>
              <a:t>10/15/2019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0D2E-0C1A-4418-8763-9BB732EB1D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3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8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STRIDE is an approach promoted by Microsoft. It looks at the ways how security of a function can be breached.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5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8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94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36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13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88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1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 mitigation is something we always pursue. The risk mitigation can be done in silos or it can be integrated at every level. </a:t>
            </a:r>
          </a:p>
          <a:p>
            <a:r>
              <a:rPr lang="en-US" dirty="0"/>
              <a:t>You should have a high level plan – if system gets breached (CSIO)</a:t>
            </a:r>
          </a:p>
          <a:p>
            <a:r>
              <a:rPr lang="en-US" dirty="0"/>
              <a:t>Evaluate on a feature basis – for example DDOS – what will be your plan (Security Manager)</a:t>
            </a:r>
          </a:p>
          <a:p>
            <a:r>
              <a:rPr lang="en-US" dirty="0"/>
              <a:t>Anticipate and Mitigate at story level – (security engineer)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9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July 24, 2019 Facebook was fined $5B for the Privacy Violation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are the basics</a:t>
            </a:r>
            <a:r>
              <a:rPr lang="en-US" baseline="0" dirty="0"/>
              <a:t> of the security – Business Requirements per say. To support those  requirements – you also need to make sure that your build and deployment environments are good.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1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be more blatant than this. Just the security engineer and manager do not own the security it’s a joint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development method, I am taking the Agile development method, we would now integrate our security controls as stories.</a:t>
            </a:r>
          </a:p>
          <a:p>
            <a:r>
              <a:rPr lang="en-US" dirty="0"/>
              <a:t>EPIC – will be build a secure web site</a:t>
            </a:r>
          </a:p>
          <a:p>
            <a:r>
              <a:rPr lang="en-US" dirty="0"/>
              <a:t>Feature – Maintain Data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our development method, I am taking the Agile development method, we would now integrate our security controls as stories.</a:t>
            </a:r>
          </a:p>
          <a:p>
            <a:r>
              <a:rPr lang="en-US" dirty="0"/>
              <a:t>EPIC – will be build a secure web site</a:t>
            </a:r>
          </a:p>
          <a:p>
            <a:r>
              <a:rPr lang="en-US" dirty="0"/>
              <a:t>Feature – Maintain Data Integrity.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7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stories along with the acceptance criteria. Lets look at the 1</a:t>
            </a:r>
            <a:r>
              <a:rPr lang="en-US" baseline="30000" dirty="0"/>
              <a:t>st</a:t>
            </a:r>
            <a:r>
              <a:rPr lang="en-US" dirty="0"/>
              <a:t> story. To make support that story – we have come up with the acceptance criteria.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73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A30C2-990C-4D90-B4C0-398235965E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41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4046538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8"/>
            <a:ext cx="368776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3" name="Group 1352"/>
          <p:cNvGrpSpPr/>
          <p:nvPr/>
        </p:nvGrpSpPr>
        <p:grpSpPr>
          <a:xfrm>
            <a:off x="-7620" y="5268913"/>
            <a:ext cx="2498725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7586663" y="5129213"/>
            <a:ext cx="4605338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8059738" y="5243513"/>
            <a:ext cx="4132263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48" name="Group 1347"/>
          <p:cNvGrpSpPr/>
          <p:nvPr/>
        </p:nvGrpSpPr>
        <p:grpSpPr>
          <a:xfrm>
            <a:off x="9066213" y="5339715"/>
            <a:ext cx="3125787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6824663" y="4976813"/>
            <a:ext cx="5367338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7475538" y="5110163"/>
            <a:ext cx="4716463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351" name="Group 1350"/>
          <p:cNvGrpSpPr/>
          <p:nvPr/>
        </p:nvGrpSpPr>
        <p:grpSpPr>
          <a:xfrm>
            <a:off x="1587" y="3359150"/>
            <a:ext cx="12185650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685800"/>
            <a:ext cx="9144000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3657599"/>
            <a:ext cx="9144000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274638"/>
            <a:ext cx="262821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274638"/>
            <a:ext cx="7732286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1676400"/>
            <a:ext cx="9144000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9144000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3" y="1828800"/>
            <a:ext cx="4480560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3" y="1828800"/>
            <a:ext cx="4480560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3" y="2743200"/>
            <a:ext cx="4480560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11604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741872"/>
            <a:ext cx="419099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1012" y="761999"/>
            <a:ext cx="5562601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4" y="3581400"/>
            <a:ext cx="419099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741872"/>
            <a:ext cx="4190999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61013" y="762000"/>
            <a:ext cx="5562600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2" y="3581400"/>
            <a:ext cx="4190999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663300"/>
            </a:gs>
            <a:gs pos="100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0"/>
            <a:ext cx="12198033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33635" y="6413501"/>
            <a:ext cx="1242177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October 15, 2019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6576" y="6413501"/>
            <a:ext cx="6777636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Gupta Consulting, LLC.  www.bgupta.com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13501"/>
            <a:ext cx="854940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3" r:id="rId3"/>
    <p:sldLayoutId id="2147483675" r:id="rId4"/>
    <p:sldLayoutId id="2147483676" r:id="rId5"/>
    <p:sldLayoutId id="2147483667" r:id="rId6"/>
    <p:sldLayoutId id="2147483668" r:id="rId7"/>
    <p:sldLayoutId id="2147483674" r:id="rId8"/>
    <p:sldLayoutId id="2147483670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ve.mitre.org/cve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522412" y="457200"/>
            <a:ext cx="9144000" cy="3810000"/>
          </a:xfrm>
        </p:spPr>
        <p:txBody>
          <a:bodyPr/>
          <a:lstStyle/>
          <a:p>
            <a:r>
              <a:rPr lang="en-US" dirty="0">
                <a:latin typeface="Constantia" pitchFamily="18" charset="0"/>
              </a:rPr>
              <a:t>Integrating Security into Software Development Life Cycle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2412" y="4495800"/>
            <a:ext cx="9144000" cy="1319214"/>
          </a:xfrm>
        </p:spPr>
        <p:txBody>
          <a:bodyPr/>
          <a:lstStyle/>
          <a:p>
            <a:r>
              <a:rPr lang="en-US" sz="2400" dirty="0">
                <a:latin typeface="Constantia" pitchFamily="18" charset="0"/>
              </a:rPr>
              <a:t>Bhushan Gupta</a:t>
            </a:r>
            <a:br>
              <a:rPr lang="en-US" sz="2400" dirty="0">
                <a:latin typeface="Constantia" pitchFamily="18" charset="0"/>
              </a:rPr>
            </a:br>
            <a:r>
              <a:rPr lang="en-US" sz="2400" dirty="0">
                <a:latin typeface="Constantia" pitchFamily="18" charset="0"/>
              </a:rPr>
              <a:t>October 15,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FD521E-A3BC-4674-80BA-5692F0C1B465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3" name="TextBox 2"/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6B7B64-4763-40F7-B675-5DA5DACE4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28" y="1766730"/>
            <a:ext cx="2011854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42872"/>
            <a:ext cx="10998009" cy="799329"/>
          </a:xfrm>
        </p:spPr>
        <p:txBody>
          <a:bodyPr>
            <a:normAutofit/>
          </a:bodyPr>
          <a:lstStyle/>
          <a:p>
            <a:r>
              <a:rPr lang="en-US" dirty="0"/>
              <a:t>Security  + Agile SDLC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78" y="1515869"/>
            <a:ext cx="7659113" cy="46919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003040">
            <a:off x="250327" y="1576533"/>
            <a:ext cx="3752485" cy="2005117"/>
            <a:chOff x="1520552" y="1819273"/>
            <a:chExt cx="2239771" cy="1432599"/>
          </a:xfrm>
        </p:grpSpPr>
        <p:sp>
          <p:nvSpPr>
            <p:cNvPr id="7" name="Oval 6"/>
            <p:cNvSpPr/>
            <p:nvPr/>
          </p:nvSpPr>
          <p:spPr>
            <a:xfrm>
              <a:off x="1520552" y="1819273"/>
              <a:ext cx="2239771" cy="1020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>
                  <a:solidFill>
                    <a:srgbClr val="C00000"/>
                  </a:solidFill>
                  <a:latin typeface="Lucida Handwriting" panose="03010101010101010101" pitchFamily="66" charset="0"/>
                </a:rPr>
                <a:t>Security EPIC/Feature/Stories 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2398765" y="2802693"/>
              <a:ext cx="417095" cy="4491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3872AD-EE8F-49EE-9EEF-417369E21139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470D6D-9837-49BA-8D17-E55DD010228B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D19123-1F99-4BFF-8331-EDF1AC23FEF6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3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97461-4012-4992-8FE7-8D0BEC59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37383"/>
            <a:ext cx="10512862" cy="1325218"/>
          </a:xfrm>
        </p:spPr>
        <p:txBody>
          <a:bodyPr/>
          <a:lstStyle/>
          <a:p>
            <a:r>
              <a:rPr lang="en-US" dirty="0"/>
              <a:t>Security Personas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FA0285-56FE-4A44-BF2F-2D399748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327EC-467B-4615-BE41-45764E0A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7D8826-9CB2-4122-AAE6-90496AF9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EF1070-7839-43FF-85AA-D1228C21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31" y="2247918"/>
            <a:ext cx="3549701" cy="23621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CAE526-DD12-4D7E-A96C-0AE276155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03" y="1578694"/>
            <a:ext cx="7257382" cy="4829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0B9007-0F20-42D2-8ADA-31AD95B67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64" y="1865573"/>
            <a:ext cx="2009252" cy="1512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20CC93-6356-4766-BA2B-3706C4F53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605" y="1827631"/>
            <a:ext cx="991672" cy="1247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F74C4A-5580-4E63-BEB0-8240E3D61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264" y="3743360"/>
            <a:ext cx="2009252" cy="1128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7A4A7C-78FE-4967-82A6-1E88DD113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899" y="5237335"/>
            <a:ext cx="2109449" cy="10547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A0663D-E5A5-41E8-A8A2-22C74FE8E537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F68BD1-6ED6-4C63-B936-838BD314D249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5323EF4-B691-4B2D-94BC-B85E50085847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25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42872"/>
            <a:ext cx="10998009" cy="1023928"/>
          </a:xfrm>
        </p:spPr>
        <p:txBody>
          <a:bodyPr>
            <a:normAutofit/>
          </a:bodyPr>
          <a:lstStyle/>
          <a:p>
            <a:r>
              <a:rPr lang="en-US" dirty="0"/>
              <a:t>Story Integration Concept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October 15, 2019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t>Gupta Consulting, LLC.  www.bgupta.com</a:t>
            </a:r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</a:rPr>
              <a:pPr/>
              <a:t>12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78" y="1515869"/>
            <a:ext cx="7659113" cy="469193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003040">
            <a:off x="250327" y="1576533"/>
            <a:ext cx="3752485" cy="2005117"/>
            <a:chOff x="1520552" y="1819273"/>
            <a:chExt cx="2239771" cy="1432599"/>
          </a:xfrm>
        </p:grpSpPr>
        <p:sp>
          <p:nvSpPr>
            <p:cNvPr id="7" name="Oval 6"/>
            <p:cNvSpPr/>
            <p:nvPr/>
          </p:nvSpPr>
          <p:spPr>
            <a:xfrm>
              <a:off x="1520552" y="1819273"/>
              <a:ext cx="2239771" cy="102017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99" dirty="0">
                  <a:solidFill>
                    <a:srgbClr val="C00000"/>
                  </a:solidFill>
                  <a:latin typeface="Lucida Handwriting" panose="03010101010101010101" pitchFamily="66" charset="0"/>
                </a:rPr>
                <a:t>Security EPIC/Feature/Stories 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2398765" y="2802693"/>
              <a:ext cx="417095" cy="44917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solidFill>
                  <a:prstClr val="white"/>
                </a:solidFill>
              </a:endParaRPr>
            </a:p>
          </p:txBody>
        </p:sp>
      </p:grpSp>
      <p:sp>
        <p:nvSpPr>
          <p:cNvPr id="10" name="Cloud Callout 9"/>
          <p:cNvSpPr/>
          <p:nvPr/>
        </p:nvSpPr>
        <p:spPr>
          <a:xfrm rot="20720508">
            <a:off x="3014644" y="1412035"/>
            <a:ext cx="4808608" cy="2010774"/>
          </a:xfrm>
          <a:prstGeom prst="cloudCallou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rgbClr val="C00000"/>
                </a:solidFill>
              </a:rPr>
              <a:t>Assess Risk using STRIDE</a:t>
            </a:r>
          </a:p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rgbClr val="C00000"/>
                </a:solidFill>
              </a:rPr>
              <a:t>Create Acceptance Criteria</a:t>
            </a:r>
          </a:p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rgbClr val="C00000"/>
                </a:solidFill>
              </a:rPr>
              <a:t>Build Security Controls</a:t>
            </a:r>
          </a:p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rgbClr val="C00000"/>
                </a:solidFill>
              </a:rPr>
              <a:t>Validate Security Controls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DE7D04-B09A-45B6-8DD2-34EC495ABAD7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D84EB0-4522-4062-A89B-2836FA672144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C4C5D6-4738-48AF-A624-B0A4080C8983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221582"/>
            <a:ext cx="10512862" cy="616618"/>
          </a:xfrm>
        </p:spPr>
        <p:txBody>
          <a:bodyPr>
            <a:normAutofit/>
          </a:bodyPr>
          <a:lstStyle/>
          <a:p>
            <a:r>
              <a:rPr lang="en-US" dirty="0"/>
              <a:t>Integration into  Agile Development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Chevron 5"/>
          <p:cNvSpPr/>
          <p:nvPr/>
        </p:nvSpPr>
        <p:spPr>
          <a:xfrm>
            <a:off x="837981" y="1548538"/>
            <a:ext cx="6840452" cy="360190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99" b="1" dirty="0">
                <a:solidFill>
                  <a:srgbClr val="C00000"/>
                </a:solidFill>
              </a:rPr>
              <a:t>EPIC/Feature: Maintain Data Integrity</a:t>
            </a:r>
          </a:p>
          <a:p>
            <a:r>
              <a:rPr lang="en-US" sz="1799" dirty="0">
                <a:solidFill>
                  <a:schemeClr val="tx1"/>
                </a:solidFill>
              </a:rPr>
              <a:t>Stories: </a:t>
            </a:r>
          </a:p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chemeClr val="tx1"/>
                </a:solidFill>
              </a:rPr>
              <a:t>As a customer I want to buy a merchandise </a:t>
            </a:r>
            <a:r>
              <a:rPr lang="en-US" sz="1799" b="1" u="sng" dirty="0">
                <a:solidFill>
                  <a:srgbClr val="0000FF"/>
                </a:solidFill>
              </a:rPr>
              <a:t>without</a:t>
            </a:r>
            <a:r>
              <a:rPr lang="en-US" sz="1799" dirty="0">
                <a:solidFill>
                  <a:schemeClr val="tx1"/>
                </a:solidFill>
              </a:rPr>
              <a:t> revealing my credit card information</a:t>
            </a:r>
          </a:p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chemeClr val="tx1"/>
                </a:solidFill>
              </a:rPr>
              <a:t>As a customer I don’t want anyone to know what I have purchased </a:t>
            </a:r>
          </a:p>
          <a:p>
            <a:pPr marL="342797" indent="-342797">
              <a:buFont typeface="+mj-lt"/>
              <a:buAutoNum type="arabicPeriod"/>
            </a:pPr>
            <a:r>
              <a:rPr lang="en-US" sz="1799" dirty="0">
                <a:solidFill>
                  <a:schemeClr val="tx1"/>
                </a:solidFill>
              </a:rPr>
              <a:t>As a hacker I want to steal credit card information </a:t>
            </a:r>
          </a:p>
          <a:p>
            <a:pPr algn="ctr"/>
            <a:r>
              <a:rPr lang="en-US" sz="1799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869882" y="1753717"/>
            <a:ext cx="6318942" cy="3191548"/>
            <a:chOff x="5221705" y="2277979"/>
            <a:chExt cx="6033993" cy="2266907"/>
          </a:xfrm>
        </p:grpSpPr>
        <p:sp>
          <p:nvSpPr>
            <p:cNvPr id="7" name="Chevron 6"/>
            <p:cNvSpPr/>
            <p:nvPr/>
          </p:nvSpPr>
          <p:spPr>
            <a:xfrm>
              <a:off x="5689088" y="2277979"/>
              <a:ext cx="5566610" cy="22669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99" dirty="0">
                  <a:solidFill>
                    <a:schemeClr val="tx1"/>
                  </a:solidFill>
                </a:rPr>
                <a:t>Acceptance Criteria:</a:t>
              </a:r>
            </a:p>
            <a:p>
              <a:pPr marL="285664" indent="-285664">
                <a:buFont typeface="Arial" panose="020B0604020202020204" pitchFamily="34" charset="0"/>
                <a:buChar char="•"/>
              </a:pPr>
              <a:r>
                <a:rPr lang="en-US" sz="1799" dirty="0">
                  <a:solidFill>
                    <a:schemeClr val="tx1"/>
                  </a:solidFill>
                </a:rPr>
                <a:t>Data is encrypted with AES </a:t>
              </a:r>
            </a:p>
            <a:p>
              <a:pPr marL="285664" indent="-285664">
                <a:buFont typeface="Arial" panose="020B0604020202020204" pitchFamily="34" charset="0"/>
                <a:buChar char="•"/>
              </a:pPr>
              <a:r>
                <a:rPr lang="en-US" sz="1799" dirty="0">
                  <a:solidFill>
                    <a:schemeClr val="tx1"/>
                  </a:solidFill>
                </a:rPr>
                <a:t>Data is  transmitted using secure protocol</a:t>
              </a:r>
            </a:p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5221705" y="2727157"/>
              <a:ext cx="1748589" cy="459685"/>
            </a:xfrm>
            <a:prstGeom prst="rightArrow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  <p:sp>
        <p:nvSpPr>
          <p:cNvPr id="10" name="Cloud Callout 9"/>
          <p:cNvSpPr/>
          <p:nvPr/>
        </p:nvSpPr>
        <p:spPr>
          <a:xfrm>
            <a:off x="9979600" y="1204976"/>
            <a:ext cx="1901457" cy="166337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>
                <a:solidFill>
                  <a:srgbClr val="FF0000"/>
                </a:solidFill>
                <a:latin typeface="Lucida Handwriting" panose="03010101010101010101" pitchFamily="66" charset="0"/>
              </a:rPr>
              <a:t>How would </a:t>
            </a:r>
          </a:p>
          <a:p>
            <a:pPr algn="ctr"/>
            <a:r>
              <a:rPr lang="en-US" sz="1799" dirty="0">
                <a:solidFill>
                  <a:srgbClr val="FF0000"/>
                </a:solidFill>
                <a:latin typeface="Lucida Handwriting" panose="03010101010101010101" pitchFamily="66" charset="0"/>
              </a:rPr>
              <a:t>You test this?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C1E63A-1784-4C20-89EC-B2AD20BCC011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C67A46C-8EA9-4FE9-A0FD-FC01D1924FC6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64E69C-B502-4BBF-91D2-B578C875915E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0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– User Signup  </a:t>
            </a:r>
            <a:br>
              <a:rPr lang="en-US" dirty="0"/>
            </a:br>
            <a:endParaRPr lang="en-US" sz="3999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148007"/>
              </p:ext>
            </p:extLst>
          </p:nvPr>
        </p:nvGraphicFramePr>
        <p:xfrm>
          <a:off x="1007127" y="1395694"/>
          <a:ext cx="10660057" cy="4944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3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1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Stories for User Sign Up</a:t>
                      </a: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Story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user browses to the site and initiates Signup process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Story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user creates a profile according to site specifications 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Story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user establishes a </a:t>
                      </a:r>
                      <a:r>
                        <a:rPr lang="en-US" sz="2400" dirty="0" err="1">
                          <a:effectLst/>
                        </a:rPr>
                        <a:t>UserID</a:t>
                      </a:r>
                      <a:r>
                        <a:rPr lang="en-US" sz="2400" dirty="0">
                          <a:effectLst/>
                        </a:rPr>
                        <a:t> and a password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Story</a:t>
                      </a: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The user information is protected in motion and when stationary</a:t>
                      </a:r>
                      <a:endParaRPr lang="en-US" sz="24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Story 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user receives registration confirmation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Story 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user is logged out and logs back in again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62" marR="685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70874" y="3434205"/>
            <a:ext cx="14954041" cy="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799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14C3763-F25E-4DDF-A9F4-014F2B701D8A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EE6855-9924-4187-B173-384AD8E116C4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7CBF20-87B0-447B-A3BD-77D2D815EA21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01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664524"/>
          </a:xfrm>
        </p:spPr>
        <p:txBody>
          <a:bodyPr>
            <a:normAutofit/>
          </a:bodyPr>
          <a:lstStyle/>
          <a:p>
            <a:r>
              <a:rPr lang="en-US" dirty="0"/>
              <a:t>STRIDE Approach to Vulnerability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7981" y="1577792"/>
          <a:ext cx="10726556" cy="4594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Category </a:t>
                      </a:r>
                    </a:p>
                  </a:txBody>
                  <a:tcPr marL="91416" marR="91416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 marL="91416" marR="91416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2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Spoofing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Gaining Access to the system using false identity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Tampering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Unauthorized modification of data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Repudiation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Ability</a:t>
                      </a:r>
                      <a:r>
                        <a:rPr lang="en-US" sz="2400" baseline="0" dirty="0"/>
                        <a:t> to successfully deny an activity already taken place</a:t>
                      </a:r>
                      <a:endParaRPr lang="en-US" sz="24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2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Information Disclosure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Unwanted</a:t>
                      </a:r>
                      <a:r>
                        <a:rPr lang="en-US" sz="2400" baseline="0" dirty="0"/>
                        <a:t> exposure of private data</a:t>
                      </a:r>
                      <a:endParaRPr lang="en-US" sz="24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2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Denial of Service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Making system unavailable</a:t>
                      </a:r>
                      <a:r>
                        <a:rPr lang="en-US" sz="2400" baseline="0" dirty="0"/>
                        <a:t> for use</a:t>
                      </a:r>
                      <a:endParaRPr lang="en-US" sz="24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74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Elevation of Privilege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Assuming</a:t>
                      </a:r>
                      <a:r>
                        <a:rPr lang="en-US" sz="2400" baseline="0" dirty="0"/>
                        <a:t> identity of a privileged user from limited privileges</a:t>
                      </a:r>
                      <a:endParaRPr lang="en-US" sz="24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796E1E-46C7-4B91-88BA-AC10A8B228C9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A6E7AC-8EDB-4F45-816B-3ECC6F88D689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6986B6-48ED-4ED0-9043-021BE2F9EDA8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8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MAP – Feature Sign UP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65663" y="1691141"/>
          <a:ext cx="11284105" cy="471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2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92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8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1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Story ID/</a:t>
                      </a:r>
                    </a:p>
                    <a:p>
                      <a:pPr algn="ctr"/>
                      <a:r>
                        <a:rPr lang="en-US" sz="1800" dirty="0"/>
                        <a:t>Vulnerability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Spoofing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Tampering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Repudiation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Information Disclosure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Denial of</a:t>
                      </a:r>
                    </a:p>
                    <a:p>
                      <a:pPr algn="ctr"/>
                      <a:r>
                        <a:rPr lang="en-US" sz="1800" dirty="0"/>
                        <a:t>Service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Elevation of</a:t>
                      </a:r>
                      <a:r>
                        <a:rPr lang="en-US" sz="1800" baseline="0" dirty="0"/>
                        <a:t> Privileges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STRIDE Score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314">
                <a:tc>
                  <a:txBody>
                    <a:bodyPr/>
                    <a:lstStyle/>
                    <a:p>
                      <a:r>
                        <a:rPr lang="en-US" sz="1800" dirty="0"/>
                        <a:t>1. Browse to Web Site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410">
                <a:tc>
                  <a:txBody>
                    <a:bodyPr/>
                    <a:lstStyle/>
                    <a:p>
                      <a:r>
                        <a:rPr lang="en-US" sz="1800" dirty="0"/>
                        <a:t>2,3,4 Create user</a:t>
                      </a:r>
                      <a:r>
                        <a:rPr lang="en-US" sz="1800" baseline="0" dirty="0"/>
                        <a:t> Profile, login, security questions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</a:t>
                      </a:r>
                      <a:r>
                        <a:rPr lang="en-US" sz="1800" baseline="0" dirty="0"/>
                        <a:t> (data stationary)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 – social engineering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162">
                <a:tc>
                  <a:txBody>
                    <a:bodyPr/>
                    <a:lstStyle/>
                    <a:p>
                      <a:r>
                        <a:rPr lang="en-US" sz="1800" dirty="0"/>
                        <a:t>5.Submit form</a:t>
                      </a:r>
                      <a:r>
                        <a:rPr lang="en-US" sz="1800" baseline="0" dirty="0"/>
                        <a:t> 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Yes – social engineering</a:t>
                      </a:r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314">
                <a:tc>
                  <a:txBody>
                    <a:bodyPr/>
                    <a:lstStyle/>
                    <a:p>
                      <a:r>
                        <a:rPr lang="en-US" sz="1800" dirty="0"/>
                        <a:t>6. Receive Confirmation</a:t>
                      </a:r>
                      <a:endParaRPr lang="en-US" sz="1800" baseline="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 (</a:t>
                      </a:r>
                      <a:r>
                        <a:rPr lang="en-US" sz="1800" dirty="0" err="1"/>
                        <a:t>MitM</a:t>
                      </a:r>
                      <a:r>
                        <a:rPr lang="en-US" sz="1800" dirty="0"/>
                        <a:t>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Yes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8191B5B4-DCA2-4042-9F0D-CE8E0E753491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0662E6-FD66-4ACF-BEAE-98F2A624D876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ABAE810-049F-4AC3-A1EE-514C18BADF50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402276"/>
            <a:ext cx="9144000" cy="1655124"/>
          </a:xfrm>
        </p:spPr>
        <p:txBody>
          <a:bodyPr>
            <a:normAutofit/>
          </a:bodyPr>
          <a:lstStyle/>
          <a:p>
            <a:r>
              <a:rPr lang="en-US" sz="4399" dirty="0"/>
              <a:t>High Level Security Acceptance Criteria for Sign 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39152" y="2347914"/>
            <a:ext cx="9144000" cy="4191000"/>
          </a:xfrm>
        </p:spPr>
        <p:txBody>
          <a:bodyPr>
            <a:normAutofit/>
          </a:bodyPr>
          <a:lstStyle/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business-necessary information gathered from the client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entered data in the forms does not  introduce vulnerabilities (injection – SQL, Command Line)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Confidentiality of the data is maintained in motion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Integrity of the data is maintained in motion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stored in the database matches exactly with what was provided by the user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integrity is maintained while in storage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required to confirm the PII on submission for non-repudiation </a:t>
            </a:r>
          </a:p>
          <a:p>
            <a:pPr marL="342797" indent="-342797">
              <a:spcBef>
                <a:spcPts val="0"/>
              </a:spcBef>
              <a:buFont typeface="+mj-lt"/>
              <a:buAutoNum type="arabicPeriod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729C01A-2602-4330-B4DD-B5064A6FAB11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9F24FE-C375-4746-9849-45EA5C7D63C1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9B342F-C46C-4A2F-9080-D99AF739E282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9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Controls for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Hide user input especially user ID and password</a:t>
            </a:r>
          </a:p>
          <a:p>
            <a:r>
              <a:rPr lang="en-US" dirty="0"/>
              <a:t>Validate user ID and password credentials</a:t>
            </a:r>
          </a:p>
          <a:p>
            <a:r>
              <a:rPr lang="en-US" dirty="0"/>
              <a:t>Sanitize user input</a:t>
            </a:r>
          </a:p>
          <a:p>
            <a:r>
              <a:rPr lang="en-US" dirty="0"/>
              <a:t>Encrypt all data elements before transmission</a:t>
            </a:r>
          </a:p>
          <a:p>
            <a:r>
              <a:rPr lang="en-US" dirty="0"/>
              <a:t>Use secure socket layer</a:t>
            </a:r>
          </a:p>
          <a:p>
            <a:r>
              <a:rPr lang="en-US" dirty="0"/>
              <a:t>Use prepared statements </a:t>
            </a:r>
          </a:p>
          <a:p>
            <a:r>
              <a:rPr lang="en-US" dirty="0"/>
              <a:t>Validate data prior to storing in the database</a:t>
            </a:r>
          </a:p>
          <a:p>
            <a:r>
              <a:rPr lang="en-US" dirty="0"/>
              <a:t>Terminate the session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41E530-A821-4510-8E2E-C22658DC3308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264E9D-B0C8-4867-B598-889D8C1373E7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2404AD-5EDF-4196-957B-909C2ECA7FB2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4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107863"/>
            <a:ext cx="10512862" cy="1325218"/>
          </a:xfrm>
        </p:spPr>
        <p:txBody>
          <a:bodyPr/>
          <a:lstStyle/>
          <a:p>
            <a:r>
              <a:rPr lang="en-US" dirty="0"/>
              <a:t>Acceptance Criteria – Story 6, Login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03646" y="1555602"/>
          <a:ext cx="9766296" cy="41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Spoofing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Client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 unable to enter malicious information (injection attack)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Tampering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Data secure while</a:t>
                      </a:r>
                      <a:r>
                        <a:rPr lang="en-US" sz="1800" baseline="0" dirty="0"/>
                        <a:t> in motion with compatible browsers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Login event recorded for auditing (both successful &amp; Unsuccessful)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32">
                <a:tc>
                  <a:txBody>
                    <a:bodyPr/>
                    <a:lstStyle/>
                    <a:p>
                      <a:r>
                        <a:rPr lang="en-US" sz="1800" b="1" dirty="0"/>
                        <a:t>Repudiation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applicable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Information Disclosure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Social engineering</a:t>
                      </a:r>
                      <a:r>
                        <a:rPr lang="en-US" sz="1800" baseline="0" dirty="0"/>
                        <a:t> such as shoulder surfing is not possible</a:t>
                      </a:r>
                    </a:p>
                    <a:p>
                      <a:r>
                        <a:rPr lang="en-US" sz="1800" baseline="0" dirty="0"/>
                        <a:t>Secure Session (No </a:t>
                      </a:r>
                      <a:r>
                        <a:rPr lang="en-US" sz="1800" baseline="0" dirty="0" err="1"/>
                        <a:t>MitM</a:t>
                      </a:r>
                      <a:r>
                        <a:rPr lang="en-US" sz="1800" baseline="0" dirty="0"/>
                        <a:t> attack)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Denial</a:t>
                      </a:r>
                      <a:r>
                        <a:rPr lang="en-US" sz="1800" b="1" baseline="0" dirty="0"/>
                        <a:t> of Service</a:t>
                      </a:r>
                      <a:endParaRPr lang="en-US" sz="1800" b="1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Does not cause</a:t>
                      </a:r>
                      <a:r>
                        <a:rPr lang="en-US" sz="1800" baseline="0" dirty="0"/>
                        <a:t> network overload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Elevation</a:t>
                      </a:r>
                      <a:r>
                        <a:rPr lang="en-US" sz="1800" b="1" baseline="0" dirty="0"/>
                        <a:t> of </a:t>
                      </a:r>
                    </a:p>
                    <a:p>
                      <a:r>
                        <a:rPr lang="en-US" sz="1800" b="1" baseline="0" dirty="0"/>
                        <a:t>Privilege</a:t>
                      </a:r>
                      <a:endParaRPr lang="en-US" sz="1800" b="1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Client unable</a:t>
                      </a:r>
                      <a:r>
                        <a:rPr lang="en-US" sz="1800" baseline="0" dirty="0"/>
                        <a:t> to enter malicious information (injection attack)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A8A0EA9-0C1E-45FD-A57B-D68B7578D909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4BB3C6-EABC-4DBA-9100-119D24D7E27E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245B7C-013F-42C4-959A-45C8E9F29581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32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38320" y="1949253"/>
            <a:ext cx="3570946" cy="2074111"/>
            <a:chOff x="2971156" y="2262646"/>
            <a:chExt cx="2639571" cy="17608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971156" y="2262646"/>
              <a:ext cx="2639571" cy="176087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8911249">
              <a:off x="3733905" y="2986400"/>
              <a:ext cx="1221559" cy="313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dirty="0">
                  <a:solidFill>
                    <a:srgbClr val="C00000"/>
                  </a:solidFill>
                  <a:latin typeface="Lucida Handwriting" panose="03010101010101010101" pitchFamily="66" charset="0"/>
                </a:rPr>
                <a:t>Vegetarian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627" y="216763"/>
            <a:ext cx="2932435" cy="2932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181" y="2968390"/>
            <a:ext cx="2804711" cy="2804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2342" y="3787823"/>
            <a:ext cx="2448571" cy="2448571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687816" y="272901"/>
            <a:ext cx="1700020" cy="1126339"/>
          </a:xfrm>
          <a:prstGeom prst="cloudCallou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F3937BB-F3FD-467E-B604-C2DBB6974D36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787CAE-1EA2-4D96-8098-70B171C769AF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56789C-585D-472E-89DE-915DEB104CE0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2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107863"/>
            <a:ext cx="10512862" cy="1325218"/>
          </a:xfrm>
        </p:spPr>
        <p:txBody>
          <a:bodyPr/>
          <a:lstStyle/>
          <a:p>
            <a:r>
              <a:rPr lang="en-US" dirty="0"/>
              <a:t>Security Controls – Story 6, Login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83256" y="6355588"/>
            <a:ext cx="4113728" cy="365030"/>
          </a:xfrm>
        </p:spPr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203646" y="1555602"/>
          <a:ext cx="9766296" cy="4113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932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Spoofing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Validate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 client data, Use of prepared statements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Tampering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Secure Network Protocol, Data Encryption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Update logs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32">
                <a:tc>
                  <a:txBody>
                    <a:bodyPr/>
                    <a:lstStyle/>
                    <a:p>
                      <a:r>
                        <a:rPr lang="en-US" sz="1800" b="1" dirty="0"/>
                        <a:t>Repudiation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applicable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Information Disclosure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Hide password while entering</a:t>
                      </a:r>
                      <a:endParaRPr lang="en-US" sz="1800" baseline="0" dirty="0"/>
                    </a:p>
                    <a:p>
                      <a:r>
                        <a:rPr lang="en-US" sz="1800" baseline="0" dirty="0"/>
                        <a:t>Impalement Session Securing Methods 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Denial</a:t>
                      </a:r>
                      <a:r>
                        <a:rPr lang="en-US" sz="1800" b="1" baseline="0" dirty="0"/>
                        <a:t> of Service</a:t>
                      </a:r>
                      <a:endParaRPr lang="en-US" sz="1800" b="1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Resolve</a:t>
                      </a:r>
                      <a:r>
                        <a:rPr lang="en-US" sz="1800" baseline="0" dirty="0"/>
                        <a:t> any handshake problems between the client and the server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307">
                <a:tc>
                  <a:txBody>
                    <a:bodyPr/>
                    <a:lstStyle/>
                    <a:p>
                      <a:r>
                        <a:rPr lang="en-US" sz="1800" b="1" dirty="0"/>
                        <a:t>Elevation</a:t>
                      </a:r>
                      <a:r>
                        <a:rPr lang="en-US" sz="1800" b="1" baseline="0" dirty="0"/>
                        <a:t> of </a:t>
                      </a:r>
                    </a:p>
                    <a:p>
                      <a:r>
                        <a:rPr lang="en-US" sz="1800" b="1" baseline="0" dirty="0"/>
                        <a:t>Privilege</a:t>
                      </a:r>
                      <a:endParaRPr lang="en-US" sz="1800" b="1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Validate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</a:rPr>
                        <a:t> client data, Use of prepared statements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66CECEB0-9B98-43D4-A310-99DE896C4060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E2F06B-40E6-47EA-A7B3-56D708801EEA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F45A69-DC39-44EC-8F2C-1FBADE592196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1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Planning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Environment</a:t>
            </a:r>
          </a:p>
          <a:p>
            <a:r>
              <a:rPr lang="en-US" dirty="0"/>
              <a:t>Test most vulnerable function first – priority order</a:t>
            </a:r>
          </a:p>
          <a:p>
            <a:r>
              <a:rPr lang="en-US" dirty="0"/>
              <a:t>Test like a hacker – penetration testing </a:t>
            </a:r>
          </a:p>
          <a:p>
            <a:r>
              <a:rPr lang="en-US" dirty="0"/>
              <a:t>Understand/quantify risk</a:t>
            </a:r>
          </a:p>
          <a:p>
            <a:r>
              <a:rPr lang="en-US" dirty="0"/>
              <a:t>Support risk mitigation plan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661AE2-8487-449A-9419-879B48D51A7F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B37B9E-98B3-4F69-AAA3-B6773B26FE59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FAC706-8ABF-4339-91A1-307154560AC3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33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386" y="309547"/>
            <a:ext cx="7884646" cy="993913"/>
          </a:xfrm>
        </p:spPr>
        <p:txBody>
          <a:bodyPr/>
          <a:lstStyle/>
          <a:p>
            <a:r>
              <a:rPr lang="en-US" sz="3599" dirty="0"/>
              <a:t>Multi-prong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839" y="1113123"/>
            <a:ext cx="9598700" cy="5058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Prongs:</a:t>
            </a:r>
          </a:p>
          <a:p>
            <a:r>
              <a:rPr lang="en-US" dirty="0"/>
              <a:t>Reviews/Inspections - Design and Raw Code </a:t>
            </a:r>
          </a:p>
          <a:p>
            <a:pPr marL="457063" indent="-457063"/>
            <a:r>
              <a:rPr lang="en-US" dirty="0"/>
              <a:t>Compiled Code – Static Code Analysis</a:t>
            </a:r>
          </a:p>
          <a:p>
            <a:pPr marL="457063" indent="-457063"/>
            <a:r>
              <a:rPr lang="en-US" dirty="0"/>
              <a:t>Environment Verification (System Hardening) – Human Interaction</a:t>
            </a:r>
          </a:p>
          <a:p>
            <a:pPr marL="457063" indent="-457063"/>
            <a:r>
              <a:rPr lang="en-US" dirty="0"/>
              <a:t>Code in Execution:</a:t>
            </a:r>
          </a:p>
          <a:p>
            <a:pPr marL="754154" lvl="1" indent="-457063"/>
            <a:r>
              <a:rPr lang="en-US" dirty="0"/>
              <a:t>Security Focused Traditional QA Testing – Against security controls</a:t>
            </a:r>
          </a:p>
          <a:p>
            <a:pPr marL="754154" lvl="1" indent="-457063"/>
            <a:r>
              <a:rPr lang="en-US" dirty="0"/>
              <a:t>Web Scanning using Scanners (ZAP, Burp Suite)</a:t>
            </a:r>
          </a:p>
          <a:p>
            <a:pPr marL="754154" lvl="1" indent="-457063"/>
            <a:r>
              <a:rPr lang="en-US" dirty="0"/>
              <a:t>Dynamic Code Analysis (</a:t>
            </a:r>
            <a:r>
              <a:rPr lang="en-US" dirty="0" err="1"/>
              <a:t>Veracode</a:t>
            </a:r>
            <a:r>
              <a:rPr lang="en-US" dirty="0"/>
              <a:t>, Fortify)</a:t>
            </a:r>
          </a:p>
          <a:p>
            <a:pPr marL="754154" lvl="1" indent="-457063"/>
            <a:r>
              <a:rPr lang="en-US" dirty="0"/>
              <a:t>Penetration Testing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EC8C76-4168-4CF6-BFFA-325889794D61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2D2652-02A9-4552-A055-3DCD4232D606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8DE13D-823C-498C-9108-BDAA85A38E0A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0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415" y="289163"/>
            <a:ext cx="7884646" cy="993913"/>
          </a:xfrm>
        </p:spPr>
        <p:txBody>
          <a:bodyPr>
            <a:normAutofit/>
          </a:bodyPr>
          <a:lstStyle/>
          <a:p>
            <a:r>
              <a:rPr lang="en-US" sz="3999" dirty="0"/>
              <a:t>Code Reviews/Inspections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" y="1624617"/>
            <a:ext cx="10832818" cy="4389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Targets: </a:t>
            </a:r>
          </a:p>
          <a:p>
            <a:pPr indent="-342797"/>
            <a:r>
              <a:rPr lang="en-US" dirty="0"/>
              <a:t>Development Environment</a:t>
            </a:r>
          </a:p>
          <a:p>
            <a:pPr lvl="1" indent="-342797"/>
            <a:r>
              <a:rPr lang="en-US" dirty="0" err="1"/>
              <a:t>Opsys</a:t>
            </a:r>
            <a:r>
              <a:rPr lang="en-US" dirty="0"/>
              <a:t> and Language shortcomings – Buffer Overflow </a:t>
            </a:r>
          </a:p>
          <a:p>
            <a:pPr indent="-342797"/>
            <a:r>
              <a:rPr lang="en-US" dirty="0"/>
              <a:t>Process and User Access Rights, (Admin vs. normal user)</a:t>
            </a:r>
          </a:p>
          <a:p>
            <a:pPr indent="-342797"/>
            <a:r>
              <a:rPr lang="en-US" dirty="0"/>
              <a:t>Input Validation – both on client and server side</a:t>
            </a:r>
          </a:p>
          <a:p>
            <a:pPr indent="-342797"/>
            <a:r>
              <a:rPr lang="en-US" dirty="0"/>
              <a:t>Coding Practices - Use of prepared statements vs. dynamic queries</a:t>
            </a:r>
          </a:p>
          <a:p>
            <a:pPr indent="-342797"/>
            <a:r>
              <a:rPr lang="en-US" dirty="0"/>
              <a:t>Runtime Environment Verification – System Hardening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B87FEC-937D-4AE8-BA9F-31DC7569BC85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A6365C-9466-4484-A747-EC7F83602935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24CF5C-AC78-416A-82BB-49C17520B1BB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2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Code Analyzer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08" y="1445936"/>
            <a:ext cx="5023907" cy="823697"/>
          </a:xfrm>
        </p:spPr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08" y="2269633"/>
            <a:ext cx="5023907" cy="3683628"/>
          </a:xfrm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Runs on compiled code with Debug on </a:t>
            </a:r>
          </a:p>
          <a:p>
            <a:r>
              <a:rPr lang="en-US" dirty="0"/>
              <a:t>Analyzes warning relevant to security problems</a:t>
            </a:r>
          </a:p>
          <a:p>
            <a:r>
              <a:rPr lang="en-US" dirty="0"/>
              <a:t>Provides a log of potential vulnerabilities</a:t>
            </a:r>
          </a:p>
          <a:p>
            <a:r>
              <a:rPr lang="en-US" dirty="0"/>
              <a:t>Provides  a numeric index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0904" y="1445936"/>
            <a:ext cx="5034237" cy="823697"/>
          </a:xfrm>
        </p:spPr>
        <p:txBody>
          <a:bodyPr/>
          <a:lstStyle/>
          <a:p>
            <a:r>
              <a:rPr lang="en-US" dirty="0"/>
              <a:t>Shortcomings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6606" y="2269633"/>
            <a:ext cx="5034237" cy="1498715"/>
          </a:xfrm>
          <a:ln w="38100">
            <a:solidFill>
              <a:schemeClr val="tx1"/>
            </a:solidFill>
          </a:ln>
        </p:spPr>
        <p:txBody>
          <a:bodyPr/>
          <a:lstStyle/>
          <a:p>
            <a:pPr indent="-342797"/>
            <a:r>
              <a:rPr lang="en-US" dirty="0"/>
              <a:t>False Positives </a:t>
            </a:r>
          </a:p>
          <a:p>
            <a:pPr indent="-342797"/>
            <a:r>
              <a:rPr lang="en-US" dirty="0"/>
              <a:t>Requires resources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3358" y="4856873"/>
            <a:ext cx="3499456" cy="11996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399" dirty="0"/>
              <a:t>Tools:</a:t>
            </a:r>
          </a:p>
          <a:p>
            <a:r>
              <a:rPr lang="en-US" sz="2399" dirty="0" err="1"/>
              <a:t>Veracode</a:t>
            </a:r>
            <a:r>
              <a:rPr lang="en-US" sz="2399" dirty="0"/>
              <a:t> and Fortify (HP)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323EF7-AEC1-4A6A-8E2D-F0378BECDED7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2F5B45-2DD9-4824-A43A-1472EDF13D31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336ACB-00F6-450C-B9C0-D32432BAB5A5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5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99" dirty="0"/>
              <a:t>Dynamic Code Analyzer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indent="-342797"/>
            <a:r>
              <a:rPr lang="en-US" dirty="0"/>
              <a:t>Works on binary code</a:t>
            </a:r>
          </a:p>
          <a:p>
            <a:pPr indent="-342797"/>
            <a:r>
              <a:rPr lang="en-US" dirty="0"/>
              <a:t>Simulates vulnerable scenarios</a:t>
            </a:r>
          </a:p>
          <a:p>
            <a:pPr indent="-342797"/>
            <a:r>
              <a:rPr lang="en-US" dirty="0"/>
              <a:t>Quantifies app vulnerability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Shortcomings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316606" y="2671960"/>
            <a:ext cx="5034237" cy="1498715"/>
          </a:xfrm>
          <a:ln w="38100"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pPr indent="-342797"/>
            <a:r>
              <a:rPr lang="en-US" dirty="0"/>
              <a:t>False Positives </a:t>
            </a:r>
          </a:p>
          <a:p>
            <a:pPr indent="-342797"/>
            <a:r>
              <a:rPr lang="en-US" dirty="0"/>
              <a:t>Requires resources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3358" y="4856873"/>
            <a:ext cx="3499456" cy="1199632"/>
          </a:xfrm>
          <a:prstGeom prst="rect">
            <a:avLst/>
          </a:prstGeom>
          <a:noFill/>
          <a:ln w="38100"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399" dirty="0"/>
              <a:t>Tools:</a:t>
            </a:r>
          </a:p>
          <a:p>
            <a:r>
              <a:rPr lang="en-US" sz="2399" dirty="0" err="1"/>
              <a:t>Veracode</a:t>
            </a:r>
            <a:r>
              <a:rPr lang="en-US" sz="2399" dirty="0"/>
              <a:t> and Fortify (HP)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788DC3-731C-4459-BAB0-C9A0EF8D3032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BEAD9C-1C75-47FD-A31C-71D5E24B312D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2A4103-92F5-47B5-994D-3E0747A94B97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5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415" y="289163"/>
            <a:ext cx="7884646" cy="993913"/>
          </a:xfrm>
        </p:spPr>
        <p:txBody>
          <a:bodyPr/>
          <a:lstStyle/>
          <a:p>
            <a:r>
              <a:rPr lang="en-US" sz="3999" dirty="0"/>
              <a:t>Environment Hardening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49" y="1570204"/>
            <a:ext cx="9850011" cy="41023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Reinforce your environment:   </a:t>
            </a:r>
          </a:p>
          <a:p>
            <a:pPr indent="-342797"/>
            <a:r>
              <a:rPr lang="en-US" dirty="0"/>
              <a:t>Configuration management policy</a:t>
            </a:r>
          </a:p>
          <a:p>
            <a:pPr lvl="1" indent="-342797"/>
            <a:r>
              <a:rPr lang="en-US" dirty="0"/>
              <a:t>Versioning – apply updates immediately</a:t>
            </a:r>
          </a:p>
          <a:p>
            <a:pPr lvl="1" indent="-342797"/>
            <a:r>
              <a:rPr lang="en-US" dirty="0"/>
              <a:t>Change Control </a:t>
            </a:r>
          </a:p>
          <a:p>
            <a:pPr indent="-342797"/>
            <a:r>
              <a:rPr lang="en-US" dirty="0"/>
              <a:t>Login level – Admin vs user</a:t>
            </a:r>
          </a:p>
          <a:p>
            <a:pPr indent="-342797"/>
            <a:r>
              <a:rPr lang="en-US" dirty="0"/>
              <a:t>Principle of Least privilege </a:t>
            </a:r>
          </a:p>
          <a:p>
            <a:pPr indent="-342797"/>
            <a:r>
              <a:rPr lang="en-US" dirty="0"/>
              <a:t>Change Default Settings – File path, access rights, password</a:t>
            </a:r>
          </a:p>
          <a:p>
            <a:pPr indent="-342797"/>
            <a:r>
              <a:rPr lang="en-US" dirty="0"/>
              <a:t>Disabling unnecessary features</a:t>
            </a:r>
          </a:p>
          <a:p>
            <a:pPr indent="-342797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EDE3594-1796-4C53-8FB1-32D0FF52C967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C36952-FC42-4A25-8A3E-C2EE7787AE5B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89BEDE-CE22-41C8-AF6C-82CB61B1689C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4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99" dirty="0"/>
              <a:t>Testing Map for a Story – What, When and Who: Login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0548"/>
              </p:ext>
            </p:extLst>
          </p:nvPr>
        </p:nvGraphicFramePr>
        <p:xfrm>
          <a:off x="837979" y="1691141"/>
          <a:ext cx="10855107" cy="276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8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5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45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 </a:t>
                      </a:r>
                      <a:r>
                        <a:rPr lang="en-US" sz="1800" dirty="0" err="1"/>
                        <a:t>ws</a:t>
                      </a:r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Review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Structured Testing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Static C 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Dynamic </a:t>
                      </a:r>
                    </a:p>
                    <a:p>
                      <a:pPr algn="ctr"/>
                      <a:r>
                        <a:rPr lang="en-US" sz="1800" dirty="0"/>
                        <a:t>C 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Scanner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Hardening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868">
                <a:tc>
                  <a:txBody>
                    <a:bodyPr/>
                    <a:lstStyle/>
                    <a:p>
                      <a:r>
                        <a:rPr lang="en-US" sz="1800" dirty="0"/>
                        <a:t>What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</a:t>
                      </a:r>
                      <a:r>
                        <a:rPr lang="en-US" sz="1600" baseline="0" dirty="0"/>
                        <a:t> Sanitization</a:t>
                      </a:r>
                      <a:endParaRPr lang="en-US" sz="16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68">
                <a:tc>
                  <a:txBody>
                    <a:bodyPr/>
                    <a:lstStyle/>
                    <a:p>
                      <a:r>
                        <a:rPr lang="en-US" sz="1800" dirty="0"/>
                        <a:t>When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Coding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68">
                <a:tc>
                  <a:txBody>
                    <a:bodyPr/>
                    <a:lstStyle/>
                    <a:p>
                      <a:r>
                        <a:rPr lang="en-US" sz="1800" dirty="0"/>
                        <a:t>Who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Developers + QA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86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B35A514-18CE-4707-9B4C-4610A7B4937E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E91FB8-0EA3-4AA0-B6C2-FA27B80FD362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9E81FB-838D-43BB-99C5-1D9DEDFB2161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20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Quantifying and Comparing Risk – DREAD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DREAD</a:t>
            </a:r>
            <a:r>
              <a:rPr lang="en-US" dirty="0"/>
              <a:t> Index = (</a:t>
            </a:r>
            <a:r>
              <a:rPr lang="en-US" u="sng" dirty="0"/>
              <a:t>D</a:t>
            </a:r>
            <a:r>
              <a:rPr lang="en-US" dirty="0"/>
              <a:t>AMAGE + </a:t>
            </a:r>
            <a:r>
              <a:rPr lang="en-US" u="sng" dirty="0"/>
              <a:t>R</a:t>
            </a:r>
            <a:r>
              <a:rPr lang="en-US" dirty="0"/>
              <a:t>EPRODUCIBILITY + </a:t>
            </a:r>
            <a:r>
              <a:rPr lang="en-US" u="sng" dirty="0"/>
              <a:t>E</a:t>
            </a:r>
            <a:r>
              <a:rPr lang="en-US" dirty="0"/>
              <a:t>XPLOITABILITY + </a:t>
            </a:r>
            <a:r>
              <a:rPr lang="en-US" u="sng" dirty="0"/>
              <a:t>A</a:t>
            </a:r>
            <a:r>
              <a:rPr lang="en-US" dirty="0"/>
              <a:t>FFECTED USERS + </a:t>
            </a:r>
            <a:r>
              <a:rPr lang="en-US" u="sng" dirty="0"/>
              <a:t>D</a:t>
            </a:r>
            <a:r>
              <a:rPr lang="en-US" dirty="0"/>
              <a:t>ISCOVERABILITY) / 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7912AC-4B93-41A7-87C5-DE378F6D2E40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566224-F979-4EFF-8320-76F0DC4203A5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02BC2C-AD92-47E9-AD6E-5009A40337D4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30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and Comparing Risk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36381" y="2005385"/>
          <a:ext cx="10765208" cy="2766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7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1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Category </a:t>
                      </a:r>
                    </a:p>
                  </a:txBody>
                  <a:tcPr marL="91416" marR="91416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Value = 0</a:t>
                      </a:r>
                    </a:p>
                  </a:txBody>
                  <a:tcPr marL="91416" marR="91416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Value = 5</a:t>
                      </a:r>
                    </a:p>
                  </a:txBody>
                  <a:tcPr marL="91416" marR="91416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Value = 10</a:t>
                      </a:r>
                    </a:p>
                  </a:txBody>
                  <a:tcPr marL="91416" marR="91416" marT="45708" marB="4570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800" dirty="0"/>
                        <a:t>Damage Impact (data)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</a:t>
                      </a:r>
                      <a:r>
                        <a:rPr lang="en-US" sz="1800" baseline="0" dirty="0"/>
                        <a:t>ne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Few users only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Entire system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800" dirty="0"/>
                        <a:t>Reproducibility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hard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Few steps required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 of</a:t>
                      </a:r>
                      <a:r>
                        <a:rPr lang="en-US" sz="1800" baseline="0" dirty="0"/>
                        <a:t> web browser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800" dirty="0"/>
                        <a:t>Exploitability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Advanced knowledge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 of kits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Just a web bowser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43">
                <a:tc>
                  <a:txBody>
                    <a:bodyPr/>
                    <a:lstStyle/>
                    <a:p>
                      <a:r>
                        <a:rPr lang="en-US" sz="1800" dirty="0"/>
                        <a:t>Actual Users</a:t>
                      </a:r>
                      <a:r>
                        <a:rPr lang="en-US" sz="1800" baseline="0" dirty="0"/>
                        <a:t> Impacted</a:t>
                      </a:r>
                      <a:r>
                        <a:rPr lang="en-US" sz="1800" dirty="0"/>
                        <a:t> 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None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Some but not all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All users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162">
                <a:tc>
                  <a:txBody>
                    <a:bodyPr/>
                    <a:lstStyle/>
                    <a:p>
                      <a:r>
                        <a:rPr lang="en-US" sz="1800" dirty="0"/>
                        <a:t>Discoverability (application)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Easy – apparent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Public</a:t>
                      </a:r>
                      <a:r>
                        <a:rPr lang="en-US" sz="1800" baseline="0" dirty="0"/>
                        <a:t> Domain/Web browser 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Guessing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hard (need</a:t>
                      </a:r>
                      <a:r>
                        <a:rPr lang="en-US" sz="1800" baseline="0" dirty="0"/>
                        <a:t> special efforts)</a:t>
                      </a:r>
                      <a:endParaRPr lang="en-US" sz="1800" dirty="0"/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1655A6-F2A8-4D70-AD4A-66D1B08A85E3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1741A2-B5EE-4B8F-A71C-09794F1E1A7E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3B64F9-C6CE-48E2-83BF-15EBC7CD9A13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962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2412" y="402276"/>
            <a:ext cx="8686800" cy="1160462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Key </a:t>
            </a:r>
            <a:r>
              <a:rPr lang="fr-FR" dirty="0" err="1">
                <a:latin typeface="Calibri" panose="020F0502020204030204" pitchFamily="34" charset="0"/>
              </a:rPr>
              <a:t>Take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Aways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Adding security stories to backlog  </a:t>
            </a:r>
          </a:p>
          <a:p>
            <a:r>
              <a:rPr lang="en-US" dirty="0">
                <a:latin typeface="Calibri" panose="020F0502020204030204" pitchFamily="34" charset="0"/>
              </a:rPr>
              <a:t>Prioritizing stories based upon threat</a:t>
            </a:r>
          </a:p>
          <a:p>
            <a:r>
              <a:rPr lang="en-US" dirty="0">
                <a:latin typeface="Calibri" panose="020F0502020204030204" pitchFamily="34" charset="0"/>
              </a:rPr>
              <a:t>Building an acceptance criteria and security controls</a:t>
            </a:r>
          </a:p>
          <a:p>
            <a:r>
              <a:rPr lang="en-US" dirty="0">
                <a:latin typeface="Calibri" panose="020F0502020204030204" pitchFamily="34" charset="0"/>
              </a:rPr>
              <a:t>Validating stories at different stages in an iteration</a:t>
            </a:r>
          </a:p>
          <a:p>
            <a:r>
              <a:rPr lang="en-US" dirty="0">
                <a:latin typeface="Calibri" panose="020F0502020204030204" pitchFamily="34" charset="0"/>
              </a:rPr>
              <a:t>Prioritizing vulnerabilities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72216" y="91440"/>
            <a:ext cx="1244059" cy="8586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SOFTWARE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QUALITY</a:t>
            </a:r>
            <a:br>
              <a:rPr lang="en-US" sz="2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CONFERENCE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10353787" y="398351"/>
            <a:ext cx="838199" cy="1938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PACIFIC   NW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516368"/>
            <a:ext cx="9906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PNSQC</a:t>
            </a:r>
            <a:r>
              <a:rPr lang="en-US" spc="-200" dirty="0">
                <a:solidFill>
                  <a:schemeClr val="bg1"/>
                </a:solidFill>
                <a:effectLst>
                  <a:outerShdw blurRad="50800" dist="38100" dir="2700000" algn="tl">
                    <a:schemeClr val="bg2">
                      <a:lumMod val="50000"/>
                      <a:alpha val="43000"/>
                    </a:schemeClr>
                  </a:outerShdw>
                </a:effectLst>
                <a:latin typeface="Constantia" panose="02030602050306030303" pitchFamily="18" charset="0"/>
              </a:rPr>
              <a:t> ™</a:t>
            </a:r>
            <a:endParaRPr lang="en-US" dirty="0">
              <a:effectLst>
                <a:outerShdw blurRad="50800" dist="38100" dir="2700000" algn="tl">
                  <a:schemeClr val="bg2">
                    <a:lumMod val="50000"/>
                    <a:alpha val="43000"/>
                  </a:schemeClr>
                </a:outerShdw>
              </a:effectLst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BACBE75-6723-4E7F-B0E0-B5BC8D84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FB02F24-DC0F-47F7-B09F-D2CC4874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A19610A-0F19-47EC-A61D-8237841F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FEBE-058A-4A81-9F1B-F4000EC4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 – Common Vulnerabilities and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572C-EC15-4B3A-B6D7-E025B1B3D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828800"/>
            <a:ext cx="9601200" cy="4191000"/>
          </a:xfrm>
        </p:spPr>
        <p:txBody>
          <a:bodyPr/>
          <a:lstStyle/>
          <a:p>
            <a:pPr marL="0" indent="0">
              <a:buNone/>
            </a:pPr>
            <a:br>
              <a:rPr lang="en-US" dirty="0"/>
            </a:br>
            <a:r>
              <a:rPr lang="en-US" dirty="0">
                <a:effectLst/>
              </a:rPr>
              <a:t>CVE® is a </a:t>
            </a:r>
            <a:r>
              <a:rPr lang="en-US" dirty="0">
                <a:effectLst/>
                <a:hlinkClick r:id="rId2"/>
              </a:rPr>
              <a:t>list</a:t>
            </a:r>
            <a:r>
              <a:rPr lang="en-US" dirty="0">
                <a:effectLst/>
              </a:rPr>
              <a:t> of entries—each containing an identification number, a</a:t>
            </a:r>
            <a:br>
              <a:rPr lang="en-US" dirty="0"/>
            </a:br>
            <a:r>
              <a:rPr lang="en-US" dirty="0">
                <a:effectLst/>
              </a:rPr>
              <a:t>description, and at least one public reference—for publicly known cybersecurity vulnerabilities.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CVE Database provided by NIST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Provides Severity and Testing Approach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https://cve.mitre.org/cve/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3F6FB-2190-477B-966D-5A6FD556D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A5130-47BB-49DB-BD27-ADB05D3D2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4A562-F777-4D7B-B17C-5CA02D3E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t>30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96D4B84-246B-4F15-A7E0-53684FEAA1E1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95183A-E661-4C95-B86C-64C55E7CBFD5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85CE86-E815-461F-B585-31E71C21AB9D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57F145-7976-4888-909D-B6A0B492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EF5BA9-6716-4090-9F57-E7289B60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Integrating security does not require a paradigm shift</a:t>
            </a:r>
          </a:p>
          <a:p>
            <a:r>
              <a:rPr lang="en-US" dirty="0"/>
              <a:t>Include security personas/actors</a:t>
            </a:r>
          </a:p>
          <a:p>
            <a:r>
              <a:rPr lang="en-US" dirty="0"/>
              <a:t>Build security control</a:t>
            </a:r>
          </a:p>
          <a:p>
            <a:r>
              <a:rPr lang="en-US" dirty="0"/>
              <a:t>Follow your iteration activities</a:t>
            </a:r>
          </a:p>
          <a:p>
            <a:r>
              <a:rPr lang="en-US" dirty="0"/>
              <a:t>There is NO NEW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1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6F2E18-0F9B-4ABE-B2F3-7C776479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B039FBB-E4DA-44E4-BF92-CFAF9E155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DDAE-E4EF-43B2-A22F-C1F44FE1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4E85B-09D3-4F22-B047-95D1D2CF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6528C-FDE4-475D-A78C-715EF183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103051"/>
            <a:ext cx="10512862" cy="643605"/>
          </a:xfrm>
        </p:spPr>
        <p:txBody>
          <a:bodyPr/>
          <a:lstStyle/>
          <a:p>
            <a:r>
              <a:rPr lang="en-US" dirty="0"/>
              <a:t>Risk Mitigation Levels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001699" y="993863"/>
            <a:ext cx="8908101" cy="51174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99" dirty="0">
              <a:solidFill>
                <a:srgbClr val="C00000"/>
              </a:solidFill>
            </a:endParaRPr>
          </a:p>
          <a:p>
            <a:pPr algn="ctr"/>
            <a:endParaRPr lang="en-US" sz="2799" dirty="0">
              <a:solidFill>
                <a:srgbClr val="C00000"/>
              </a:solidFill>
            </a:endParaRPr>
          </a:p>
          <a:p>
            <a:pPr algn="ctr"/>
            <a:r>
              <a:rPr lang="en-US" sz="2799" dirty="0">
                <a:solidFill>
                  <a:srgbClr val="C00000"/>
                </a:solidFill>
              </a:rPr>
              <a:t>EPIC: Overall System Risks</a:t>
            </a:r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r>
              <a:rPr lang="en-US" sz="2799" dirty="0">
                <a:solidFill>
                  <a:srgbClr val="C00000"/>
                </a:solidFill>
              </a:rPr>
              <a:t>Organization is Interested</a:t>
            </a:r>
          </a:p>
          <a:p>
            <a:pPr algn="ctr"/>
            <a:r>
              <a:rPr lang="en-US" sz="2799" dirty="0">
                <a:solidFill>
                  <a:srgbClr val="C00000"/>
                </a:solidFill>
              </a:rPr>
              <a:t>CISO</a:t>
            </a:r>
          </a:p>
          <a:p>
            <a:pPr algn="ctr"/>
            <a:endParaRPr lang="en-US" sz="1799" dirty="0"/>
          </a:p>
        </p:txBody>
      </p:sp>
      <p:sp>
        <p:nvSpPr>
          <p:cNvPr id="7" name="Oval 6"/>
          <p:cNvSpPr/>
          <p:nvPr/>
        </p:nvSpPr>
        <p:spPr>
          <a:xfrm>
            <a:off x="3580467" y="2157304"/>
            <a:ext cx="5734527" cy="306061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99" dirty="0">
                <a:solidFill>
                  <a:srgbClr val="0000FF"/>
                </a:solidFill>
              </a:rPr>
              <a:t>Feature: Sub-System Risk</a:t>
            </a:r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1799" dirty="0"/>
          </a:p>
          <a:p>
            <a:pPr algn="ctr"/>
            <a:endParaRPr lang="en-US" sz="2199" dirty="0">
              <a:solidFill>
                <a:srgbClr val="0000FF"/>
              </a:solidFill>
            </a:endParaRPr>
          </a:p>
          <a:p>
            <a:pPr algn="ctr"/>
            <a:r>
              <a:rPr lang="en-US" sz="2199" dirty="0">
                <a:solidFill>
                  <a:srgbClr val="0000FF"/>
                </a:solidFill>
              </a:rPr>
              <a:t>Security Manager</a:t>
            </a:r>
          </a:p>
        </p:txBody>
      </p:sp>
      <p:sp>
        <p:nvSpPr>
          <p:cNvPr id="8" name="Oval 7"/>
          <p:cNvSpPr/>
          <p:nvPr/>
        </p:nvSpPr>
        <p:spPr>
          <a:xfrm>
            <a:off x="4542742" y="3243687"/>
            <a:ext cx="3849103" cy="115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9" dirty="0">
                <a:solidFill>
                  <a:srgbClr val="990000"/>
                </a:solidFill>
              </a:rPr>
              <a:t>User Story Risk </a:t>
            </a:r>
          </a:p>
          <a:p>
            <a:pPr algn="ctr"/>
            <a:r>
              <a:rPr lang="en-US" sz="1999" dirty="0">
                <a:solidFill>
                  <a:srgbClr val="990000"/>
                </a:solidFill>
              </a:rPr>
              <a:t>Security Engineer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299ADD-1A43-4729-AF44-90733987CE40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9E633A-96CE-46C6-9099-AC59061DA2C1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E1978B-E0BA-4397-B0B5-395EA013BA71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C6952-064C-4D46-B692-06D697A34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E0BFB-BD67-419E-B1B7-311D4391F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shift left?</a:t>
            </a:r>
          </a:p>
          <a:p>
            <a:r>
              <a:rPr lang="en-US" dirty="0"/>
              <a:t>Stakeholders</a:t>
            </a:r>
          </a:p>
          <a:p>
            <a:r>
              <a:rPr lang="en-US" dirty="0"/>
              <a:t>Infusion of security – stories, personas, and acceptance Criteria </a:t>
            </a:r>
          </a:p>
          <a:p>
            <a:r>
              <a:rPr lang="en-US" dirty="0"/>
              <a:t>Security controls</a:t>
            </a:r>
          </a:p>
          <a:p>
            <a:r>
              <a:rPr lang="en-US" dirty="0"/>
              <a:t>Testing Approach</a:t>
            </a:r>
          </a:p>
          <a:p>
            <a:r>
              <a:rPr lang="en-US" dirty="0"/>
              <a:t>Vulnerability Assessment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771C7-2EE8-41FC-ADE8-A04A90D56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972F-1684-49F4-AF9C-7475CC2A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402AF-33A7-43F0-ACCB-7BBB8875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B9D6F2-9378-4176-8D4F-4A0C9A4C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5492597"/>
            <a:ext cx="10426852" cy="1228021"/>
          </a:xfrm>
        </p:spPr>
        <p:txBody>
          <a:bodyPr vert="horz" wrap="square" lIns="91416" tIns="45708" rIns="91416" bIns="45708" rtlCol="0" anchor="t">
            <a:normAutofit/>
          </a:bodyPr>
          <a:lstStyle/>
          <a:p>
            <a:pPr algn="r"/>
            <a:r>
              <a:rPr lang="en-US" sz="4400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Cost of a Vulnerability </a:t>
            </a:r>
          </a:p>
        </p:txBody>
      </p:sp>
      <p:pic>
        <p:nvPicPr>
          <p:cNvPr id="1028" name="Picture 4" descr="Image result for cost of vulnerabilities in software development">
            <a:extLst>
              <a:ext uri="{FF2B5EF4-FFF2-40B4-BE49-F238E27FC236}">
                <a16:creationId xmlns:a16="http://schemas.microsoft.com/office/drawing/2014/main" id="{68A12352-227F-4F24-BBBD-024629B9A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1" b="8"/>
          <a:stretch/>
        </p:blipFill>
        <p:spPr bwMode="auto">
          <a:xfrm>
            <a:off x="5103812" y="557310"/>
            <a:ext cx="5105400" cy="479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1A2AEC-070A-4007-96DE-6934ABF8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1209090"/>
            <a:ext cx="4024913" cy="301868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A5A474-A5F6-4986-A500-4ECC4CFF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81" y="6355588"/>
            <a:ext cx="2742486" cy="365030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defTabSz="914126">
              <a:spcAft>
                <a:spcPts val="600"/>
              </a:spcAft>
            </a:pPr>
            <a:r>
              <a:rPr lang="en-US"/>
              <a:t>October 15,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F2836-68AF-4590-A14F-9DD69115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548" y="6355588"/>
            <a:ext cx="4113728" cy="365030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defTabSz="914126">
              <a:spcAft>
                <a:spcPts val="600"/>
              </a:spcAft>
            </a:pPr>
            <a:r>
              <a:rPr lang="en-US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rPr>
              <a:t>Gupta Consulting, LLC.  www.bgupta.com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2E193-F9EB-4F8B-AF69-84590CE7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357" y="6355588"/>
            <a:ext cx="2742486" cy="365030"/>
          </a:xfrm>
        </p:spPr>
        <p:txBody>
          <a:bodyPr vert="horz" lIns="91416" tIns="45708" rIns="91416" bIns="45708" rtlCol="0" anchor="ctr">
            <a:normAutofit/>
          </a:bodyPr>
          <a:lstStyle/>
          <a:p>
            <a:pPr defTabSz="914126">
              <a:spcAft>
                <a:spcPts val="600"/>
              </a:spcAft>
            </a:pPr>
            <a:fld id="{6D22F896-40B5-4ADD-8801-0D06FADFA095}" type="slidenum">
              <a:rPr lang="en-US"/>
              <a:pPr defTabSz="914126">
                <a:spcAft>
                  <a:spcPts val="600"/>
                </a:spcAft>
              </a:pPr>
              <a:t>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C6A21D-C49B-4F85-8AC8-EF9EFDBBDDC3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32AA80-D3A4-4B8E-87DE-9B7FEB1081E3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E2B35A-0B7D-4E5A-BDAD-60C15C7C074F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28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2944C-925E-4F86-A063-A1AEE35C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402276"/>
            <a:ext cx="9144000" cy="740724"/>
          </a:xfrm>
        </p:spPr>
        <p:txBody>
          <a:bodyPr/>
          <a:lstStyle/>
          <a:p>
            <a:r>
              <a:rPr lang="en-US" dirty="0"/>
              <a:t>Other Impacts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160D0-BFDB-4B3F-804A-E3E37691E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6933C3-31D4-4783-B97B-99B93935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DCDDB-2BA9-4DE7-B428-AD6233997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1101C4-63BB-4837-95F7-697EFA93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2" y="2124283"/>
            <a:ext cx="2264628" cy="184567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0A4C85E-35CF-458F-A0C9-AC7CBD8A640B}"/>
              </a:ext>
            </a:extLst>
          </p:cNvPr>
          <p:cNvGrpSpPr/>
          <p:nvPr/>
        </p:nvGrpSpPr>
        <p:grpSpPr>
          <a:xfrm>
            <a:off x="4006897" y="1762507"/>
            <a:ext cx="2976022" cy="2479317"/>
            <a:chOff x="5072063" y="2314575"/>
            <a:chExt cx="2386273" cy="20733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E87455-2C65-4658-8727-6440F9ABE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2063" y="2314575"/>
              <a:ext cx="1905000" cy="207334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62CA92-0B5C-455B-B43F-BA3E786C17BD}"/>
                </a:ext>
              </a:extLst>
            </p:cNvPr>
            <p:cNvSpPr txBox="1"/>
            <p:nvPr/>
          </p:nvSpPr>
          <p:spPr>
            <a:xfrm rot="20039496">
              <a:off x="5211270" y="3599181"/>
              <a:ext cx="2247066" cy="385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solidFill>
                    <a:schemeClr val="bg1"/>
                  </a:solidFill>
                </a:rPr>
                <a:t>Forensic and Repair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148967D-EF89-4B6A-A788-1C66F1E21D40}"/>
              </a:ext>
            </a:extLst>
          </p:cNvPr>
          <p:cNvGrpSpPr/>
          <p:nvPr/>
        </p:nvGrpSpPr>
        <p:grpSpPr>
          <a:xfrm>
            <a:off x="7533381" y="1776723"/>
            <a:ext cx="3141565" cy="2064132"/>
            <a:chOff x="7533381" y="1776723"/>
            <a:chExt cx="3141565" cy="20641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2534C4-0F87-4446-A648-CB89D0E56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33381" y="1776723"/>
              <a:ext cx="3141565" cy="20641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56B4E3-0E93-495D-AA23-4FE139374AF2}"/>
                </a:ext>
              </a:extLst>
            </p:cNvPr>
            <p:cNvSpPr txBox="1"/>
            <p:nvPr/>
          </p:nvSpPr>
          <p:spPr>
            <a:xfrm rot="19980340">
              <a:off x="7583754" y="1778947"/>
              <a:ext cx="997642" cy="461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99" dirty="0">
                  <a:solidFill>
                    <a:schemeClr val="bg1"/>
                  </a:solidFill>
                </a:rPr>
                <a:t>Image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D705193-3132-44C7-9923-300A97A24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2689" y="4622490"/>
            <a:ext cx="2618693" cy="174262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FEFBC9E-FE6C-4F4C-ABF3-BC3DC71A8B4C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C74EDE-1395-4C3D-809B-178D33CF1B74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DEBA9B-1D9D-4F5B-8A78-C6A920B4DB79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2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37982" y="1304476"/>
            <a:ext cx="9360637" cy="505111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933" y="161773"/>
            <a:ext cx="10179926" cy="808935"/>
          </a:xfrm>
        </p:spPr>
        <p:txBody>
          <a:bodyPr>
            <a:normAutofit/>
          </a:bodyPr>
          <a:lstStyle/>
          <a:p>
            <a:r>
              <a:rPr lang="en-US" dirty="0"/>
              <a:t>Stakeholders bring complexity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90785" y="3454784"/>
            <a:ext cx="1113331" cy="1064547"/>
            <a:chOff x="3301820" y="3183858"/>
            <a:chExt cx="1113621" cy="1064824"/>
          </a:xfrm>
        </p:grpSpPr>
        <p:grpSp>
          <p:nvGrpSpPr>
            <p:cNvPr id="9" name="Group 8"/>
            <p:cNvGrpSpPr/>
            <p:nvPr/>
          </p:nvGrpSpPr>
          <p:grpSpPr>
            <a:xfrm>
              <a:off x="3301820" y="3183858"/>
              <a:ext cx="1113621" cy="1064824"/>
              <a:chOff x="3511071" y="2133413"/>
              <a:chExt cx="6535152" cy="5212276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3749421" y="2864698"/>
                <a:ext cx="5652853" cy="3573942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99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511071" y="2133413"/>
                <a:ext cx="6535152" cy="5212276"/>
                <a:chOff x="3572031" y="2148653"/>
                <a:chExt cx="6535152" cy="5212276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7809982" y="4991370"/>
                  <a:ext cx="2297201" cy="2259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399" dirty="0"/>
                    <a:t>A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 flipH="1">
                  <a:off x="3572031" y="5101095"/>
                  <a:ext cx="979738" cy="22598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399" dirty="0"/>
                    <a:t>I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742193" y="2148653"/>
                  <a:ext cx="2259573" cy="22592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399" dirty="0"/>
                    <a:t>C</a:t>
                  </a:r>
                </a:p>
              </p:txBody>
            </p:sp>
          </p:grpSp>
        </p:grpSp>
        <p:pic>
          <p:nvPicPr>
            <p:cNvPr id="1030" name="Picture 6" descr="Lock Lock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177" y="3649155"/>
              <a:ext cx="270604" cy="27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Oval 12"/>
          <p:cNvSpPr/>
          <p:nvPr/>
        </p:nvSpPr>
        <p:spPr>
          <a:xfrm>
            <a:off x="3738127" y="2840332"/>
            <a:ext cx="3842337" cy="207114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4" name="TextBox 13"/>
          <p:cNvSpPr txBox="1"/>
          <p:nvPr/>
        </p:nvSpPr>
        <p:spPr>
          <a:xfrm>
            <a:off x="3767812" y="3649858"/>
            <a:ext cx="1583610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99" dirty="0"/>
              <a:t>Development </a:t>
            </a:r>
          </a:p>
          <a:p>
            <a:pPr algn="ctr"/>
            <a:r>
              <a:rPr lang="en-US" sz="1799" dirty="0"/>
              <a:t>Environment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6685" y="3633560"/>
            <a:ext cx="1498867" cy="645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Deployment</a:t>
            </a:r>
          </a:p>
          <a:p>
            <a:r>
              <a:rPr lang="en-US" sz="1799" dirty="0"/>
              <a:t>Environment</a:t>
            </a:r>
          </a:p>
        </p:txBody>
      </p:sp>
      <p:sp>
        <p:nvSpPr>
          <p:cNvPr id="17" name="Oval 16"/>
          <p:cNvSpPr/>
          <p:nvPr/>
        </p:nvSpPr>
        <p:spPr>
          <a:xfrm>
            <a:off x="2713918" y="2273695"/>
            <a:ext cx="5894440" cy="328526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18" name="TextBox 17"/>
          <p:cNvSpPr txBox="1"/>
          <p:nvPr/>
        </p:nvSpPr>
        <p:spPr>
          <a:xfrm>
            <a:off x="4869862" y="2273694"/>
            <a:ext cx="1700279" cy="584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/>
              <a:t>Industry</a:t>
            </a:r>
          </a:p>
        </p:txBody>
      </p:sp>
      <p:sp>
        <p:nvSpPr>
          <p:cNvPr id="19" name="TextBox 18"/>
          <p:cNvSpPr txBox="1"/>
          <p:nvPr/>
        </p:nvSpPr>
        <p:spPr>
          <a:xfrm rot="18476343">
            <a:off x="2773885" y="3323444"/>
            <a:ext cx="1374442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Compliance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0667" y="5130701"/>
            <a:ext cx="942321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Policies</a:t>
            </a:r>
          </a:p>
        </p:txBody>
      </p:sp>
      <p:sp>
        <p:nvSpPr>
          <p:cNvPr id="21" name="TextBox 20"/>
          <p:cNvSpPr txBox="1"/>
          <p:nvPr/>
        </p:nvSpPr>
        <p:spPr>
          <a:xfrm rot="3704353">
            <a:off x="7051611" y="3401722"/>
            <a:ext cx="1547200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Best Practices</a:t>
            </a:r>
          </a:p>
        </p:txBody>
      </p:sp>
      <p:sp>
        <p:nvSpPr>
          <p:cNvPr id="22" name="Oval 21"/>
          <p:cNvSpPr/>
          <p:nvPr/>
        </p:nvSpPr>
        <p:spPr>
          <a:xfrm>
            <a:off x="1999104" y="1543541"/>
            <a:ext cx="7227592" cy="461123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/>
          <p:cNvSpPr txBox="1"/>
          <p:nvPr/>
        </p:nvSpPr>
        <p:spPr>
          <a:xfrm>
            <a:off x="4649125" y="1649582"/>
            <a:ext cx="2404200" cy="584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/>
              <a:t>Government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447" y="3273786"/>
            <a:ext cx="1095092" cy="104271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17" y="3268588"/>
            <a:ext cx="1314907" cy="7667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70218" y="5710528"/>
            <a:ext cx="691997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NIST</a:t>
            </a:r>
          </a:p>
        </p:txBody>
      </p:sp>
      <p:sp>
        <p:nvSpPr>
          <p:cNvPr id="1024" name="Oval 1023"/>
          <p:cNvSpPr/>
          <p:nvPr/>
        </p:nvSpPr>
        <p:spPr>
          <a:xfrm>
            <a:off x="5502218" y="3545114"/>
            <a:ext cx="296152" cy="3034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784" y="4141678"/>
            <a:ext cx="304747" cy="310842"/>
          </a:xfrm>
          <a:prstGeom prst="rect">
            <a:avLst/>
          </a:prstGeom>
        </p:spPr>
      </p:pic>
      <p:pic>
        <p:nvPicPr>
          <p:cNvPr id="1026" name="Picture 10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2398" y="4140600"/>
            <a:ext cx="304747" cy="310842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187" y="1379577"/>
            <a:ext cx="1170929" cy="655720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5390" y="5373425"/>
            <a:ext cx="1308255" cy="881754"/>
          </a:xfrm>
          <a:prstGeom prst="rect">
            <a:avLst/>
          </a:prstGeom>
        </p:spPr>
      </p:pic>
      <p:sp>
        <p:nvSpPr>
          <p:cNvPr id="1029" name="TextBox 1028"/>
          <p:cNvSpPr txBox="1"/>
          <p:nvPr/>
        </p:nvSpPr>
        <p:spPr>
          <a:xfrm>
            <a:off x="5097974" y="3169757"/>
            <a:ext cx="1043604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9" dirty="0"/>
              <a:t>Business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433" y="1602721"/>
            <a:ext cx="639968" cy="87767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0FE5DB2C-28CA-4B00-9E3D-B6A262F47C8A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ADA1AB-39E1-402E-98D0-CBD8696F4583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F3BB02B-62E5-4A4E-A678-3BDB40AD1DA2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23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271" y="-33278"/>
            <a:ext cx="9144000" cy="1160462"/>
          </a:xfrm>
        </p:spPr>
        <p:txBody>
          <a:bodyPr>
            <a:normAutofit/>
          </a:bodyPr>
          <a:lstStyle/>
          <a:p>
            <a:r>
              <a:rPr lang="en-US" dirty="0"/>
              <a:t>Bond Between Security and Developers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76340" y="1826042"/>
            <a:ext cx="10230360" cy="4350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Liz Rice, </a:t>
            </a:r>
            <a:r>
              <a:rPr lang="en-US" dirty="0"/>
              <a:t>Technology Evangelist for Aqua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"If you can push security as far as you can toward developers, it's a good thing, because you can catch problems earlier. Dependency graph can shift security very far left."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Jim </a:t>
            </a:r>
            <a:r>
              <a:rPr lang="en-US" dirty="0" err="1"/>
              <a:t>Manico</a:t>
            </a:r>
            <a:r>
              <a:rPr lang="en-US" dirty="0"/>
              <a:t>, </a:t>
            </a:r>
            <a:r>
              <a:rPr lang="en-US" dirty="0" err="1"/>
              <a:t>Manicode</a:t>
            </a:r>
            <a:r>
              <a:rPr lang="en-US" dirty="0"/>
              <a:t> Security,  OWASP</a:t>
            </a:r>
          </a:p>
          <a:p>
            <a:pPr marL="0" indent="0">
              <a:buNone/>
            </a:pPr>
            <a:r>
              <a:rPr lang="en-US" dirty="0"/>
              <a:t>“Software engineers are security engineers.”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31" y="4533823"/>
            <a:ext cx="1729933" cy="1154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33" y="1502590"/>
            <a:ext cx="1581907" cy="158190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640269-FD8C-4DC2-8A7A-2B64FBBCA64C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CF5E43-CAEB-45DF-82DD-13E141127BD9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7D2D68-CA7F-45A9-96A1-0B798538CA68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85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39152" y="-115464"/>
            <a:ext cx="9144000" cy="1160462"/>
          </a:xfrm>
        </p:spPr>
        <p:txBody>
          <a:bodyPr/>
          <a:lstStyle/>
          <a:p>
            <a:r>
              <a:rPr lang="en-US" dirty="0"/>
              <a:t>Considerations for Security Integration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October 15,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Gupta Consulting, LLC.  www.bgupta.com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109373" y="2789837"/>
            <a:ext cx="3224491" cy="2057227"/>
            <a:chOff x="1109662" y="2789670"/>
            <a:chExt cx="3225331" cy="20577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9662" y="2789670"/>
              <a:ext cx="1541336" cy="2057763"/>
            </a:xfrm>
            <a:prstGeom prst="rect">
              <a:avLst/>
            </a:prstGeom>
          </p:spPr>
        </p:pic>
        <p:sp>
          <p:nvSpPr>
            <p:cNvPr id="9" name="Cloud Callout 8"/>
            <p:cNvSpPr/>
            <p:nvPr/>
          </p:nvSpPr>
          <p:spPr>
            <a:xfrm>
              <a:off x="2650997" y="4056174"/>
              <a:ext cx="1683996" cy="791259"/>
            </a:xfrm>
            <a:prstGeom prst="cloudCallout">
              <a:avLst>
                <a:gd name="adj1" fmla="val -80632"/>
                <a:gd name="adj2" fmla="val -613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99" dirty="0"/>
                <a:t>Be</a:t>
              </a:r>
            </a:p>
            <a:p>
              <a:pPr algn="ctr"/>
              <a:r>
                <a:rPr lang="en-US" sz="1799" dirty="0"/>
                <a:t>Cautious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290183" y="2379491"/>
            <a:ext cx="2069836" cy="716884"/>
            <a:chOff x="3291040" y="2379217"/>
            <a:chExt cx="2070375" cy="7170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91040" y="2379217"/>
              <a:ext cx="2039403" cy="6957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291040" y="2727084"/>
              <a:ext cx="2070375" cy="3692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dirty="0"/>
                <a:t>Slowing me down!!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09373" y="1553336"/>
            <a:ext cx="2455095" cy="994151"/>
            <a:chOff x="1109662" y="1552847"/>
            <a:chExt cx="2455735" cy="9944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9662" y="1552847"/>
              <a:ext cx="1541336" cy="994410"/>
            </a:xfrm>
            <a:prstGeom prst="rect">
              <a:avLst/>
            </a:prstGeom>
          </p:spPr>
        </p:pic>
        <p:sp>
          <p:nvSpPr>
            <p:cNvPr id="12" name="Oval Callout 11"/>
            <p:cNvSpPr/>
            <p:nvPr/>
          </p:nvSpPr>
          <p:spPr>
            <a:xfrm>
              <a:off x="2312126" y="1815736"/>
              <a:ext cx="1253271" cy="487599"/>
            </a:xfrm>
            <a:prstGeom prst="wedgeEllipseCallout">
              <a:avLst>
                <a:gd name="adj1" fmla="val -58356"/>
                <a:gd name="adj2" fmla="val 892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Faster, faster</a:t>
              </a:r>
            </a:p>
          </p:txBody>
        </p:sp>
      </p:grpSp>
      <p:sp>
        <p:nvSpPr>
          <p:cNvPr id="13" name="Cloud Callout 12"/>
          <p:cNvSpPr/>
          <p:nvPr/>
        </p:nvSpPr>
        <p:spPr>
          <a:xfrm>
            <a:off x="4333864" y="3309055"/>
            <a:ext cx="1919741" cy="1224220"/>
          </a:xfrm>
          <a:prstGeom prst="cloudCallout">
            <a:avLst>
              <a:gd name="adj1" fmla="val -44642"/>
              <a:gd name="adj2" fmla="val 35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dirty="0"/>
              <a:t>Lets set some goals!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9771" y="2690323"/>
            <a:ext cx="2256837" cy="2018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975" y="2547487"/>
            <a:ext cx="1990207" cy="230445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6315202" y="3489420"/>
            <a:ext cx="548497" cy="454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9808" y="3472666"/>
            <a:ext cx="566829" cy="48759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D286CA-EA2F-4A52-92B2-D3E91E0A6F6D}"/>
              </a:ext>
            </a:extLst>
          </p:cNvPr>
          <p:cNvGrpSpPr/>
          <p:nvPr/>
        </p:nvGrpSpPr>
        <p:grpSpPr>
          <a:xfrm>
            <a:off x="10684615" y="76200"/>
            <a:ext cx="1429597" cy="874600"/>
            <a:chOff x="10684615" y="76200"/>
            <a:chExt cx="1429597" cy="87460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3EE84E6-0EFF-4204-845B-2C48721358B9}"/>
                </a:ext>
              </a:extLst>
            </p:cNvPr>
            <p:cNvSpPr txBox="1"/>
            <p:nvPr/>
          </p:nvSpPr>
          <p:spPr>
            <a:xfrm>
              <a:off x="10870153" y="92103"/>
              <a:ext cx="1244059" cy="8586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SOFTWARE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QUALITY</a:t>
              </a:r>
              <a:br>
                <a:rPr lang="en-US" sz="2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</a:br>
              <a:r>
                <a:rPr lang="en-US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CONFERENCE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22D005-CAFC-44DE-B5E2-65651F2A86A0}"/>
                </a:ext>
              </a:extLst>
            </p:cNvPr>
            <p:cNvSpPr txBox="1"/>
            <p:nvPr/>
          </p:nvSpPr>
          <p:spPr>
            <a:xfrm rot="16200000">
              <a:off x="10362465" y="398350"/>
              <a:ext cx="838199" cy="1938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spc="-200" dirty="0">
                  <a:solidFill>
                    <a:schemeClr val="bg1"/>
                  </a:solidFill>
                  <a:effectLst>
                    <a:outerShdw blurRad="50800" dist="38100" dir="2700000" algn="tl">
                      <a:schemeClr val="bg2">
                        <a:lumMod val="50000"/>
                        <a:alpha val="43000"/>
                      </a:schemeClr>
                    </a:outerShdw>
                  </a:effectLst>
                  <a:latin typeface="Constantia" panose="02030602050306030303" pitchFamily="18" charset="0"/>
                </a:rPr>
                <a:t>PACIFIC   NW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5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urrency 16x9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A2A3AC6-1A45-42F7-8976-E15E36AD84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currency design (widescreen)</Template>
  <TotalTime>0</TotalTime>
  <Words>2037</Words>
  <Application>Microsoft Office PowerPoint</Application>
  <PresentationFormat>Custom</PresentationFormat>
  <Paragraphs>518</Paragraphs>
  <Slides>33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Constantia</vt:lpstr>
      <vt:lpstr>Lucida Handwriting</vt:lpstr>
      <vt:lpstr>Currency 16x9</vt:lpstr>
      <vt:lpstr>Integrating Security into Software Development Life Cycle</vt:lpstr>
      <vt:lpstr>About Me</vt:lpstr>
      <vt:lpstr>Key Take Aways</vt:lpstr>
      <vt:lpstr>Agenda</vt:lpstr>
      <vt:lpstr>Cost of a Vulnerability </vt:lpstr>
      <vt:lpstr>Other Impacts</vt:lpstr>
      <vt:lpstr>Stakeholders bring complexity </vt:lpstr>
      <vt:lpstr>Bond Between Security and Developers</vt:lpstr>
      <vt:lpstr>Considerations for Security Integration</vt:lpstr>
      <vt:lpstr>Security  + Agile SDLC</vt:lpstr>
      <vt:lpstr>Security Personas</vt:lpstr>
      <vt:lpstr>Story Integration Concept</vt:lpstr>
      <vt:lpstr>Integration into  Agile Development</vt:lpstr>
      <vt:lpstr>Feature – User Signup   </vt:lpstr>
      <vt:lpstr>STRIDE Approach to Vulnerability</vt:lpstr>
      <vt:lpstr>STRIDE MAP – Feature Sign UP </vt:lpstr>
      <vt:lpstr>High Level Security Acceptance Criteria for Sign Up</vt:lpstr>
      <vt:lpstr>Security Controls for Sign UP</vt:lpstr>
      <vt:lpstr>Acceptance Criteria – Story 6, Login</vt:lpstr>
      <vt:lpstr>Security Controls – Story 6, Login</vt:lpstr>
      <vt:lpstr>Test Planning Approach</vt:lpstr>
      <vt:lpstr>Multi-prong Approach</vt:lpstr>
      <vt:lpstr>Code Reviews/Inspections </vt:lpstr>
      <vt:lpstr>Static Code Analyzer</vt:lpstr>
      <vt:lpstr>Dynamic Code Analyzer</vt:lpstr>
      <vt:lpstr>Environment Hardening</vt:lpstr>
      <vt:lpstr>Testing Map for a Story – What, When and Who: Login</vt:lpstr>
      <vt:lpstr>Quantifying and Comparing Risk – DREAD Method</vt:lpstr>
      <vt:lpstr>Quantifying and Comparing Risk</vt:lpstr>
      <vt:lpstr>CVE – Common Vulnerabilities and Exposure</vt:lpstr>
      <vt:lpstr>Conclusion</vt:lpstr>
      <vt:lpstr>Backup</vt:lpstr>
      <vt:lpstr>Risk Mitigation Levels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Quality</cp:keywords>
  <dc:description>Presentation at the Pacific Northwest Software Quality Conference.</dc:description>
  <cp:lastModifiedBy/>
  <cp:revision>1</cp:revision>
  <dcterms:created xsi:type="dcterms:W3CDTF">2016-06-16T18:39:45Z</dcterms:created>
  <dcterms:modified xsi:type="dcterms:W3CDTF">2019-10-15T18:19:51Z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TC028952639991</vt:lpwstr>
  </property>
</Properties>
</file>